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5" r:id="rId15"/>
  </p:sldIdLst>
  <p:sldSz cx="18288000" cy="10287000"/>
  <p:notesSz cx="6858000" cy="9144000"/>
  <p:embeddedFontLs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Bold" pitchFamily="2" charset="77"/>
      <p:regular r:id="rId21"/>
      <p:bold r:id="rId22"/>
      <p:italic r:id="rId23"/>
      <p:boldItalic r:id="rId24"/>
    </p:embeddedFont>
    <p:embeddedFont>
      <p:font typeface="Montserrat Semi-Bold" pitchFamily="2" charset="77"/>
      <p:regular r:id="rId25"/>
      <p:bold r:id="rId26"/>
      <p:italic r:id="rId27"/>
      <p:boldItalic r:id="rId28"/>
    </p:embeddedFont>
    <p:embeddedFont>
      <p:font typeface="Open Sans ExtraBold" panose="020B0906030804020204" pitchFamily="34" charset="0"/>
      <p:regular r:id="rId29"/>
      <p:bold r:id="rId30"/>
      <p:italic r:id="rId31"/>
      <p:boldItalic r:id="rId32"/>
    </p:embeddedFont>
    <p:embeddedFont>
      <p:font typeface="Open Sans Light" panose="020B0306030504020204" pitchFamily="34" charset="0"/>
      <p:regular r:id="rId33"/>
      <p:bold r:id="rId34"/>
      <p:italic r:id="rId35"/>
      <p:boldItalic r:id="rId36"/>
    </p:embeddedFont>
    <p:embeddedFont>
      <p:font typeface="Open Sans Medium" pitchFamily="2" charset="0"/>
      <p:regular r:id="rId37"/>
    </p:embeddedFont>
    <p:embeddedFont>
      <p:font typeface="Open Sans Semi-Bold" pitchFamily="2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4A"/>
    <a:srgbClr val="834E95"/>
    <a:srgbClr val="177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79" autoAdjust="0"/>
    <p:restoredTop sz="94626" autoAdjust="0"/>
  </p:normalViewPr>
  <p:slideViewPr>
    <p:cSldViewPr>
      <p:cViewPr varScale="1">
        <p:scale>
          <a:sx n="80" d="100"/>
          <a:sy n="80" d="100"/>
        </p:scale>
        <p:origin x="108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customXml" Target="../customXml/item1.xml"/><Relationship Id="rId20" Type="http://schemas.openxmlformats.org/officeDocument/2006/relationships/font" Target="fonts/font4.fntdata"/><Relationship Id="rId41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7AF6B-D747-F7C5-1214-FAF8AF442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F36A62-B0A1-E33A-DA5E-08FB859F8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64D28-7701-AD4A-436B-7CCAE296C2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A6C1CA-D9DE-F1BB-9B3A-1DFE20173A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E814E1-A0FF-0DD6-6473-F1E486F45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5FEC9-622A-449A-61A0-D0C161C2CB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A17B2-17C4-FAE2-FFC9-9CF417CC0D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43840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39BDE-5CFB-34E8-A701-CA522C3D4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FA0A12-A91F-34AC-CF18-C7952BE161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E3B300-9E63-5CB5-5209-CDDE0BBC56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119E82-B7F2-6B1F-B40D-6499E21089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4679771-EDC9-4A33-922F-A1693A481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1C5D4-E224-DBD2-9547-2917B23FB3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404B8-A795-772D-B601-00A17AF534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82132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Video embedded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9BA42-0A87-9862-F6C8-5EFA8780E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CEE0E3-F657-F1F4-AD07-1481E6211C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A6575-7159-40AC-A65C-FED0B8EE2F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7B1957B-8BE0-FD92-709A-379123DA59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B5E7048-B8E3-CB9D-0BE0-F358B432E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2A5FF-C38D-8F11-77CE-7B4CC35CD7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A0422-0670-9770-2E61-E7DE4FA49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2576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8923C-6E7B-40CE-AC9D-A8B309B8A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4D290F-99EC-9A0F-906F-55D9FC6A5F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6A9F69-7719-A106-4CCF-60553AF31A9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6C2805-CA9A-4AD7-2F9E-CCB36C0791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60A3F91-427B-4339-8EAE-26167092F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B5855-CF85-B69D-CD93-06D51FEF35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9C5AE-3310-2CA0-0BB8-AE9F2F660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36586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02EC9-6EE8-E0DF-18E5-672D4FB8D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57D4BA-7EE3-7C20-1D38-5BBE995AF9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77073-392B-BA69-3911-45578775A7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C0C657E-3657-07F4-C263-F9C72BEFCA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90A50B0-16FF-30CF-5BD1-B126630DB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7BA05-DB9E-96DE-DFE3-55C685B9B5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86845-87D2-4A15-2D4B-C9988D2E34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55087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67CDA-D225-7C9D-B4BE-1670D6A92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C9BA8C-0C6B-F87C-6E63-8C00A61137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D0C73E-5923-655D-249A-49102DFB9B7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EC573F5-1404-36C9-4C03-C7B8201EBD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E37CE74-F926-A130-66B4-7BE7974AA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30934-ABBC-500F-F45A-EAD2815797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73FC8-F025-DF75-58CB-5EBD131A2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019569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D03FD-7517-935D-08F1-69D714D34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2C1FA3-D2F3-E4C5-E958-50B5E100B4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BF241-8B55-7FBB-71F7-3F9E34607B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7F77104-AC0F-18DC-16CA-66CF28A175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17B11F6-484A-D7E1-E556-7A41CBE5E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2F220-A37A-C0F8-0690-B92EB4978E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215F8-6091-21B5-450F-FDF38F6E5F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20018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06BC8-F840-0902-30F9-187A4917B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94768A-B397-3CF3-A6FE-03C98C78C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37BF8-E05D-49A3-34FF-158227CD11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9667622-0AEC-A3BD-C3D9-81770FD74D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7DBA2A6-F728-86AE-CB29-62B05A51F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F947B-43D6-27D9-628A-6CE93E9E2C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A5AE4-EC0E-9A63-4520-35274E2D2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7092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7288" y="3107285"/>
            <a:ext cx="6357512" cy="417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22"/>
              </a:lnSpc>
            </a:pPr>
            <a:r>
              <a:rPr lang="en-US" sz="5944" b="1" dirty="0">
                <a:solidFill>
                  <a:srgbClr val="1774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Module 12:</a:t>
            </a:r>
          </a:p>
          <a:p>
            <a:pPr algn="l">
              <a:lnSpc>
                <a:spcPts val="8322"/>
              </a:lnSpc>
            </a:pPr>
            <a:r>
              <a:rPr lang="en-US" sz="5944" dirty="0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Understanding Business vs Personal Money</a:t>
            </a:r>
          </a:p>
        </p:txBody>
      </p:sp>
      <p:sp>
        <p:nvSpPr>
          <p:cNvPr id="3" name="Freeform 3"/>
          <p:cNvSpPr/>
          <p:nvPr/>
        </p:nvSpPr>
        <p:spPr>
          <a:xfrm>
            <a:off x="7379704" y="3496910"/>
            <a:ext cx="9719752" cy="3118420"/>
          </a:xfrm>
          <a:custGeom>
            <a:avLst/>
            <a:gdLst/>
            <a:ahLst/>
            <a:cxnLst/>
            <a:rect l="l" t="t" r="r" b="b"/>
            <a:pathLst>
              <a:path w="9719752" h="3118420">
                <a:moveTo>
                  <a:pt x="0" y="0"/>
                </a:moveTo>
                <a:lnTo>
                  <a:pt x="9719752" y="0"/>
                </a:lnTo>
                <a:lnTo>
                  <a:pt x="9719752" y="3118420"/>
                </a:lnTo>
                <a:lnTo>
                  <a:pt x="0" y="3118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04827" y="8433816"/>
            <a:ext cx="2286972" cy="1404842"/>
            <a:chOff x="0" y="0"/>
            <a:chExt cx="3049295" cy="1873123"/>
          </a:xfrm>
        </p:grpSpPr>
        <p:grpSp>
          <p:nvGrpSpPr>
            <p:cNvPr id="5" name="Group 5"/>
            <p:cNvGrpSpPr/>
            <p:nvPr/>
          </p:nvGrpSpPr>
          <p:grpSpPr>
            <a:xfrm>
              <a:off x="48209" y="493039"/>
              <a:ext cx="3001086" cy="1380084"/>
              <a:chOff x="0" y="0"/>
              <a:chExt cx="3001086" cy="1380084"/>
            </a:xfrm>
          </p:grpSpPr>
          <p:sp>
            <p:nvSpPr>
              <p:cNvPr id="6" name="Freeform 6" descr="A blue and purple text on a black background  Description automatically generated"/>
              <p:cNvSpPr/>
              <p:nvPr/>
            </p:nvSpPr>
            <p:spPr>
              <a:xfrm>
                <a:off x="0" y="0"/>
                <a:ext cx="3001137" cy="1380109"/>
              </a:xfrm>
              <a:custGeom>
                <a:avLst/>
                <a:gdLst/>
                <a:ahLst/>
                <a:cxnLst/>
                <a:rect l="l" t="t" r="r" b="b"/>
                <a:pathLst>
                  <a:path w="3001137" h="1380109">
                    <a:moveTo>
                      <a:pt x="0" y="0"/>
                    </a:moveTo>
                    <a:lnTo>
                      <a:pt x="3001137" y="0"/>
                    </a:lnTo>
                    <a:lnTo>
                      <a:pt x="3001137" y="1380109"/>
                    </a:lnTo>
                    <a:lnTo>
                      <a:pt x="0" y="138010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1" b="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0"/>
              <a:ext cx="2757246" cy="432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Delivered by 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67288" y="2748696"/>
            <a:ext cx="412926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834E95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Business Reality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1CB48-6C0F-319B-B1CB-28594B722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9E9EBAF-7258-73DF-E48C-5C344485244A}"/>
              </a:ext>
            </a:extLst>
          </p:cNvPr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D22DC99-2F47-1ED4-D408-F6EAB699C4B3}"/>
                </a:ext>
              </a:extLst>
            </p:cNvPr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952CD41-09E6-A50A-62AD-F56D8B13E09D}"/>
                </a:ext>
              </a:extLst>
            </p:cNvPr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27BCA57-858A-151D-FD9E-417F05E25C95}"/>
                </a:ext>
              </a:extLst>
            </p:cNvPr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42B1217-13CD-02FF-DA7B-E8DE0F863865}"/>
                </a:ext>
              </a:extLst>
            </p:cNvPr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63B02EF5-835F-1BDC-0C47-D913B5CA5B90}"/>
              </a:ext>
            </a:extLst>
          </p:cNvPr>
          <p:cNvSpPr txBox="1"/>
          <p:nvPr/>
        </p:nvSpPr>
        <p:spPr>
          <a:xfrm>
            <a:off x="17188024" y="9450703"/>
            <a:ext cx="294953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10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F650579-9435-DF90-D631-A1DCD1B7106C}"/>
              </a:ext>
            </a:extLst>
          </p:cNvPr>
          <p:cNvSpPr txBox="1"/>
          <p:nvPr/>
        </p:nvSpPr>
        <p:spPr>
          <a:xfrm>
            <a:off x="1028700" y="942975"/>
            <a:ext cx="14456137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177478"/>
                </a:solidFill>
                <a:latin typeface="Montserrat" pitchFamily="2" charset="77"/>
                <a:ea typeface="Open Sans Light" pitchFamily="2" charset="0"/>
                <a:cs typeface="Open Sans Light" pitchFamily="2" charset="0"/>
              </a:rPr>
              <a:t>Work Smarter, Not Harder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F2E650F8-3BE0-054E-7056-EF155ABF4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866900"/>
            <a:ext cx="13525500" cy="548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Automation: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Use tools that link directly to your bank feed.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u="none" strike="noStrike" cap="none" normalizeH="0" baseline="0" dirty="0">
              <a:ln>
                <a:noFill/>
              </a:ln>
              <a:solidFill>
                <a:srgbClr val="4B4B4A"/>
              </a:solidFill>
              <a:effectLst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The Line-up: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rgbClr val="834E95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Hubdoc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834E95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/ DEXT: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Great for capturing receipts via your phone camera.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rgbClr val="834E95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FreeAgent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834E95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/ Sage: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Full bookkeeping software that tracks profit and loss automatically. 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834E95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Benefit: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Saves you time, which is a hidden cost of business!</a:t>
            </a:r>
          </a:p>
        </p:txBody>
      </p:sp>
    </p:spTree>
    <p:extLst>
      <p:ext uri="{BB962C8B-B14F-4D97-AF65-F5344CB8AC3E}">
        <p14:creationId xmlns:p14="http://schemas.microsoft.com/office/powerpoint/2010/main" val="3768942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F3F2A-FBAE-61AD-EC64-3A7A065AF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1BBDA8D-163B-3DC1-20A5-48F9FEE70CBE}"/>
              </a:ext>
            </a:extLst>
          </p:cNvPr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81AFF69-1805-23BC-0524-F757BD25AA57}"/>
                </a:ext>
              </a:extLst>
            </p:cNvPr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3B6F643-56CA-9B37-7709-5ED5BFB78453}"/>
                </a:ext>
              </a:extLst>
            </p:cNvPr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1340533-C648-1E6B-3947-A9CD3AC77F38}"/>
                </a:ext>
              </a:extLst>
            </p:cNvPr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67E991E-501A-814E-FA59-597B928BE8F5}"/>
                </a:ext>
              </a:extLst>
            </p:cNvPr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4305851C-0E8D-DF0E-B702-5E51E748C725}"/>
              </a:ext>
            </a:extLst>
          </p:cNvPr>
          <p:cNvSpPr txBox="1"/>
          <p:nvPr/>
        </p:nvSpPr>
        <p:spPr>
          <a:xfrm>
            <a:off x="17188024" y="9450703"/>
            <a:ext cx="294953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11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DD7AB56-01AE-06E7-BC02-EC292F562414}"/>
              </a:ext>
            </a:extLst>
          </p:cNvPr>
          <p:cNvSpPr txBox="1"/>
          <p:nvPr/>
        </p:nvSpPr>
        <p:spPr>
          <a:xfrm>
            <a:off x="1028700" y="942975"/>
            <a:ext cx="14456137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177478"/>
                </a:solidFill>
                <a:latin typeface="Montserrat" pitchFamily="2" charset="77"/>
                <a:ea typeface="Open Sans Light" pitchFamily="2" charset="0"/>
                <a:cs typeface="Open Sans Light" pitchFamily="2" charset="0"/>
              </a:rPr>
              <a:t>Bookkeeping?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B798AFF-7A61-0D60-EE68-CA34971A3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2019300"/>
            <a:ext cx="15871054" cy="539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Simple Definition: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The process of recording all financial transactions, every penny in, every penny out. 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u="none" strike="noStrike" cap="none" normalizeH="0" baseline="0" dirty="0">
              <a:ln>
                <a:noFill/>
              </a:ln>
              <a:solidFill>
                <a:srgbClr val="4B4B4A"/>
              </a:solidFill>
              <a:effectLst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Why it matters: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You can’t calculate profit without knowing your total costs. 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It shows you the "win" in your pocket. </a:t>
            </a:r>
          </a:p>
        </p:txBody>
      </p:sp>
    </p:spTree>
    <p:extLst>
      <p:ext uri="{BB962C8B-B14F-4D97-AF65-F5344CB8AC3E}">
        <p14:creationId xmlns:p14="http://schemas.microsoft.com/office/powerpoint/2010/main" val="261569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052D1-70B2-038E-04E0-ADE903F9F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5201BDD-7E12-E726-5607-5E5827F15CA6}"/>
              </a:ext>
            </a:extLst>
          </p:cNvPr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C0F7B41-9CD9-4B62-9C82-EA5CB487B91B}"/>
                </a:ext>
              </a:extLst>
            </p:cNvPr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67867BB-9841-8D6E-A556-0261B97C023D}"/>
                </a:ext>
              </a:extLst>
            </p:cNvPr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3FC629D-AE46-DF66-A3F7-E986D284E1E3}"/>
                </a:ext>
              </a:extLst>
            </p:cNvPr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5F5C170-3699-D18E-1B2F-023B490A939D}"/>
                </a:ext>
              </a:extLst>
            </p:cNvPr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90DA781-4450-A472-CE21-A6C9CD02F6C3}"/>
              </a:ext>
            </a:extLst>
          </p:cNvPr>
          <p:cNvSpPr txBox="1"/>
          <p:nvPr/>
        </p:nvSpPr>
        <p:spPr>
          <a:xfrm>
            <a:off x="17188024" y="9450703"/>
            <a:ext cx="294953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12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CBC0982-0F25-C7D9-1AF9-AED23F9EA95E}"/>
              </a:ext>
            </a:extLst>
          </p:cNvPr>
          <p:cNvSpPr txBox="1"/>
          <p:nvPr/>
        </p:nvSpPr>
        <p:spPr>
          <a:xfrm>
            <a:off x="1028700" y="942975"/>
            <a:ext cx="14456137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177478"/>
                </a:solidFill>
                <a:latin typeface="Montserrat" pitchFamily="2" charset="77"/>
                <a:ea typeface="Open Sans Light" pitchFamily="2" charset="0"/>
                <a:cs typeface="Open Sans Light" pitchFamily="2" charset="0"/>
              </a:rPr>
              <a:t>The Monthly Money Date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6A3F774-1633-3A94-FAAD-5EA681F4D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485900"/>
            <a:ext cx="16040100" cy="760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It’s about the ‘Habit Over Hassle’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The Concept: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 dedicated time once a month to "date" your finances.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Your Checklist:</a:t>
            </a:r>
          </a:p>
          <a:p>
            <a:pPr marL="800100" marR="0" lvl="1" indent="-34290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Did I record all my income? </a:t>
            </a:r>
          </a:p>
          <a:p>
            <a:pPr marL="800100" marR="0" lvl="1" indent="-34290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Did I log all my expenses/costs? </a:t>
            </a:r>
          </a:p>
          <a:p>
            <a:pPr marL="800100" marR="0" lvl="1" indent="-34290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Is my 20% Tax Pot up to date?</a:t>
            </a:r>
          </a:p>
          <a:p>
            <a:pPr marL="800100" marR="0" lvl="1" indent="-34290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How much profit did I actually make? </a:t>
            </a:r>
          </a:p>
        </p:txBody>
      </p:sp>
    </p:spTree>
    <p:extLst>
      <p:ext uri="{BB962C8B-B14F-4D97-AF65-F5344CB8AC3E}">
        <p14:creationId xmlns:p14="http://schemas.microsoft.com/office/powerpoint/2010/main" val="3198839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F1185-5992-E43E-E7B6-BCF1DB5C0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0A1E445-F0B8-A40F-A736-3259BEBE69AC}"/>
              </a:ext>
            </a:extLst>
          </p:cNvPr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37A9763-5BB3-B20B-4A92-19EEF7E23BAC}"/>
                </a:ext>
              </a:extLst>
            </p:cNvPr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27BE01C-E4DB-97C3-982D-87C27F2A2C57}"/>
                </a:ext>
              </a:extLst>
            </p:cNvPr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DF5702B-F407-A7BE-3E8A-5568B8B84CC6}"/>
                </a:ext>
              </a:extLst>
            </p:cNvPr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18D8BAE-7BE7-511A-05FA-F8B6702DAC56}"/>
                </a:ext>
              </a:extLst>
            </p:cNvPr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B3CDE713-378D-37B7-C7A3-A25E0838D721}"/>
              </a:ext>
            </a:extLst>
          </p:cNvPr>
          <p:cNvSpPr txBox="1"/>
          <p:nvPr/>
        </p:nvSpPr>
        <p:spPr>
          <a:xfrm>
            <a:off x="17188024" y="9450703"/>
            <a:ext cx="294953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13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28B17BE-2634-7CBD-23BC-22B1E1FD5392}"/>
              </a:ext>
            </a:extLst>
          </p:cNvPr>
          <p:cNvSpPr txBox="1"/>
          <p:nvPr/>
        </p:nvSpPr>
        <p:spPr>
          <a:xfrm>
            <a:off x="1028700" y="942975"/>
            <a:ext cx="14456137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177478"/>
                </a:solidFill>
                <a:latin typeface="Montserrat" pitchFamily="2" charset="77"/>
                <a:ea typeface="Open Sans Light" pitchFamily="2" charset="0"/>
                <a:cs typeface="Open Sans Light" pitchFamily="2" charset="0"/>
              </a:rPr>
              <a:t>Zone of Genius and Asking for Help!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183FC3F-C626-9761-5983-6D41F395D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970900"/>
            <a:ext cx="15125701" cy="317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Discussion: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What are you naturally good at? (e.g., Making cheesecakes, marketing, talking to customers). 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The Reality: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You don't have to be an accountant to be a great business owner.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Identify: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Which money tasks feel easy? Which ones feel heavy?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9C21A1B-0498-1247-212E-E49E8B24B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5432761"/>
            <a:ext cx="15240000" cy="36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Building Your Support Network: 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Bookkeepers: To handle the day-to-day data.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Accountants: For end-of-year tax filing.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Mentors/Coaches: For financial confidence and coaching. 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Friends/Peers: To stay accountable for your "Money Dates.</a:t>
            </a:r>
          </a:p>
        </p:txBody>
      </p:sp>
    </p:spTree>
    <p:extLst>
      <p:ext uri="{BB962C8B-B14F-4D97-AF65-F5344CB8AC3E}">
        <p14:creationId xmlns:p14="http://schemas.microsoft.com/office/powerpoint/2010/main" val="366063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7188024" y="9450703"/>
            <a:ext cx="294953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14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28700" y="942975"/>
            <a:ext cx="1385529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Learning Objectives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28700" y="1716405"/>
            <a:ext cx="1385529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834E95"/>
                </a:solidFill>
                <a:latin typeface="Open Sans Light"/>
                <a:ea typeface="Open Sans Light"/>
                <a:cs typeface="Open Sans Light"/>
                <a:sym typeface="Open Sans"/>
              </a:rPr>
              <a:t>Let’s Recap:</a:t>
            </a:r>
          </a:p>
        </p:txBody>
      </p:sp>
      <p:grpSp>
        <p:nvGrpSpPr>
          <p:cNvPr id="54" name="Group 7">
            <a:extLst>
              <a:ext uri="{FF2B5EF4-FFF2-40B4-BE49-F238E27FC236}">
                <a16:creationId xmlns:a16="http://schemas.microsoft.com/office/drawing/2014/main" id="{C770E9BC-7A57-D9DC-53DE-7E9EC04F124F}"/>
              </a:ext>
            </a:extLst>
          </p:cNvPr>
          <p:cNvGrpSpPr/>
          <p:nvPr/>
        </p:nvGrpSpPr>
        <p:grpSpPr>
          <a:xfrm>
            <a:off x="1028700" y="2654588"/>
            <a:ext cx="711200" cy="711200"/>
            <a:chOff x="0" y="0"/>
            <a:chExt cx="948267" cy="948267"/>
          </a:xfrm>
        </p:grpSpPr>
        <p:grpSp>
          <p:nvGrpSpPr>
            <p:cNvPr id="55" name="Group 8">
              <a:extLst>
                <a:ext uri="{FF2B5EF4-FFF2-40B4-BE49-F238E27FC236}">
                  <a16:creationId xmlns:a16="http://schemas.microsoft.com/office/drawing/2014/main" id="{45B211AD-B4D5-9878-2997-207B603E1612}"/>
                </a:ext>
              </a:extLst>
            </p:cNvPr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57" name="Freeform 9">
                <a:extLst>
                  <a:ext uri="{FF2B5EF4-FFF2-40B4-BE49-F238E27FC236}">
                    <a16:creationId xmlns:a16="http://schemas.microsoft.com/office/drawing/2014/main" id="{B0F58D34-6BCB-A1BB-DA33-434C7255F67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TextBox 10">
                <a:extLst>
                  <a:ext uri="{FF2B5EF4-FFF2-40B4-BE49-F238E27FC236}">
                    <a16:creationId xmlns:a16="http://schemas.microsoft.com/office/drawing/2014/main" id="{EB874AEC-B619-F98C-E126-D90CB2EE3C56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6" name="TextBox 11">
              <a:extLst>
                <a:ext uri="{FF2B5EF4-FFF2-40B4-BE49-F238E27FC236}">
                  <a16:creationId xmlns:a16="http://schemas.microsoft.com/office/drawing/2014/main" id="{5A21A73A-16D2-EB4D-EF42-605203B06F55}"/>
                </a:ext>
              </a:extLst>
            </p:cNvPr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1</a:t>
              </a:r>
            </a:p>
          </p:txBody>
        </p:sp>
      </p:grpSp>
      <p:grpSp>
        <p:nvGrpSpPr>
          <p:cNvPr id="59" name="Group 12">
            <a:extLst>
              <a:ext uri="{FF2B5EF4-FFF2-40B4-BE49-F238E27FC236}">
                <a16:creationId xmlns:a16="http://schemas.microsoft.com/office/drawing/2014/main" id="{B81A84E8-A823-2C9D-8FE5-4393BDBBC43C}"/>
              </a:ext>
            </a:extLst>
          </p:cNvPr>
          <p:cNvGrpSpPr/>
          <p:nvPr/>
        </p:nvGrpSpPr>
        <p:grpSpPr>
          <a:xfrm>
            <a:off x="1028700" y="3638745"/>
            <a:ext cx="711200" cy="711200"/>
            <a:chOff x="0" y="0"/>
            <a:chExt cx="948267" cy="948267"/>
          </a:xfrm>
        </p:grpSpPr>
        <p:grpSp>
          <p:nvGrpSpPr>
            <p:cNvPr id="60" name="Group 13">
              <a:extLst>
                <a:ext uri="{FF2B5EF4-FFF2-40B4-BE49-F238E27FC236}">
                  <a16:creationId xmlns:a16="http://schemas.microsoft.com/office/drawing/2014/main" id="{5F2E8137-E0CA-F5A2-5982-5F6AD009E650}"/>
                </a:ext>
              </a:extLst>
            </p:cNvPr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62" name="Freeform 14">
                <a:extLst>
                  <a:ext uri="{FF2B5EF4-FFF2-40B4-BE49-F238E27FC236}">
                    <a16:creationId xmlns:a16="http://schemas.microsoft.com/office/drawing/2014/main" id="{9BC11BEB-43ED-2ED9-39EE-29722BB4859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TextBox 15">
                <a:extLst>
                  <a:ext uri="{FF2B5EF4-FFF2-40B4-BE49-F238E27FC236}">
                    <a16:creationId xmlns:a16="http://schemas.microsoft.com/office/drawing/2014/main" id="{7080ED44-3677-5112-C5CF-51A5A4006C4F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1" name="TextBox 16">
              <a:extLst>
                <a:ext uri="{FF2B5EF4-FFF2-40B4-BE49-F238E27FC236}">
                  <a16:creationId xmlns:a16="http://schemas.microsoft.com/office/drawing/2014/main" id="{16D1CB0B-4ADA-71A6-3711-4367B3D99E10}"/>
                </a:ext>
              </a:extLst>
            </p:cNvPr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2</a:t>
              </a:r>
            </a:p>
          </p:txBody>
        </p:sp>
      </p:grpSp>
      <p:grpSp>
        <p:nvGrpSpPr>
          <p:cNvPr id="64" name="Group 17">
            <a:extLst>
              <a:ext uri="{FF2B5EF4-FFF2-40B4-BE49-F238E27FC236}">
                <a16:creationId xmlns:a16="http://schemas.microsoft.com/office/drawing/2014/main" id="{6AFB43A5-C1AC-EE4E-A7C8-E1F1D346E26D}"/>
              </a:ext>
            </a:extLst>
          </p:cNvPr>
          <p:cNvGrpSpPr/>
          <p:nvPr/>
        </p:nvGrpSpPr>
        <p:grpSpPr>
          <a:xfrm>
            <a:off x="998859" y="4735574"/>
            <a:ext cx="711200" cy="711200"/>
            <a:chOff x="0" y="0"/>
            <a:chExt cx="948267" cy="948267"/>
          </a:xfrm>
        </p:grpSpPr>
        <p:grpSp>
          <p:nvGrpSpPr>
            <p:cNvPr id="65" name="Group 18">
              <a:extLst>
                <a:ext uri="{FF2B5EF4-FFF2-40B4-BE49-F238E27FC236}">
                  <a16:creationId xmlns:a16="http://schemas.microsoft.com/office/drawing/2014/main" id="{BB241AFA-FCA1-C50A-8803-A8F09445E08C}"/>
                </a:ext>
              </a:extLst>
            </p:cNvPr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67" name="Freeform 19">
                <a:extLst>
                  <a:ext uri="{FF2B5EF4-FFF2-40B4-BE49-F238E27FC236}">
                    <a16:creationId xmlns:a16="http://schemas.microsoft.com/office/drawing/2014/main" id="{87D966BC-34A1-1BE9-87BC-12715A2AB33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TextBox 20">
                <a:extLst>
                  <a:ext uri="{FF2B5EF4-FFF2-40B4-BE49-F238E27FC236}">
                    <a16:creationId xmlns:a16="http://schemas.microsoft.com/office/drawing/2014/main" id="{E437B7C1-FD67-88EC-15FB-07B1E2F38A6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6" name="TextBox 21">
              <a:extLst>
                <a:ext uri="{FF2B5EF4-FFF2-40B4-BE49-F238E27FC236}">
                  <a16:creationId xmlns:a16="http://schemas.microsoft.com/office/drawing/2014/main" id="{9D15C8D9-956D-D88A-E510-2E3BC9CEE16B}"/>
                </a:ext>
              </a:extLst>
            </p:cNvPr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3</a:t>
              </a:r>
            </a:p>
          </p:txBody>
        </p:sp>
      </p:grpSp>
      <p:grpSp>
        <p:nvGrpSpPr>
          <p:cNvPr id="69" name="Group 22">
            <a:extLst>
              <a:ext uri="{FF2B5EF4-FFF2-40B4-BE49-F238E27FC236}">
                <a16:creationId xmlns:a16="http://schemas.microsoft.com/office/drawing/2014/main" id="{713BAAA3-2F96-AD34-250D-2E89988DF7B5}"/>
              </a:ext>
            </a:extLst>
          </p:cNvPr>
          <p:cNvGrpSpPr/>
          <p:nvPr/>
        </p:nvGrpSpPr>
        <p:grpSpPr>
          <a:xfrm>
            <a:off x="998317" y="5832404"/>
            <a:ext cx="711200" cy="711200"/>
            <a:chOff x="0" y="0"/>
            <a:chExt cx="812800" cy="812800"/>
          </a:xfrm>
        </p:grpSpPr>
        <p:sp>
          <p:nvSpPr>
            <p:cNvPr id="70" name="Freeform 23">
              <a:extLst>
                <a:ext uri="{FF2B5EF4-FFF2-40B4-BE49-F238E27FC236}">
                  <a16:creationId xmlns:a16="http://schemas.microsoft.com/office/drawing/2014/main" id="{351CD879-E09D-8B21-93D1-0CCC79ADF40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Box 24">
              <a:extLst>
                <a:ext uri="{FF2B5EF4-FFF2-40B4-BE49-F238E27FC236}">
                  <a16:creationId xmlns:a16="http://schemas.microsoft.com/office/drawing/2014/main" id="{C083DADC-0316-559C-37A7-886ED5E6A0A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443" tIns="38443" rIns="38443" bIns="38443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2" name="TextBox 25">
            <a:extLst>
              <a:ext uri="{FF2B5EF4-FFF2-40B4-BE49-F238E27FC236}">
                <a16:creationId xmlns:a16="http://schemas.microsoft.com/office/drawing/2014/main" id="{E463F40F-A9AC-150F-5C8E-18FF76F083A7}"/>
              </a:ext>
            </a:extLst>
          </p:cNvPr>
          <p:cNvSpPr txBox="1"/>
          <p:nvPr/>
        </p:nvSpPr>
        <p:spPr>
          <a:xfrm>
            <a:off x="998317" y="5862767"/>
            <a:ext cx="711200" cy="51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</a:pPr>
            <a:r>
              <a:rPr lang="en-US" sz="27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"/>
              </a:rPr>
              <a:t>4</a:t>
            </a:r>
          </a:p>
        </p:txBody>
      </p:sp>
      <p:sp>
        <p:nvSpPr>
          <p:cNvPr id="73" name="TextBox 31">
            <a:extLst>
              <a:ext uri="{FF2B5EF4-FFF2-40B4-BE49-F238E27FC236}">
                <a16:creationId xmlns:a16="http://schemas.microsoft.com/office/drawing/2014/main" id="{94B677E9-A457-0D2E-0DCB-F6E12EF94EEF}"/>
              </a:ext>
            </a:extLst>
          </p:cNvPr>
          <p:cNvSpPr txBox="1"/>
          <p:nvPr/>
        </p:nvSpPr>
        <p:spPr>
          <a:xfrm>
            <a:off x="1931999" y="2743146"/>
            <a:ext cx="1526062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GB" sz="2400" dirty="0">
                <a:solidFill>
                  <a:srgbClr val="4B4B4A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Understand the difference between personal and business money and why keeping them separate matters</a:t>
            </a:r>
          </a:p>
          <a:p>
            <a:pPr lvl="0"/>
            <a:endParaRPr lang="en-GB" sz="2400" dirty="0">
              <a:solidFill>
                <a:srgbClr val="4B4B4A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endParaRPr lang="en-GB" sz="2400" dirty="0">
              <a:solidFill>
                <a:srgbClr val="4B4B4A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r>
              <a:rPr lang="en-GB" sz="2400" dirty="0">
                <a:solidFill>
                  <a:srgbClr val="4B4B4A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Explore how businesses track income, expenses, and profit to make informed decisions</a:t>
            </a:r>
          </a:p>
          <a:p>
            <a:pPr lvl="0"/>
            <a:endParaRPr lang="en-GB" sz="2400" dirty="0">
              <a:solidFill>
                <a:srgbClr val="4B4B4A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endParaRPr lang="en-GB" sz="2400" dirty="0">
              <a:solidFill>
                <a:srgbClr val="4B4B4A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r>
              <a:rPr lang="en-GB" sz="2400" dirty="0">
                <a:solidFill>
                  <a:srgbClr val="4B4B4A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Understand why saving for tax and staying organised helps reduce stress</a:t>
            </a:r>
          </a:p>
          <a:p>
            <a:pPr lvl="0"/>
            <a:endParaRPr lang="en-GB" sz="2400" dirty="0">
              <a:solidFill>
                <a:srgbClr val="4B4B4A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endParaRPr lang="en-GB" sz="2400" dirty="0">
              <a:solidFill>
                <a:srgbClr val="4B4B4A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GB" sz="2400" dirty="0">
                <a:solidFill>
                  <a:srgbClr val="4B4B4A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Identify simple tools and habits that can help you manage your business money effectively </a:t>
            </a:r>
            <a:endParaRPr lang="en-US" sz="2400" b="1" dirty="0">
              <a:solidFill>
                <a:srgbClr val="4B4B4A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  <a:sym typeface="Open Sans Medium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B8091392-042A-681B-752B-D5458AAC9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64" y="7123481"/>
            <a:ext cx="4138072" cy="2151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0859" y="3294329"/>
            <a:ext cx="5448300" cy="1129323"/>
            <a:chOff x="0" y="0"/>
            <a:chExt cx="1434943" cy="2974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4943" cy="297435"/>
            </a:xfrm>
            <a:custGeom>
              <a:avLst/>
              <a:gdLst/>
              <a:ahLst/>
              <a:cxnLst/>
              <a:rect l="l" t="t" r="r" b="b"/>
              <a:pathLst>
                <a:path w="1434943" h="297435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269015"/>
                  </a:lnTo>
                  <a:cubicBezTo>
                    <a:pt x="1434943" y="284711"/>
                    <a:pt x="1422219" y="297435"/>
                    <a:pt x="1406524" y="297435"/>
                  </a:cubicBezTo>
                  <a:lnTo>
                    <a:pt x="28420" y="297435"/>
                  </a:lnTo>
                  <a:cubicBezTo>
                    <a:pt x="12724" y="297435"/>
                    <a:pt x="0" y="284711"/>
                    <a:pt x="0" y="269015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12747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434943" cy="326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43959" y="3294329"/>
            <a:ext cx="5448300" cy="1129323"/>
            <a:chOff x="0" y="0"/>
            <a:chExt cx="1434943" cy="2974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4943" cy="297435"/>
            </a:xfrm>
            <a:custGeom>
              <a:avLst/>
              <a:gdLst/>
              <a:ahLst/>
              <a:cxnLst/>
              <a:rect l="l" t="t" r="r" b="b"/>
              <a:pathLst>
                <a:path w="1434943" h="297435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269015"/>
                  </a:lnTo>
                  <a:cubicBezTo>
                    <a:pt x="1434943" y="284711"/>
                    <a:pt x="1422219" y="297435"/>
                    <a:pt x="1406524" y="297435"/>
                  </a:cubicBezTo>
                  <a:lnTo>
                    <a:pt x="28420" y="297435"/>
                  </a:lnTo>
                  <a:cubicBezTo>
                    <a:pt x="12724" y="297435"/>
                    <a:pt x="0" y="284711"/>
                    <a:pt x="0" y="269015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9F6BA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34943" cy="326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9" name="Freeform 9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297059" y="3294329"/>
            <a:ext cx="5448300" cy="1129323"/>
            <a:chOff x="0" y="0"/>
            <a:chExt cx="1434943" cy="2974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34943" cy="297435"/>
            </a:xfrm>
            <a:custGeom>
              <a:avLst/>
              <a:gdLst/>
              <a:ahLst/>
              <a:cxnLst/>
              <a:rect l="l" t="t" r="r" b="b"/>
              <a:pathLst>
                <a:path w="1434943" h="297435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269015"/>
                  </a:lnTo>
                  <a:cubicBezTo>
                    <a:pt x="1434943" y="284711"/>
                    <a:pt x="1422219" y="297435"/>
                    <a:pt x="1406524" y="297435"/>
                  </a:cubicBezTo>
                  <a:lnTo>
                    <a:pt x="28420" y="297435"/>
                  </a:lnTo>
                  <a:cubicBezTo>
                    <a:pt x="12724" y="297435"/>
                    <a:pt x="0" y="284711"/>
                    <a:pt x="0" y="269015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17747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434943" cy="326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75009" y="3499938"/>
            <a:ext cx="711200" cy="711200"/>
            <a:chOff x="0" y="0"/>
            <a:chExt cx="948267" cy="94826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834E95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1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801340" y="3499938"/>
            <a:ext cx="711200" cy="711200"/>
            <a:chOff x="0" y="0"/>
            <a:chExt cx="948267" cy="948267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834E95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2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627671" y="3499938"/>
            <a:ext cx="711200" cy="711200"/>
            <a:chOff x="0" y="0"/>
            <a:chExt cx="948267" cy="948267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834E95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3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762409" y="3638368"/>
            <a:ext cx="3225134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What is Pathways?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90859" y="4577696"/>
            <a:ext cx="5448300" cy="293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The Pathways Programme by South of Scotland Enterprise (SOSE) is a support initiative designed to help people in the South of Scotland turn their business ideas into reality.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2380"/>
              </a:lnSpc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It specifically focuses on women and under-represented groups, helping them overcome the personal and practical barriers that often make starting a business feel overwhelming.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90859" y="968035"/>
            <a:ext cx="16577021" cy="67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Understanding opportunities, ideas and local entrepreneurship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590911" y="3638368"/>
            <a:ext cx="3225134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What will you gain?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415071" y="3638368"/>
            <a:ext cx="3225134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Session Structure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90859" y="2567961"/>
            <a:ext cx="1620774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This programme is about exploring ideas, building confidence and understanding how enterprise can create opportunities in the South of Scotland.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543959" y="4577696"/>
            <a:ext cx="5448300" cy="470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Confidence &amp; Coaching: Personal support from local coaches to help you move past self-doubt and build the resilience needed to run a business.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Financial Help: Small grants (up to £1,000) to help pay for start-up essentials like equipment, marketing, or training.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Community: Connection to a network of other local entrepreneurs so you don’t have to start your journey alone.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Growth Support: Specialist coaching for those ready to scale up or innovate their existing business.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2281530" y="4558646"/>
            <a:ext cx="5448300" cy="2249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Introduction video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Understanding entrepreneurship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Regional opportunities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Case study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Activity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Reflection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Key takeaways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2654588"/>
            <a:ext cx="711200" cy="711200"/>
            <a:chOff x="0" y="0"/>
            <a:chExt cx="948267" cy="9482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3638745"/>
            <a:ext cx="711200" cy="711200"/>
            <a:chOff x="0" y="0"/>
            <a:chExt cx="948267" cy="94826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98859" y="4735574"/>
            <a:ext cx="711200" cy="711200"/>
            <a:chOff x="0" y="0"/>
            <a:chExt cx="948267" cy="94826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3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98317" y="5832404"/>
            <a:ext cx="711200" cy="7112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443" tIns="38443" rIns="38443" bIns="38443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98317" y="5862767"/>
            <a:ext cx="711200" cy="51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</a:pPr>
            <a:r>
              <a:rPr lang="en-US" sz="27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942975"/>
            <a:ext cx="1385529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Learning Objectives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1842971"/>
            <a:ext cx="13855293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By the end of this module you will: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7753108"/>
            <a:ext cx="16230600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834E9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Why does knowing about money matter?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931999" y="2743146"/>
            <a:ext cx="1526062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GB" sz="2400" dirty="0">
                <a:solidFill>
                  <a:srgbClr val="4B4B4A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Understand the difference between personal and business money and why keeping them separate matters</a:t>
            </a:r>
          </a:p>
          <a:p>
            <a:pPr lvl="0"/>
            <a:endParaRPr lang="en-GB" sz="2400" dirty="0">
              <a:solidFill>
                <a:srgbClr val="4B4B4A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endParaRPr lang="en-GB" sz="2400" dirty="0">
              <a:solidFill>
                <a:srgbClr val="4B4B4A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r>
              <a:rPr lang="en-GB" sz="2400" dirty="0">
                <a:solidFill>
                  <a:srgbClr val="4B4B4A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Explore how businesses track income, expenses, and profit to make informed decisions</a:t>
            </a:r>
          </a:p>
          <a:p>
            <a:pPr lvl="0"/>
            <a:endParaRPr lang="en-GB" sz="2400" dirty="0">
              <a:solidFill>
                <a:srgbClr val="4B4B4A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endParaRPr lang="en-GB" sz="2400" dirty="0">
              <a:solidFill>
                <a:srgbClr val="4B4B4A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r>
              <a:rPr lang="en-GB" sz="2400" dirty="0">
                <a:solidFill>
                  <a:srgbClr val="4B4B4A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Understand why saving for tax and staying organised helps reduce stress</a:t>
            </a:r>
          </a:p>
          <a:p>
            <a:pPr lvl="0"/>
            <a:endParaRPr lang="en-GB" sz="2400" dirty="0">
              <a:solidFill>
                <a:srgbClr val="4B4B4A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endParaRPr lang="en-GB" sz="2400" dirty="0">
              <a:solidFill>
                <a:srgbClr val="4B4B4A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GB" sz="2400" dirty="0">
                <a:solidFill>
                  <a:srgbClr val="4B4B4A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Identify simple tools and habits that can help you manage your business money effectively </a:t>
            </a:r>
            <a:endParaRPr lang="en-US" sz="2400" b="1" dirty="0">
              <a:solidFill>
                <a:srgbClr val="4B4B4A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  <a:sym typeface="Open Sans Medium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BBD8B78-FE5B-1975-7800-DE0366A70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447675"/>
            <a:ext cx="3221854" cy="16753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261762" y="9450703"/>
            <a:ext cx="14747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037467"/>
            <a:ext cx="15336544" cy="406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Watch the video below and take notes.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Video Task: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806B0F-FFA2-1FD6-23B3-B21AFE6F879A}"/>
              </a:ext>
            </a:extLst>
          </p:cNvPr>
          <p:cNvGrpSpPr/>
          <p:nvPr/>
        </p:nvGrpSpPr>
        <p:grpSpPr>
          <a:xfrm>
            <a:off x="13868400" y="419100"/>
            <a:ext cx="3923273" cy="2667000"/>
            <a:chOff x="4876165" y="2964634"/>
            <a:chExt cx="9534905" cy="66860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3AFB6F4-9B68-3B38-C432-657B47085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965903"/>
              <a:ext cx="9534270" cy="668482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7AAA1D-3A19-EC24-A4D4-63F9F8D9C3A8}"/>
                </a:ext>
              </a:extLst>
            </p:cNvPr>
            <p:cNvGrpSpPr/>
            <p:nvPr/>
          </p:nvGrpSpPr>
          <p:grpSpPr>
            <a:xfrm>
              <a:off x="4876165" y="2964634"/>
              <a:ext cx="2056411" cy="1003266"/>
              <a:chOff x="0" y="0"/>
              <a:chExt cx="1096995" cy="58782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DA6AF-DE3E-8C34-6041-416726B24557}"/>
                  </a:ext>
                </a:extLst>
              </p:cNvPr>
              <p:cNvSpPr/>
              <p:nvPr/>
            </p:nvSpPr>
            <p:spPr>
              <a:xfrm>
                <a:off x="0" y="0"/>
                <a:ext cx="1096995" cy="5878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BBD8B78-FE5B-1975-7800-DE0366A701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23" y="29378"/>
                <a:ext cx="1022350" cy="53149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942975"/>
            <a:ext cx="14456137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177478"/>
                </a:solidFill>
                <a:latin typeface="Montserrat" pitchFamily="2" charset="77"/>
                <a:ea typeface="Open Sans Light" pitchFamily="2" charset="0"/>
                <a:cs typeface="Open Sans Light" pitchFamily="2" charset="0"/>
              </a:rPr>
              <a:t>Beyond the Bank Balance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9C54C17-9AB5-C655-2473-60F5648A8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630" y="2400300"/>
            <a:ext cx="16230600" cy="5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The Big Question: 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Why do you think businesses need to understand their money?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4B4B4A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It turns an "idea" into a sustainable "reality." 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Knowing your numbers helps you make better decisions.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It builds the resilience needed to run a business.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u="none" strike="noStrike" cap="none" normalizeH="0" baseline="0" dirty="0">
              <a:ln>
                <a:noFill/>
              </a:ln>
              <a:solidFill>
                <a:srgbClr val="4B4B4A"/>
              </a:solidFill>
              <a:effectLst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800" dirty="0">
              <a:solidFill>
                <a:srgbClr val="4B4B4A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u="none" strike="noStrike" cap="none" normalizeH="0" baseline="0" dirty="0">
              <a:ln>
                <a:noFill/>
              </a:ln>
              <a:solidFill>
                <a:srgbClr val="4B4B4A"/>
              </a:solidFill>
              <a:effectLst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b="1" dirty="0">
                <a:solidFill>
                  <a:srgbClr val="4B4B4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Discuss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: 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What worries you most about business money?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u="none" strike="noStrike" cap="none" normalizeH="0" baseline="0" dirty="0">
              <a:ln>
                <a:noFill/>
              </a:ln>
              <a:solidFill>
                <a:srgbClr val="4B4B4A"/>
              </a:solidFill>
              <a:effectLst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8A3A4-8D57-3214-76A3-02D5ED6EC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A37A02C-90F9-BAB4-9255-C852DC80192A}"/>
              </a:ext>
            </a:extLst>
          </p:cNvPr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935E31B-9B6A-0F8D-BBEA-F64A41FAFDA9}"/>
                </a:ext>
              </a:extLst>
            </p:cNvPr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B1A6FFA-48CC-A687-D1DE-721B98785FBE}"/>
                </a:ext>
              </a:extLst>
            </p:cNvPr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92DB598-94BF-532E-BE08-7DF11BDE6BDC}"/>
                </a:ext>
              </a:extLst>
            </p:cNvPr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454256B-BF23-CE1F-FF9D-397B8B13779B}"/>
                </a:ext>
              </a:extLst>
            </p:cNvPr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0B9A2CD9-4F2B-99ED-7C38-AA750FB3834A}"/>
              </a:ext>
            </a:extLst>
          </p:cNvPr>
          <p:cNvSpPr txBox="1"/>
          <p:nvPr/>
        </p:nvSpPr>
        <p:spPr>
          <a:xfrm>
            <a:off x="17261762" y="9450703"/>
            <a:ext cx="14747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6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CA580D1-7110-4675-6A65-4DB8D9DB0B97}"/>
              </a:ext>
            </a:extLst>
          </p:cNvPr>
          <p:cNvSpPr txBox="1"/>
          <p:nvPr/>
        </p:nvSpPr>
        <p:spPr>
          <a:xfrm>
            <a:off x="1028700" y="942975"/>
            <a:ext cx="14456137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177478"/>
                </a:solidFill>
                <a:latin typeface="Montserrat" pitchFamily="2" charset="77"/>
                <a:ea typeface="Open Sans Light" pitchFamily="2" charset="0"/>
                <a:cs typeface="Open Sans Light" pitchFamily="2" charset="0"/>
              </a:rPr>
              <a:t>Practice the Split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26C936F-04CC-2D67-7554-CD9B78FB82A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024581" y="1866900"/>
            <a:ext cx="15506700" cy="358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The Scenario: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You just earned £200 from a sale.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Tax (20%)</a:t>
            </a:r>
            <a:r>
              <a:rPr lang="en-US" altLang="en-US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= £</a:t>
            </a:r>
            <a:endParaRPr kumimoji="0" lang="en-US" altLang="en-US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Expenses (Costs): What did it cost to make/run? 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Profit: What is left for you?</a:t>
            </a:r>
          </a:p>
        </p:txBody>
      </p:sp>
    </p:spTree>
    <p:extLst>
      <p:ext uri="{BB962C8B-B14F-4D97-AF65-F5344CB8AC3E}">
        <p14:creationId xmlns:p14="http://schemas.microsoft.com/office/powerpoint/2010/main" val="347467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FE566-6587-8F22-065C-3F5EE1531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63BF4EA-E646-FA71-C40E-2116690890BF}"/>
              </a:ext>
            </a:extLst>
          </p:cNvPr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50E2E3A-65F4-0E5C-5DAF-CBAA935F6D9B}"/>
                </a:ext>
              </a:extLst>
            </p:cNvPr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82FF532-4139-B5DA-38D8-E9E2A0BC15BE}"/>
                </a:ext>
              </a:extLst>
            </p:cNvPr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6AA934-C5AC-C473-687E-994F3F2BA712}"/>
                </a:ext>
              </a:extLst>
            </p:cNvPr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961CA93-F530-1B95-EFB7-C79DF33362CD}"/>
                </a:ext>
              </a:extLst>
            </p:cNvPr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FF38F349-BB9C-2F26-D6E6-CDD853FE1AFA}"/>
              </a:ext>
            </a:extLst>
          </p:cNvPr>
          <p:cNvSpPr txBox="1"/>
          <p:nvPr/>
        </p:nvSpPr>
        <p:spPr>
          <a:xfrm>
            <a:off x="17261762" y="9450703"/>
            <a:ext cx="14747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7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A98EFA6-D1BC-41B3-0607-5B2F1CB0D8FC}"/>
              </a:ext>
            </a:extLst>
          </p:cNvPr>
          <p:cNvSpPr txBox="1"/>
          <p:nvPr/>
        </p:nvSpPr>
        <p:spPr>
          <a:xfrm>
            <a:off x="1028700" y="942975"/>
            <a:ext cx="14456137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177478"/>
                </a:solidFill>
                <a:latin typeface="Montserrat" pitchFamily="2" charset="77"/>
                <a:ea typeface="Open Sans Light" pitchFamily="2" charset="0"/>
                <a:cs typeface="Open Sans Light" pitchFamily="2" charset="0"/>
              </a:rPr>
              <a:t>Saving for Tax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4AE6CB7-88B4-C70F-F60C-55147F1B8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630" y="1790700"/>
            <a:ext cx="16001492" cy="640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The 20% Rule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The Concept: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For every pound that comes in, 20p isn't yours; it’s the Tax Man’s.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u="none" strike="noStrike" cap="none" normalizeH="0" baseline="0" dirty="0">
              <a:ln>
                <a:noFill/>
              </a:ln>
              <a:solidFill>
                <a:srgbClr val="4B4B4A"/>
              </a:solidFill>
              <a:effectLst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Why Save Monthly?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Avoid a massive, stressful bill at the end of the year.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You always know exactly what your "real" profit is. 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Professionalism: You are treating your business like a real entity.</a:t>
            </a:r>
          </a:p>
        </p:txBody>
      </p:sp>
    </p:spTree>
    <p:extLst>
      <p:ext uri="{BB962C8B-B14F-4D97-AF65-F5344CB8AC3E}">
        <p14:creationId xmlns:p14="http://schemas.microsoft.com/office/powerpoint/2010/main" val="188925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7D2CC-3401-CCF7-FAF2-A51E4BBC1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DA4E62A-F7B0-41ED-4907-98ACB892EB33}"/>
              </a:ext>
            </a:extLst>
          </p:cNvPr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34A8D38-BC6A-7524-8043-2DD337601EEA}"/>
                </a:ext>
              </a:extLst>
            </p:cNvPr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8546739-FE8E-2835-63B0-061BC76BA805}"/>
                </a:ext>
              </a:extLst>
            </p:cNvPr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EFCE331-7901-91D2-6AC5-AB51C6F11977}"/>
                </a:ext>
              </a:extLst>
            </p:cNvPr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6F971D7-296F-3919-C191-4DC5F756BED5}"/>
                </a:ext>
              </a:extLst>
            </p:cNvPr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BE2CBD35-2E6A-902C-E7FB-1461143FB404}"/>
              </a:ext>
            </a:extLst>
          </p:cNvPr>
          <p:cNvSpPr txBox="1"/>
          <p:nvPr/>
        </p:nvSpPr>
        <p:spPr>
          <a:xfrm>
            <a:off x="17261762" y="9450703"/>
            <a:ext cx="14747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8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F6E3D15-EF4F-A76C-930D-CA65C3E3D23D}"/>
              </a:ext>
            </a:extLst>
          </p:cNvPr>
          <p:cNvSpPr txBox="1"/>
          <p:nvPr/>
        </p:nvSpPr>
        <p:spPr>
          <a:xfrm>
            <a:off x="1028700" y="942975"/>
            <a:ext cx="14456137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177478"/>
                </a:solidFill>
                <a:latin typeface="Montserrat" pitchFamily="2" charset="77"/>
                <a:ea typeface="Open Sans Light" pitchFamily="2" charset="0"/>
                <a:cs typeface="Open Sans Light" pitchFamily="2" charset="0"/>
              </a:rPr>
              <a:t>Tax Calculations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94DC32D2-5C05-CA0A-A721-4A34111EDF1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028700" y="1823608"/>
            <a:ext cx="16764000" cy="543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Task: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Calculate the 20% set-aside for these earnings:</a:t>
            </a:r>
          </a:p>
          <a:p>
            <a:pPr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£100 Earnt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</a:t>
            </a:r>
          </a:p>
          <a:p>
            <a:pPr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£250 Earnt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</a:t>
            </a:r>
          </a:p>
          <a:p>
            <a:pPr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£500 Earnt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</a:t>
            </a:r>
          </a:p>
          <a:p>
            <a:pPr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4B4B4A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Wingdings" pitchFamily="2" charset="2"/>
            </a:endParaRPr>
          </a:p>
          <a:p>
            <a:pPr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Formula Reminder: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Earnings x 0.20 = Tax Pot.</a:t>
            </a:r>
          </a:p>
        </p:txBody>
      </p:sp>
    </p:spTree>
    <p:extLst>
      <p:ext uri="{BB962C8B-B14F-4D97-AF65-F5344CB8AC3E}">
        <p14:creationId xmlns:p14="http://schemas.microsoft.com/office/powerpoint/2010/main" val="398992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AF7DD-D575-9EDD-39C4-7CA2F8497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FE71BEA-43F0-F9AB-20F9-96EE49EEC4DB}"/>
              </a:ext>
            </a:extLst>
          </p:cNvPr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47A3A3E-1C8A-F1C5-6A28-4607880385B4}"/>
                </a:ext>
              </a:extLst>
            </p:cNvPr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1DC90E0-191F-CC62-1C87-2CB80094C1CF}"/>
                </a:ext>
              </a:extLst>
            </p:cNvPr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F3B6E62-C807-4AE2-E937-5E2AD6B99CD8}"/>
                </a:ext>
              </a:extLst>
            </p:cNvPr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552A6A6-5F48-3E3B-9180-AB1AEB9EB4A2}"/>
                </a:ext>
              </a:extLst>
            </p:cNvPr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0809812E-E54B-D721-C786-852B40EA6C36}"/>
              </a:ext>
            </a:extLst>
          </p:cNvPr>
          <p:cNvSpPr txBox="1"/>
          <p:nvPr/>
        </p:nvSpPr>
        <p:spPr>
          <a:xfrm>
            <a:off x="17261762" y="9450703"/>
            <a:ext cx="14747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9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60F3452-65D3-9937-D0D1-DA79BD1C47C3}"/>
              </a:ext>
            </a:extLst>
          </p:cNvPr>
          <p:cNvSpPr txBox="1"/>
          <p:nvPr/>
        </p:nvSpPr>
        <p:spPr>
          <a:xfrm>
            <a:off x="1028700" y="942975"/>
            <a:ext cx="14456137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177478"/>
                </a:solidFill>
                <a:latin typeface="Montserrat" pitchFamily="2" charset="77"/>
                <a:ea typeface="Open Sans Light" pitchFamily="2" charset="0"/>
                <a:cs typeface="Open Sans Light" pitchFamily="2" charset="0"/>
              </a:rPr>
              <a:t>Keeping Receipts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D456B20-B4F3-48D6-70AD-3E72F0D21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866900"/>
            <a:ext cx="16116300" cy="53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Why Keep Them?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To prove your Business Costs. 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To pay the correct amount of tax (and not a penny more!).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To stay organised for your "Money Date."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Pro-Tip: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Take a photo of a receipt the second you get it.</a:t>
            </a:r>
          </a:p>
        </p:txBody>
      </p:sp>
    </p:spTree>
    <p:extLst>
      <p:ext uri="{BB962C8B-B14F-4D97-AF65-F5344CB8AC3E}">
        <p14:creationId xmlns:p14="http://schemas.microsoft.com/office/powerpoint/2010/main" val="1531037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8A970B38FD1429C0643C0E64A7DAF" ma:contentTypeVersion="18" ma:contentTypeDescription="Create a new document." ma:contentTypeScope="" ma:versionID="1b32a340a4dfd5d7cd7d1caa49101939">
  <xsd:schema xmlns:xsd="http://www.w3.org/2001/XMLSchema" xmlns:xs="http://www.w3.org/2001/XMLSchema" xmlns:p="http://schemas.microsoft.com/office/2006/metadata/properties" xmlns:ns2="e3514fc7-6ab9-4a79-9a53-7a04955ac768" xmlns:ns3="26a793e9-0373-40e5-b3f4-66c206131cbb" targetNamespace="http://schemas.microsoft.com/office/2006/metadata/properties" ma:root="true" ma:fieldsID="3a4ac6a32170934d2b2e9e7001c7443f" ns2:_="" ns3:_="">
    <xsd:import namespace="e3514fc7-6ab9-4a79-9a53-7a04955ac768"/>
    <xsd:import namespace="26a793e9-0373-40e5-b3f4-66c206131c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14fc7-6ab9-4a79-9a53-7a04955ac7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4c46c83-c5ee-4e42-98f2-216ffc64b6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793e9-0373-40e5-b3f4-66c206131c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b5af19-cff7-4b05-a650-0e02cecf7d15}" ma:internalName="TaxCatchAll" ma:showField="CatchAllData" ma:web="26a793e9-0373-40e5-b3f4-66c206131c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514fc7-6ab9-4a79-9a53-7a04955ac768">
      <Terms xmlns="http://schemas.microsoft.com/office/infopath/2007/PartnerControls"/>
    </lcf76f155ced4ddcb4097134ff3c332f>
    <TaxCatchAll xmlns="26a793e9-0373-40e5-b3f4-66c206131cbb" xsi:nil="true"/>
  </documentManagement>
</p:properties>
</file>

<file path=customXml/itemProps1.xml><?xml version="1.0" encoding="utf-8"?>
<ds:datastoreItem xmlns:ds="http://schemas.openxmlformats.org/officeDocument/2006/customXml" ds:itemID="{77DE84CB-D9BA-4D57-AD1F-DAFF12474CEB}"/>
</file>

<file path=customXml/itemProps2.xml><?xml version="1.0" encoding="utf-8"?>
<ds:datastoreItem xmlns:ds="http://schemas.openxmlformats.org/officeDocument/2006/customXml" ds:itemID="{A6C378D5-48CC-4C40-8085-79AB745FCD18}"/>
</file>

<file path=customXml/itemProps3.xml><?xml version="1.0" encoding="utf-8"?>
<ds:datastoreItem xmlns:ds="http://schemas.openxmlformats.org/officeDocument/2006/customXml" ds:itemID="{2DA98D31-F10C-4BEB-A98B-49C152FC06F4}"/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928</Words>
  <Application>Microsoft Macintosh PowerPoint</Application>
  <PresentationFormat>Custom</PresentationFormat>
  <Paragraphs>169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Open Sans Light</vt:lpstr>
      <vt:lpstr>Montserrat Bold</vt:lpstr>
      <vt:lpstr>Open Sans Semi-Bold</vt:lpstr>
      <vt:lpstr>Open Sans Medium</vt:lpstr>
      <vt:lpstr>Montserrat</vt:lpstr>
      <vt:lpstr>Montserrat Semi-Bold</vt:lpstr>
      <vt:lpstr>Arial</vt:lpstr>
      <vt:lpstr>Calibri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12: Tax and Compliance</dc:title>
  <cp:lastModifiedBy>Kara Hunter</cp:lastModifiedBy>
  <cp:revision>10</cp:revision>
  <dcterms:created xsi:type="dcterms:W3CDTF">2006-08-16T00:00:00Z</dcterms:created>
  <dcterms:modified xsi:type="dcterms:W3CDTF">2026-04-09T16:46:15Z</dcterms:modified>
  <dc:identifier>DAHEIDH8eyU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0x010100CC78A970B38FD1429C0643C0E64A7DAF</vt:lpwstr>
  </property>
</Properties>
</file>