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drawings/drawing3.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9"/>
  </p:notesMasterIdLst>
  <p:sldIdLst>
    <p:sldId id="269" r:id="rId5"/>
    <p:sldId id="480" r:id="rId6"/>
    <p:sldId id="682" r:id="rId7"/>
    <p:sldId id="683" r:id="rId8"/>
    <p:sldId id="689" r:id="rId9"/>
    <p:sldId id="258" r:id="rId10"/>
    <p:sldId id="473" r:id="rId11"/>
    <p:sldId id="817" r:id="rId12"/>
    <p:sldId id="816" r:id="rId13"/>
    <p:sldId id="475" r:id="rId14"/>
    <p:sldId id="764" r:id="rId15"/>
    <p:sldId id="781" r:id="rId16"/>
    <p:sldId id="765" r:id="rId17"/>
    <p:sldId id="779" r:id="rId18"/>
    <p:sldId id="780" r:id="rId19"/>
    <p:sldId id="778" r:id="rId20"/>
    <p:sldId id="782" r:id="rId21"/>
    <p:sldId id="736" r:id="rId22"/>
    <p:sldId id="783" r:id="rId23"/>
    <p:sldId id="737" r:id="rId24"/>
    <p:sldId id="784" r:id="rId25"/>
    <p:sldId id="785" r:id="rId26"/>
    <p:sldId id="786" r:id="rId27"/>
    <p:sldId id="787" r:id="rId28"/>
    <p:sldId id="788" r:id="rId29"/>
    <p:sldId id="789" r:id="rId30"/>
    <p:sldId id="790" r:id="rId31"/>
    <p:sldId id="791" r:id="rId32"/>
    <p:sldId id="792" r:id="rId33"/>
    <p:sldId id="808" r:id="rId34"/>
    <p:sldId id="793" r:id="rId35"/>
    <p:sldId id="810" r:id="rId36"/>
    <p:sldId id="794" r:id="rId37"/>
    <p:sldId id="811" r:id="rId38"/>
    <p:sldId id="795" r:id="rId39"/>
    <p:sldId id="813" r:id="rId40"/>
    <p:sldId id="797" r:id="rId41"/>
    <p:sldId id="798" r:id="rId42"/>
    <p:sldId id="799" r:id="rId43"/>
    <p:sldId id="800" r:id="rId44"/>
    <p:sldId id="812" r:id="rId45"/>
    <p:sldId id="801" r:id="rId46"/>
    <p:sldId id="802" r:id="rId47"/>
    <p:sldId id="803" r:id="rId48"/>
    <p:sldId id="804" r:id="rId49"/>
    <p:sldId id="805" r:id="rId50"/>
    <p:sldId id="806" r:id="rId51"/>
    <p:sldId id="437" r:id="rId52"/>
    <p:sldId id="814" r:id="rId53"/>
    <p:sldId id="815" r:id="rId54"/>
    <p:sldId id="818" r:id="rId55"/>
    <p:sldId id="681" r:id="rId56"/>
    <p:sldId id="426" r:id="rId57"/>
    <p:sldId id="268"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010B31-64F0-F766-87BD-0349E1FAB99C}" name="Ian Bowles" initials="IB" userId="S::Ian.Bowles@ipsos.com::8d3a2707-79ba-436e-954d-f0854910c575" providerId="AD"/>
  <p188:author id="{43579948-5F2F-4E6A-971B-3B9788A58F3E}" name="Emily Gray" initials="EG" userId="S::Emily.Gray@Ipsos.com::c492d8a9-5535-4f20-b74c-2ec2ef6146db" providerId="AD"/>
  <p188:author id="{23545BC4-20B3-65A5-B466-31737DE4E0DB}" name="Stuart Stevenson" initials="SS" userId="S::Stuart.Stevenson@ipsos.com::b5342fc3-07b6-4634-b875-53894f7daf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Simpson" initials="ES" lastIdx="57" clrIdx="0">
    <p:extLst>
      <p:ext uri="{19B8F6BF-5375-455C-9EA6-DF929625EA0E}">
        <p15:presenceInfo xmlns:p15="http://schemas.microsoft.com/office/powerpoint/2012/main" userId="S::Erin.Simpson@ipsos.com::8308a769-b373-499e-ba3f-27919470ce26" providerId="AD"/>
      </p:ext>
    </p:extLst>
  </p:cmAuthor>
  <p:cmAuthor id="2" name="Ciaran Mulholland" initials="CM" lastIdx="83" clrIdx="1">
    <p:extLst>
      <p:ext uri="{19B8F6BF-5375-455C-9EA6-DF929625EA0E}">
        <p15:presenceInfo xmlns:p15="http://schemas.microsoft.com/office/powerpoint/2012/main" userId="S::Ciaran.Mulholland@Ipsos.com::3ea511f8-ea61-46cc-b7f4-d9b5527e6b98" providerId="AD"/>
      </p:ext>
    </p:extLst>
  </p:cmAuthor>
  <p:cmAuthor id="3" name="Adam O'Sullivan" initials="AO" lastIdx="19" clrIdx="2">
    <p:extLst>
      <p:ext uri="{19B8F6BF-5375-455C-9EA6-DF929625EA0E}">
        <p15:presenceInfo xmlns:p15="http://schemas.microsoft.com/office/powerpoint/2012/main" userId="S::Adam.OSullivan@sose.scot::3f410b86-0c35-4ebf-ba7c-9e68f8c8dd48" providerId="AD"/>
      </p:ext>
    </p:extLst>
  </p:cmAuthor>
  <p:cmAuthor id="4" name="Zoe Meldrum" initials="ZM" lastIdx="38" clrIdx="3">
    <p:extLst>
      <p:ext uri="{19B8F6BF-5375-455C-9EA6-DF929625EA0E}">
        <p15:presenceInfo xmlns:p15="http://schemas.microsoft.com/office/powerpoint/2012/main" userId="S::Zoe.Meldrum@sose.scot::f2d00775-9abc-494f-ba99-8221b1538f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9D5"/>
    <a:srgbClr val="000000"/>
    <a:srgbClr val="FFF5E7"/>
    <a:srgbClr val="FFC600"/>
    <a:srgbClr val="402957"/>
    <a:srgbClr val="43319F"/>
    <a:srgbClr val="0E3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1" autoAdjust="0"/>
    <p:restoredTop sz="92713" autoAdjust="0"/>
  </p:normalViewPr>
  <p:slideViewPr>
    <p:cSldViewPr snapToGrid="0">
      <p:cViewPr varScale="1">
        <p:scale>
          <a:sx n="67" d="100"/>
          <a:sy n="67" d="100"/>
        </p:scale>
        <p:origin x="6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375540471885"/>
          <c:y val="3.9607047313496853E-2"/>
          <c:w val="0.63162923195158727"/>
          <c:h val="0.91142378619651621"/>
        </c:manualLayout>
      </c:layout>
      <c:barChart>
        <c:barDir val="bar"/>
        <c:grouping val="clustered"/>
        <c:varyColors val="0"/>
        <c:ser>
          <c:idx val="0"/>
          <c:order val="0"/>
          <c:tx>
            <c:strRef>
              <c:f>Sheet1!$B$1</c:f>
              <c:strCache>
                <c:ptCount val="1"/>
                <c:pt idx="0">
                  <c:v>Column4</c:v>
                </c:pt>
              </c:strCache>
            </c:strRef>
          </c:tx>
          <c:spPr>
            <a:solidFill>
              <a:srgbClr val="3BC9D5"/>
            </a:solidFill>
            <a:ln>
              <a:noFill/>
            </a:ln>
            <a:effectLst/>
          </c:spPr>
          <c:invertIfNegative val="0"/>
          <c:dPt>
            <c:idx val="11"/>
            <c:invertIfNegative val="0"/>
            <c:bubble3D val="0"/>
            <c:spPr>
              <a:solidFill>
                <a:srgbClr val="3BC9D5"/>
              </a:solidFill>
              <a:ln>
                <a:noFill/>
              </a:ln>
              <a:effectLst/>
            </c:spPr>
            <c:extLst>
              <c:ext xmlns:c16="http://schemas.microsoft.com/office/drawing/2014/chart" uri="{C3380CC4-5D6E-409C-BE32-E72D297353CC}">
                <c16:uniqueId val="{00000001-286D-47BB-9C4F-AD31472CF32C}"/>
              </c:ext>
            </c:extLst>
          </c:dPt>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Family-owned</c:v>
                </c:pt>
                <c:pt idx="1">
                  <c:v>Women-led</c:v>
                </c:pt>
                <c:pt idx="2">
                  <c:v>Employee-owned</c:v>
                </c:pt>
                <c:pt idx="3">
                  <c:v>Social enterprise</c:v>
                </c:pt>
                <c:pt idx="4">
                  <c:v>None of these</c:v>
                </c:pt>
              </c:strCache>
            </c:strRef>
          </c:cat>
          <c:val>
            <c:numRef>
              <c:f>Sheet1!$B$2:$B$6</c:f>
              <c:numCache>
                <c:formatCode>0%</c:formatCode>
                <c:ptCount val="5"/>
                <c:pt idx="0">
                  <c:v>0.76</c:v>
                </c:pt>
                <c:pt idx="1">
                  <c:v>0.1</c:v>
                </c:pt>
                <c:pt idx="2">
                  <c:v>0.05</c:v>
                </c:pt>
                <c:pt idx="3">
                  <c:v>0.04</c:v>
                </c:pt>
                <c:pt idx="4">
                  <c:v>0.16</c:v>
                </c:pt>
              </c:numCache>
            </c:numRef>
          </c:val>
          <c:extLst>
            <c:ext xmlns:c16="http://schemas.microsoft.com/office/drawing/2014/chart" uri="{C3380CC4-5D6E-409C-BE32-E72D297353CC}">
              <c16:uniqueId val="{00000002-286D-47BB-9C4F-AD31472CF32C}"/>
            </c:ext>
          </c:extLst>
        </c:ser>
        <c:dLbls>
          <c:showLegendKey val="0"/>
          <c:showVal val="0"/>
          <c:showCatName val="0"/>
          <c:showSerName val="0"/>
          <c:showPercent val="0"/>
          <c:showBubbleSize val="0"/>
        </c:dLbls>
        <c:gapWidth val="50"/>
        <c:axId val="278491504"/>
        <c:axId val="349163104"/>
      </c:barChart>
      <c:catAx>
        <c:axId val="2784915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Barlow" panose="00000500000000000000" pitchFamily="2" charset="0"/>
                <a:ea typeface="+mn-ea"/>
                <a:cs typeface="+mn-cs"/>
              </a:defRPr>
            </a:pPr>
            <a:endParaRPr lang="en-US"/>
          </a:p>
        </c:txPr>
        <c:crossAx val="349163104"/>
        <c:crosses val="autoZero"/>
        <c:auto val="1"/>
        <c:lblAlgn val="ctr"/>
        <c:lblOffset val="100"/>
        <c:noMultiLvlLbl val="0"/>
      </c:catAx>
      <c:valAx>
        <c:axId val="349163104"/>
        <c:scaling>
          <c:orientation val="minMax"/>
          <c:max val="1"/>
          <c:min val="0"/>
        </c:scaling>
        <c:delete val="1"/>
        <c:axPos val="t"/>
        <c:numFmt formatCode="0%" sourceLinked="1"/>
        <c:majorTickMark val="out"/>
        <c:minorTickMark val="none"/>
        <c:tickLblPos val="nextTo"/>
        <c:crossAx val="278491504"/>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rgbClr val="402957"/>
          </a:solidFill>
          <a:latin typeface="Barlow"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34700404208604"/>
          <c:y val="3.9607047313496853E-2"/>
          <c:w val="0.60097007614997722"/>
          <c:h val="0.91142378619651621"/>
        </c:manualLayout>
      </c:layout>
      <c:barChart>
        <c:barDir val="bar"/>
        <c:grouping val="clustered"/>
        <c:varyColors val="0"/>
        <c:ser>
          <c:idx val="0"/>
          <c:order val="0"/>
          <c:tx>
            <c:strRef>
              <c:f>Sheet1!$B$1</c:f>
              <c:strCache>
                <c:ptCount val="1"/>
                <c:pt idx="0">
                  <c:v>Column4</c:v>
                </c:pt>
              </c:strCache>
            </c:strRef>
          </c:tx>
          <c:spPr>
            <a:solidFill>
              <a:srgbClr val="3BC9D5"/>
            </a:solidFill>
            <a:ln>
              <a:noFill/>
            </a:ln>
            <a:effectLst/>
          </c:spPr>
          <c:invertIfNegative val="0"/>
          <c:dPt>
            <c:idx val="11"/>
            <c:invertIfNegative val="0"/>
            <c:bubble3D val="0"/>
            <c:spPr>
              <a:solidFill>
                <a:srgbClr val="3BC9D5"/>
              </a:solidFill>
              <a:ln>
                <a:noFill/>
              </a:ln>
              <a:effectLst/>
            </c:spPr>
            <c:extLst>
              <c:ext xmlns:c16="http://schemas.microsoft.com/office/drawing/2014/chart" uri="{C3380CC4-5D6E-409C-BE32-E72D297353CC}">
                <c16:uniqueId val="{00000001-286D-47BB-9C4F-AD31472CF32C}"/>
              </c:ext>
            </c:extLst>
          </c:dPt>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 than our current performance</c:v>
                </c:pt>
                <c:pt idx="1">
                  <c:v>At much the same level</c:v>
                </c:pt>
                <c:pt idx="2">
                  <c:v>Worse than our current performance</c:v>
                </c:pt>
              </c:strCache>
            </c:strRef>
          </c:cat>
          <c:val>
            <c:numRef>
              <c:f>Sheet1!$B$2:$B$4</c:f>
              <c:numCache>
                <c:formatCode>0%</c:formatCode>
                <c:ptCount val="3"/>
                <c:pt idx="0">
                  <c:v>0.16</c:v>
                </c:pt>
                <c:pt idx="1">
                  <c:v>0.65</c:v>
                </c:pt>
                <c:pt idx="2">
                  <c:v>0.16</c:v>
                </c:pt>
              </c:numCache>
            </c:numRef>
          </c:val>
          <c:extLst>
            <c:ext xmlns:c16="http://schemas.microsoft.com/office/drawing/2014/chart" uri="{C3380CC4-5D6E-409C-BE32-E72D297353CC}">
              <c16:uniqueId val="{00000002-286D-47BB-9C4F-AD31472CF32C}"/>
            </c:ext>
          </c:extLst>
        </c:ser>
        <c:dLbls>
          <c:showLegendKey val="0"/>
          <c:showVal val="0"/>
          <c:showCatName val="0"/>
          <c:showSerName val="0"/>
          <c:showPercent val="0"/>
          <c:showBubbleSize val="0"/>
        </c:dLbls>
        <c:gapWidth val="50"/>
        <c:axId val="278491504"/>
        <c:axId val="349163104"/>
      </c:barChart>
      <c:catAx>
        <c:axId val="2784915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Barlow" panose="00000500000000000000" pitchFamily="2" charset="0"/>
                <a:ea typeface="+mn-ea"/>
                <a:cs typeface="+mn-cs"/>
              </a:defRPr>
            </a:pPr>
            <a:endParaRPr lang="en-US"/>
          </a:p>
        </c:txPr>
        <c:crossAx val="349163104"/>
        <c:crosses val="autoZero"/>
        <c:auto val="1"/>
        <c:lblAlgn val="ctr"/>
        <c:lblOffset val="100"/>
        <c:noMultiLvlLbl val="0"/>
      </c:catAx>
      <c:valAx>
        <c:axId val="349163104"/>
        <c:scaling>
          <c:orientation val="minMax"/>
          <c:max val="1"/>
          <c:min val="0"/>
        </c:scaling>
        <c:delete val="1"/>
        <c:axPos val="t"/>
        <c:numFmt formatCode="0%" sourceLinked="1"/>
        <c:majorTickMark val="out"/>
        <c:minorTickMark val="none"/>
        <c:tickLblPos val="nextTo"/>
        <c:crossAx val="278491504"/>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rgbClr val="402957"/>
          </a:solidFill>
          <a:latin typeface="Barlow" panose="00000500000000000000"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41295346232966"/>
          <c:y val="0"/>
          <c:w val="0.51485236594702988"/>
          <c:h val="0.96077589224047066"/>
        </c:manualLayout>
      </c:layout>
      <c:barChart>
        <c:barDir val="bar"/>
        <c:grouping val="clustered"/>
        <c:varyColors val="0"/>
        <c:ser>
          <c:idx val="0"/>
          <c:order val="0"/>
          <c:tx>
            <c:strRef>
              <c:f>Sheet1!$B$1</c:f>
              <c:strCache>
                <c:ptCount val="1"/>
                <c:pt idx="0">
                  <c:v>Column1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High and increasing costs</c:v>
                </c:pt>
                <c:pt idx="1">
                  <c:v>Profit margins</c:v>
                </c:pt>
                <c:pt idx="2">
                  <c:v>Having to charge higher prices</c:v>
                </c:pt>
                <c:pt idx="3">
                  <c:v>Ability to invest in the business</c:v>
                </c:pt>
                <c:pt idx="4">
                  <c:v>Cash flow</c:v>
                </c:pt>
                <c:pt idx="5">
                  <c:v>Depleted cash reserves</c:v>
                </c:pt>
                <c:pt idx="6">
                  <c:v>Cost of servicing debt</c:v>
                </c:pt>
                <c:pt idx="7">
                  <c:v>Access to finance</c:v>
                </c:pt>
                <c:pt idx="8">
                  <c:v>Levels of debt</c:v>
                </c:pt>
                <c:pt idx="9">
                  <c:v>None of these</c:v>
                </c:pt>
              </c:strCache>
            </c:strRef>
          </c:cat>
          <c:val>
            <c:numRef>
              <c:f>Sheet1!$B$2:$B$11</c:f>
              <c:numCache>
                <c:formatCode>0%</c:formatCode>
                <c:ptCount val="10"/>
                <c:pt idx="0">
                  <c:v>0.84</c:v>
                </c:pt>
                <c:pt idx="1">
                  <c:v>0.6</c:v>
                </c:pt>
                <c:pt idx="2">
                  <c:v>0.59</c:v>
                </c:pt>
                <c:pt idx="3">
                  <c:v>0.43</c:v>
                </c:pt>
                <c:pt idx="4">
                  <c:v>0.42</c:v>
                </c:pt>
                <c:pt idx="5">
                  <c:v>0.39</c:v>
                </c:pt>
                <c:pt idx="6">
                  <c:v>0.32</c:v>
                </c:pt>
                <c:pt idx="7">
                  <c:v>0.22</c:v>
                </c:pt>
                <c:pt idx="8">
                  <c:v>0.18</c:v>
                </c:pt>
                <c:pt idx="9">
                  <c:v>7.0000000000000007E-2</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5713461371154"/>
          <c:y val="0"/>
          <c:w val="0.38398608995598454"/>
          <c:h val="0.96077589224047066"/>
        </c:manualLayout>
      </c:layout>
      <c:barChart>
        <c:barDir val="bar"/>
        <c:grouping val="clustered"/>
        <c:varyColors val="0"/>
        <c:ser>
          <c:idx val="0"/>
          <c:order val="0"/>
          <c:tx>
            <c:strRef>
              <c:f>Sheet1!$B$1</c:f>
              <c:strCache>
                <c:ptCount val="1"/>
                <c:pt idx="0">
                  <c:v>Column1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 more than a month</c:v>
                </c:pt>
                <c:pt idx="1">
                  <c:v>1 to 3 months</c:v>
                </c:pt>
                <c:pt idx="2">
                  <c:v>3 to 6 months</c:v>
                </c:pt>
                <c:pt idx="3">
                  <c:v>6 to 12 months</c:v>
                </c:pt>
                <c:pt idx="4">
                  <c:v>Over 12 months</c:v>
                </c:pt>
                <c:pt idx="5">
                  <c:v>We don’t have any cash reserves</c:v>
                </c:pt>
                <c:pt idx="6">
                  <c:v>Don’t know</c:v>
                </c:pt>
              </c:strCache>
            </c:strRef>
          </c:cat>
          <c:val>
            <c:numRef>
              <c:f>Sheet1!$B$2:$B$8</c:f>
              <c:numCache>
                <c:formatCode>0%</c:formatCode>
                <c:ptCount val="7"/>
                <c:pt idx="0">
                  <c:v>0.02</c:v>
                </c:pt>
                <c:pt idx="1">
                  <c:v>0.11</c:v>
                </c:pt>
                <c:pt idx="2">
                  <c:v>0.15</c:v>
                </c:pt>
                <c:pt idx="3">
                  <c:v>0.2</c:v>
                </c:pt>
                <c:pt idx="4">
                  <c:v>0.37</c:v>
                </c:pt>
                <c:pt idx="5">
                  <c:v>0.1</c:v>
                </c:pt>
                <c:pt idx="6">
                  <c:v>0.04</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5713461371154"/>
          <c:y val="0"/>
          <c:w val="0.38398608995598454"/>
          <c:h val="0.96077589224047066"/>
        </c:manualLayout>
      </c:layout>
      <c:barChart>
        <c:barDir val="bar"/>
        <c:grouping val="clustered"/>
        <c:varyColors val="0"/>
        <c:ser>
          <c:idx val="0"/>
          <c:order val="0"/>
          <c:tx>
            <c:strRef>
              <c:f>Sheet1!$B$1</c:f>
              <c:strCache>
                <c:ptCount val="1"/>
                <c:pt idx="0">
                  <c:v>Column1</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Introducing more efficient working practices</c:v>
                </c:pt>
                <c:pt idx="1">
                  <c:v>Adopting new technologies </c:v>
                </c:pt>
                <c:pt idx="2">
                  <c:v>Adapting our product or service</c:v>
                </c:pt>
                <c:pt idx="3">
                  <c:v>Collaborating with other businesses </c:v>
                </c:pt>
                <c:pt idx="4">
                  <c:v>Investing in premises or equipment</c:v>
                </c:pt>
                <c:pt idx="5">
                  <c:v>Sourcing people resources or skills in different ways</c:v>
                </c:pt>
                <c:pt idx="6">
                  <c:v>Investing in R&amp;D or innovation</c:v>
                </c:pt>
                <c:pt idx="7">
                  <c:v>Recruiting new staff</c:v>
                </c:pt>
                <c:pt idx="8">
                  <c:v>Changing our operating hours</c:v>
                </c:pt>
                <c:pt idx="9">
                  <c:v>None of these</c:v>
                </c:pt>
              </c:strCache>
            </c:strRef>
          </c:cat>
          <c:val>
            <c:numRef>
              <c:f>Sheet1!$B$2:$B$11</c:f>
              <c:numCache>
                <c:formatCode>0%</c:formatCode>
                <c:ptCount val="10"/>
                <c:pt idx="0">
                  <c:v>0.52</c:v>
                </c:pt>
                <c:pt idx="1">
                  <c:v>0.5</c:v>
                </c:pt>
                <c:pt idx="2">
                  <c:v>0.46</c:v>
                </c:pt>
                <c:pt idx="3">
                  <c:v>0.42</c:v>
                </c:pt>
                <c:pt idx="4">
                  <c:v>0.41</c:v>
                </c:pt>
                <c:pt idx="5">
                  <c:v>0.3</c:v>
                </c:pt>
                <c:pt idx="6">
                  <c:v>0.25</c:v>
                </c:pt>
                <c:pt idx="7">
                  <c:v>0.18</c:v>
                </c:pt>
                <c:pt idx="8">
                  <c:v>0.18</c:v>
                </c:pt>
                <c:pt idx="9">
                  <c:v>0.13</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16701275013703"/>
          <c:y val="1.0555244841199128E-2"/>
          <c:w val="0.38398608995598454"/>
          <c:h val="0.96077589224047066"/>
        </c:manualLayout>
      </c:layout>
      <c:barChart>
        <c:barDir val="bar"/>
        <c:grouping val="clustered"/>
        <c:varyColors val="0"/>
        <c:ser>
          <c:idx val="0"/>
          <c:order val="0"/>
          <c:tx>
            <c:strRef>
              <c:f>Sheet1!$B$1</c:f>
              <c:strCache>
                <c:ptCount val="1"/>
                <c:pt idx="0">
                  <c:v>Column1</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Using independent contractors or freelancers</c:v>
                </c:pt>
                <c:pt idx="1">
                  <c:v>Encouraging staff to work across different parts of business</c:v>
                </c:pt>
                <c:pt idx="2">
                  <c:v>Sharing staff or expertise with other businesses</c:v>
                </c:pt>
                <c:pt idx="3">
                  <c:v>Recruiting staff early in careers and training up</c:v>
                </c:pt>
                <c:pt idx="4">
                  <c:v>Outsourcing to other businesses</c:v>
                </c:pt>
                <c:pt idx="5">
                  <c:v>More part time, rather than full time, contracts</c:v>
                </c:pt>
                <c:pt idx="6">
                  <c:v>Taking on apprentices</c:v>
                </c:pt>
                <c:pt idx="7">
                  <c:v>More temporary, rather than permanent, staff</c:v>
                </c:pt>
                <c:pt idx="8">
                  <c:v>Taking on graduates</c:v>
                </c:pt>
                <c:pt idx="9">
                  <c:v>None of these</c:v>
                </c:pt>
              </c:strCache>
            </c:strRef>
          </c:cat>
          <c:val>
            <c:numRef>
              <c:f>Sheet1!$B$2:$B$11</c:f>
              <c:numCache>
                <c:formatCode>0%</c:formatCode>
                <c:ptCount val="10"/>
                <c:pt idx="0">
                  <c:v>0.43</c:v>
                </c:pt>
                <c:pt idx="1">
                  <c:v>0.37</c:v>
                </c:pt>
                <c:pt idx="2">
                  <c:v>0.25</c:v>
                </c:pt>
                <c:pt idx="3">
                  <c:v>0.24</c:v>
                </c:pt>
                <c:pt idx="4">
                  <c:v>0.22</c:v>
                </c:pt>
                <c:pt idx="5">
                  <c:v>0.2</c:v>
                </c:pt>
                <c:pt idx="6">
                  <c:v>0.15</c:v>
                </c:pt>
                <c:pt idx="7">
                  <c:v>0.15</c:v>
                </c:pt>
                <c:pt idx="8">
                  <c:v>0.08</c:v>
                </c:pt>
                <c:pt idx="9">
                  <c:v>0.23</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16701275013703"/>
          <c:y val="1.0555244841199128E-2"/>
          <c:w val="0.38398608995598454"/>
          <c:h val="0.96077589224047066"/>
        </c:manualLayout>
      </c:layout>
      <c:barChart>
        <c:barDir val="bar"/>
        <c:grouping val="clustered"/>
        <c:varyColors val="0"/>
        <c:ser>
          <c:idx val="0"/>
          <c:order val="0"/>
          <c:tx>
            <c:strRef>
              <c:f>Sheet1!$B$1</c:f>
              <c:strCache>
                <c:ptCount val="1"/>
                <c:pt idx="0">
                  <c:v>Column1</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Internal training and development</c:v>
                </c:pt>
                <c:pt idx="1">
                  <c:v>Increasing wages</c:v>
                </c:pt>
                <c:pt idx="2">
                  <c:v>Offering flexible working</c:v>
                </c:pt>
                <c:pt idx="3">
                  <c:v>External, accredited training</c:v>
                </c:pt>
                <c:pt idx="4">
                  <c:v>Offering bonuses and other financial benefits</c:v>
                </c:pt>
                <c:pt idx="5">
                  <c:v>Promotion or career progression opportunities</c:v>
                </c:pt>
                <c:pt idx="6">
                  <c:v>Increasing hours worked</c:v>
                </c:pt>
                <c:pt idx="7">
                  <c:v>Changing our working week or core hours</c:v>
                </c:pt>
                <c:pt idx="8">
                  <c:v>Offering more opportunities for home or hybrid working</c:v>
                </c:pt>
                <c:pt idx="9">
                  <c:v>Making temporary contracts permanent</c:v>
                </c:pt>
                <c:pt idx="10">
                  <c:v>None of these</c:v>
                </c:pt>
              </c:strCache>
            </c:strRef>
          </c:cat>
          <c:val>
            <c:numRef>
              <c:f>Sheet1!$B$2:$B$12</c:f>
              <c:numCache>
                <c:formatCode>0%</c:formatCode>
                <c:ptCount val="11"/>
                <c:pt idx="0">
                  <c:v>0.61</c:v>
                </c:pt>
                <c:pt idx="1">
                  <c:v>0.61</c:v>
                </c:pt>
                <c:pt idx="2">
                  <c:v>0.49</c:v>
                </c:pt>
                <c:pt idx="3">
                  <c:v>0.43</c:v>
                </c:pt>
                <c:pt idx="4">
                  <c:v>0.3</c:v>
                </c:pt>
                <c:pt idx="5">
                  <c:v>0.28999999999999998</c:v>
                </c:pt>
                <c:pt idx="6">
                  <c:v>0.22</c:v>
                </c:pt>
                <c:pt idx="7">
                  <c:v>0.22</c:v>
                </c:pt>
                <c:pt idx="8">
                  <c:v>0.19</c:v>
                </c:pt>
                <c:pt idx="9">
                  <c:v>0.1</c:v>
                </c:pt>
                <c:pt idx="10">
                  <c:v>0.13</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5713461371154"/>
          <c:y val="0"/>
          <c:w val="0.2573460611682693"/>
          <c:h val="0.9607758922404706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already an integral part of our business</c:v>
                </c:pt>
                <c:pt idx="1">
                  <c:v>We use it to an extent, but would like to do more</c:v>
                </c:pt>
                <c:pt idx="2">
                  <c:v>We use it to an extent, and don't plan to do more</c:v>
                </c:pt>
                <c:pt idx="3">
                  <c:v>We don't use it</c:v>
                </c:pt>
                <c:pt idx="4">
                  <c:v>I know nothing about it</c:v>
                </c:pt>
              </c:strCache>
            </c:strRef>
          </c:cat>
          <c:val>
            <c:numRef>
              <c:f>Sheet1!$B$2:$B$6</c:f>
              <c:numCache>
                <c:formatCode>0%</c:formatCode>
                <c:ptCount val="5"/>
                <c:pt idx="0">
                  <c:v>0.06</c:v>
                </c:pt>
                <c:pt idx="1">
                  <c:v>0.13</c:v>
                </c:pt>
                <c:pt idx="2">
                  <c:v>0.11</c:v>
                </c:pt>
                <c:pt idx="3">
                  <c:v>0.52</c:v>
                </c:pt>
                <c:pt idx="4">
                  <c:v>0.18</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0466265246255"/>
          <c:y val="0.19719635661490786"/>
          <c:w val="0.51347112860892374"/>
          <c:h val="0.61144457176160516"/>
        </c:manualLayout>
      </c:layout>
      <c:doughnutChart>
        <c:varyColors val="1"/>
        <c:ser>
          <c:idx val="0"/>
          <c:order val="0"/>
          <c:tx>
            <c:strRef>
              <c:f>Sheet1!$B$1</c:f>
              <c:strCache>
                <c:ptCount val="1"/>
                <c:pt idx="0">
                  <c:v>Column1</c:v>
                </c:pt>
              </c:strCache>
            </c:strRef>
          </c:tx>
          <c:dPt>
            <c:idx val="0"/>
            <c:bubble3D val="0"/>
            <c:spPr>
              <a:solidFill>
                <a:srgbClr val="3BC9D5"/>
              </a:solidFill>
            </c:spPr>
            <c:extLst>
              <c:ext xmlns:c16="http://schemas.microsoft.com/office/drawing/2014/chart" uri="{C3380CC4-5D6E-409C-BE32-E72D297353CC}">
                <c16:uniqueId val="{00000001-E443-4AD9-86FD-0F9C9CBE22BD}"/>
              </c:ext>
            </c:extLst>
          </c:dPt>
          <c:dPt>
            <c:idx val="1"/>
            <c:bubble3D val="0"/>
            <c:spPr>
              <a:solidFill>
                <a:srgbClr val="FFC600"/>
              </a:solidFill>
            </c:spPr>
            <c:extLst>
              <c:ext xmlns:c16="http://schemas.microsoft.com/office/drawing/2014/chart" uri="{C3380CC4-5D6E-409C-BE32-E72D297353CC}">
                <c16:uniqueId val="{00000003-E443-4AD9-86FD-0F9C9CBE22BD}"/>
              </c:ext>
            </c:extLst>
          </c:dPt>
          <c:dPt>
            <c:idx val="2"/>
            <c:bubble3D val="0"/>
            <c:spPr>
              <a:solidFill>
                <a:schemeClr val="tx2"/>
              </a:solidFill>
            </c:spPr>
            <c:extLst>
              <c:ext xmlns:c16="http://schemas.microsoft.com/office/drawing/2014/chart" uri="{C3380CC4-5D6E-409C-BE32-E72D297353CC}">
                <c16:uniqueId val="{00000005-E443-4AD9-86FD-0F9C9CBE22BD}"/>
              </c:ext>
            </c:extLst>
          </c:dPt>
          <c:dPt>
            <c:idx val="3"/>
            <c:bubble3D val="0"/>
            <c:spPr>
              <a:solidFill>
                <a:schemeClr val="tx1"/>
              </a:solidFill>
            </c:spPr>
            <c:extLst>
              <c:ext xmlns:c16="http://schemas.microsoft.com/office/drawing/2014/chart" uri="{C3380CC4-5D6E-409C-BE32-E72D297353CC}">
                <c16:uniqueId val="{00000007-E443-4AD9-86FD-0F9C9CBE22BD}"/>
              </c:ext>
            </c:extLst>
          </c:dPt>
          <c:dPt>
            <c:idx val="4"/>
            <c:bubble3D val="0"/>
            <c:spPr>
              <a:solidFill>
                <a:schemeClr val="accent4">
                  <a:lumMod val="65000"/>
                </a:schemeClr>
              </a:solidFill>
            </c:spPr>
            <c:extLst>
              <c:ext xmlns:c16="http://schemas.microsoft.com/office/drawing/2014/chart" uri="{C3380CC4-5D6E-409C-BE32-E72D297353CC}">
                <c16:uniqueId val="{00000009-E443-4AD9-86FD-0F9C9CBE22BD}"/>
              </c:ext>
            </c:extLst>
          </c:dPt>
          <c:dPt>
            <c:idx val="5"/>
            <c:bubble3D val="0"/>
            <c:spPr>
              <a:solidFill>
                <a:schemeClr val="accent4">
                  <a:lumMod val="50000"/>
                </a:schemeClr>
              </a:solidFill>
            </c:spPr>
            <c:extLst>
              <c:ext xmlns:c16="http://schemas.microsoft.com/office/drawing/2014/chart" uri="{C3380CC4-5D6E-409C-BE32-E72D297353CC}">
                <c16:uniqueId val="{0000000B-E443-4AD9-86FD-0F9C9CBE22BD}"/>
              </c:ext>
            </c:extLst>
          </c:dPt>
          <c:dPt>
            <c:idx val="6"/>
            <c:bubble3D val="0"/>
            <c:spPr>
              <a:solidFill>
                <a:srgbClr val="E4C7EC"/>
              </a:solidFill>
            </c:spPr>
            <c:extLst>
              <c:ext xmlns:c16="http://schemas.microsoft.com/office/drawing/2014/chart" uri="{C3380CC4-5D6E-409C-BE32-E72D297353CC}">
                <c16:uniqueId val="{0000000D-E443-4AD9-86FD-0F9C9CBE22BD}"/>
              </c:ext>
            </c:extLst>
          </c:dPt>
          <c:dLbls>
            <c:dLbl>
              <c:idx val="0"/>
              <c:layout>
                <c:manualLayout>
                  <c:x val="7.1140926815031471E-3"/>
                  <c:y val="-4.9616922427078727E-2"/>
                </c:manualLayout>
              </c:layout>
              <c:tx>
                <c:rich>
                  <a:bodyPr/>
                  <a:lstStyle/>
                  <a:p>
                    <a:pPr>
                      <a:defRPr sz="1400" b="1" smtId="4294967295">
                        <a:solidFill>
                          <a:srgbClr val="FFFFFF"/>
                        </a:solidFill>
                        <a:latin typeface="Barlow" panose="00000500000000000000" pitchFamily="2" charset="0"/>
                        <a:cs typeface="Arial" panose="020B0604020202020204" pitchFamily="34" charset="0"/>
                      </a:defRPr>
                    </a:pPr>
                    <a:fld id="{5FD4FA57-6E10-49F3-88B7-5117393D7C21}" type="VALUE">
                      <a:rPr lang="en-US">
                        <a:solidFill>
                          <a:srgbClr val="000000"/>
                        </a:solidFill>
                      </a:rPr>
                      <a:pPr>
                        <a:defRPr sz="1400" b="1" smtId="4294967295">
                          <a:solidFill>
                            <a:srgbClr val="FFFFFF"/>
                          </a:solidFill>
                          <a:latin typeface="Barlow" panose="00000500000000000000" pitchFamily="2" charset="0"/>
                          <a:cs typeface="Arial" panose="020B0604020202020204" pitchFamily="34" charset="0"/>
                        </a:defRPr>
                      </a:pPr>
                      <a:t>[VALUE]</a:t>
                    </a:fld>
                    <a:endParaRPr lang="en-GB"/>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43-4AD9-86FD-0F9C9CBE22BD}"/>
                </c:ext>
              </c:extLst>
            </c:dLbl>
            <c:dLbl>
              <c:idx val="1"/>
              <c:spPr>
                <a:noFill/>
                <a:ln>
                  <a:noFill/>
                </a:ln>
                <a:effectLst/>
              </c:spPr>
              <c:txPr>
                <a:bodyPr/>
                <a:lstStyle/>
                <a:p>
                  <a:pPr>
                    <a:defRPr sz="1400" b="1" smtId="4294967295">
                      <a:solidFill>
                        <a:schemeClr val="tx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43-4AD9-86FD-0F9C9CBE22BD}"/>
                </c:ext>
              </c:extLst>
            </c:dLbl>
            <c:dLbl>
              <c:idx val="2"/>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443-4AD9-86FD-0F9C9CBE22BD}"/>
                </c:ext>
              </c:extLst>
            </c:dLbl>
            <c:dLbl>
              <c:idx val="3"/>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443-4AD9-86FD-0F9C9CBE22BD}"/>
                </c:ext>
              </c:extLst>
            </c:dLbl>
            <c:dLbl>
              <c:idx val="4"/>
              <c:layout>
                <c:manualLayout>
                  <c:x val="-7.034549283017136E-3"/>
                  <c:y val="8.7559274871315436E-3"/>
                </c:manualLayout>
              </c:layout>
              <c:tx>
                <c:rich>
                  <a:bodyPr/>
                  <a:lstStyle/>
                  <a:p>
                    <a:pPr>
                      <a:defRPr sz="1400" b="1" smtId="4294967295">
                        <a:solidFill>
                          <a:schemeClr val="bg1"/>
                        </a:solidFill>
                        <a:latin typeface="Barlow" panose="00000500000000000000" pitchFamily="2" charset="0"/>
                        <a:cs typeface="Arial" panose="020B0604020202020204" pitchFamily="34" charset="0"/>
                      </a:defRPr>
                    </a:pPr>
                    <a:fld id="{670267F9-683A-43CF-A954-B0D52C56E5CE}" type="VALUE">
                      <a:rPr lang="en-US">
                        <a:solidFill>
                          <a:schemeClr val="bg1"/>
                        </a:solidFill>
                      </a:rPr>
                      <a:pPr>
                        <a:defRPr sz="1400" b="1" smtId="4294967295">
                          <a:solidFill>
                            <a:schemeClr val="bg1"/>
                          </a:solidFill>
                          <a:latin typeface="Barlow" panose="00000500000000000000" pitchFamily="2" charset="0"/>
                          <a:cs typeface="Arial" panose="020B0604020202020204" pitchFamily="34" charset="0"/>
                        </a:defRPr>
                      </a:pPr>
                      <a:t>[VALUE]</a:t>
                    </a:fld>
                    <a:endParaRPr lang="en-GB"/>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443-4AD9-86FD-0F9C9CBE22BD}"/>
                </c:ext>
              </c:extLst>
            </c:dLbl>
            <c:dLbl>
              <c:idx val="5"/>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E443-4AD9-86FD-0F9C9CBE22BD}"/>
                </c:ext>
              </c:extLst>
            </c:dLbl>
            <c:dLbl>
              <c:idx val="6"/>
              <c:spPr>
                <a:noFill/>
                <a:ln>
                  <a:noFill/>
                </a:ln>
                <a:effectLst/>
              </c:spPr>
              <c:txPr>
                <a:bodyPr/>
                <a:lstStyle/>
                <a:p>
                  <a:pPr>
                    <a:defRPr sz="1400" b="1" smtId="4294967295">
                      <a:solidFill>
                        <a:srgbClr val="000000"/>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E443-4AD9-86FD-0F9C9CBE22BD}"/>
                </c:ext>
              </c:extLst>
            </c:dLbl>
            <c:numFmt formatCode="[&lt;0.02]&quot;&quot;;[&gt;=0.02]0%" sourceLinked="0"/>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Sheet1!$A$2:$A$6</c:f>
              <c:strCache>
                <c:ptCount val="5"/>
                <c:pt idx="0">
                  <c:v>Very likely</c:v>
                </c:pt>
                <c:pt idx="1">
                  <c:v>Fairly likely</c:v>
                </c:pt>
                <c:pt idx="2">
                  <c:v>Fairly unlikely</c:v>
                </c:pt>
                <c:pt idx="3">
                  <c:v>Very unlikely</c:v>
                </c:pt>
                <c:pt idx="4">
                  <c:v>Don’t know</c:v>
                </c:pt>
              </c:strCache>
            </c:strRef>
          </c:cat>
          <c:val>
            <c:numRef>
              <c:f>Sheet1!$B$2:$B$6</c:f>
              <c:numCache>
                <c:formatCode>0%</c:formatCode>
                <c:ptCount val="5"/>
                <c:pt idx="0">
                  <c:v>0.01</c:v>
                </c:pt>
                <c:pt idx="1">
                  <c:v>0.05</c:v>
                </c:pt>
                <c:pt idx="2">
                  <c:v>0.26</c:v>
                </c:pt>
                <c:pt idx="3">
                  <c:v>0.66</c:v>
                </c:pt>
                <c:pt idx="4">
                  <c:v>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E443-4AD9-86FD-0F9C9CBE22BD}"/>
            </c:ext>
          </c:extLst>
        </c:ser>
        <c:dLbls>
          <c:showLegendKey val="0"/>
          <c:showVal val="0"/>
          <c:showCatName val="0"/>
          <c:showSerName val="0"/>
          <c:showPercent val="0"/>
          <c:showBubbleSize val="0"/>
          <c:showLeaderLines val="1"/>
        </c:dLbls>
        <c:firstSliceAng val="0"/>
        <c:holeSize val="55"/>
      </c:doughnutChart>
    </c:plotArea>
    <c:legend>
      <c:legendPos val="r"/>
      <c:layout>
        <c:manualLayout>
          <c:xMode val="edge"/>
          <c:yMode val="edge"/>
          <c:x val="0.6563931990118882"/>
          <c:y val="0.30066407160280356"/>
          <c:w val="0.32890091863517062"/>
          <c:h val="0.41618348195428623"/>
        </c:manualLayout>
      </c:layout>
      <c:overlay val="0"/>
      <c:txPr>
        <a:bodyPr/>
        <a:lstStyle/>
        <a:p>
          <a:pPr>
            <a:defRPr sz="1300" smtId="4294967295">
              <a:latin typeface="Barlow" panose="00000500000000000000" pitchFamily="2" charset="0"/>
              <a:cs typeface="Arial" panose="020B0604020202020204" pitchFamily="34" charset="0"/>
            </a:defRPr>
          </a:pPr>
          <a:endParaRPr lang="en-US"/>
        </a:p>
      </c:txPr>
    </c:legend>
    <c:plotVisOnly val="1"/>
    <c:dispBlanksAs val="gap"/>
    <c:showDLblsOverMax val="0"/>
  </c:chart>
  <c:txPr>
    <a:bodyPr/>
    <a:lstStyle/>
    <a:p>
      <a:pPr>
        <a:defRPr sz="1800" smtId="4294967295"/>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228289398607777"/>
          <c:y val="1.4649774868094449E-3"/>
          <c:w val="0.38398608995598454"/>
          <c:h val="0.9607758922404706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Exploring bespoke solutions for our specific needs</c:v>
                </c:pt>
                <c:pt idx="1">
                  <c:v>Investing in hardware, equipment or machinery</c:v>
                </c:pt>
                <c:pt idx="2">
                  <c:v>Training staff on its use</c:v>
                </c:pt>
                <c:pt idx="3">
                  <c:v>Creating a plan, or updating our business plan</c:v>
                </c:pt>
                <c:pt idx="4">
                  <c:v>Developing leadership awareness and understanding</c:v>
                </c:pt>
                <c:pt idx="5">
                  <c:v>Investing in more advanced automation software</c:v>
                </c:pt>
                <c:pt idx="6">
                  <c:v>Using free automation software</c:v>
                </c:pt>
                <c:pt idx="7">
                  <c:v>Bringing in new staff to implement and develop automation</c:v>
                </c:pt>
                <c:pt idx="8">
                  <c:v>None of these</c:v>
                </c:pt>
              </c:strCache>
            </c:strRef>
          </c:cat>
          <c:val>
            <c:numRef>
              <c:f>Sheet1!$B$2:$B$10</c:f>
              <c:numCache>
                <c:formatCode>0%</c:formatCode>
                <c:ptCount val="9"/>
                <c:pt idx="0">
                  <c:v>0.56000000000000005</c:v>
                </c:pt>
                <c:pt idx="1">
                  <c:v>0.55000000000000004</c:v>
                </c:pt>
                <c:pt idx="2">
                  <c:v>0.53</c:v>
                </c:pt>
                <c:pt idx="3">
                  <c:v>0.42</c:v>
                </c:pt>
                <c:pt idx="4">
                  <c:v>0.41</c:v>
                </c:pt>
                <c:pt idx="5">
                  <c:v>0.4</c:v>
                </c:pt>
                <c:pt idx="6">
                  <c:v>0.35</c:v>
                </c:pt>
                <c:pt idx="7">
                  <c:v>0.15</c:v>
                </c:pt>
                <c:pt idx="8">
                  <c:v>0.11</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174278608561"/>
          <c:y val="0.31535881150662221"/>
          <c:w val="0.642148747040725"/>
          <c:h val="0.68464118849337774"/>
        </c:manualLayout>
      </c:layout>
      <c:barChart>
        <c:barDir val="bar"/>
        <c:grouping val="percentStacked"/>
        <c:varyColors val="0"/>
        <c:ser>
          <c:idx val="0"/>
          <c:order val="0"/>
          <c:tx>
            <c:strRef>
              <c:f>Sheet1!$B$1</c:f>
              <c:strCache>
                <c:ptCount val="1"/>
                <c:pt idx="0">
                  <c:v>Already using</c:v>
                </c:pt>
              </c:strCache>
            </c:strRef>
          </c:tx>
          <c:spPr>
            <a:solidFill>
              <a:srgbClr val="3BC9D5"/>
            </a:solidFill>
            <a:ln>
              <a:noFill/>
            </a:ln>
            <a:effectLst/>
          </c:spPr>
          <c:invertIfNegative val="0"/>
          <c:dPt>
            <c:idx val="8"/>
            <c:invertIfNegative val="0"/>
            <c:bubble3D val="0"/>
            <c:spPr>
              <a:solidFill>
                <a:srgbClr val="3BC9D5"/>
              </a:solidFill>
              <a:ln>
                <a:noFill/>
              </a:ln>
              <a:effectLst/>
            </c:spPr>
            <c:extLst>
              <c:ext xmlns:c16="http://schemas.microsoft.com/office/drawing/2014/chart" uri="{C3380CC4-5D6E-409C-BE32-E72D297353CC}">
                <c16:uniqueId val="{00000001-7163-4B16-9A0F-C169A9B4C711}"/>
              </c:ext>
            </c:extLst>
          </c:dPt>
          <c:dPt>
            <c:idx val="9"/>
            <c:invertIfNegative val="0"/>
            <c:bubble3D val="0"/>
            <c:spPr>
              <a:solidFill>
                <a:srgbClr val="3BC9D5"/>
              </a:solidFill>
              <a:ln>
                <a:noFill/>
              </a:ln>
              <a:effectLst/>
            </c:spPr>
            <c:extLst>
              <c:ext xmlns:c16="http://schemas.microsoft.com/office/drawing/2014/chart" uri="{C3380CC4-5D6E-409C-BE32-E72D297353CC}">
                <c16:uniqueId val="{00000003-7163-4B16-9A0F-C169A9B4C711}"/>
              </c:ext>
            </c:extLst>
          </c:dPt>
          <c:dPt>
            <c:idx val="10"/>
            <c:invertIfNegative val="0"/>
            <c:bubble3D val="0"/>
            <c:spPr>
              <a:solidFill>
                <a:srgbClr val="3BC9D5"/>
              </a:solidFill>
              <a:ln>
                <a:noFill/>
              </a:ln>
              <a:effectLst/>
            </c:spPr>
            <c:extLst>
              <c:ext xmlns:c16="http://schemas.microsoft.com/office/drawing/2014/chart" uri="{C3380CC4-5D6E-409C-BE32-E72D297353CC}">
                <c16:uniqueId val="{00000005-7163-4B16-9A0F-C169A9B4C71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Information and communications technology</c:v>
                </c:pt>
                <c:pt idx="1">
                  <c:v>Finance and accounting</c:v>
                </c:pt>
                <c:pt idx="2">
                  <c:v>Environmental sustainability</c:v>
                </c:pt>
                <c:pt idx="3">
                  <c:v>Production of goods and materials</c:v>
                </c:pt>
                <c:pt idx="4">
                  <c:v>Sales and marketing</c:v>
                </c:pt>
                <c:pt idx="5">
                  <c:v>Research and development</c:v>
                </c:pt>
                <c:pt idx="6">
                  <c:v>Customer service</c:v>
                </c:pt>
                <c:pt idx="7">
                  <c:v>Logistics, delivery or distribution</c:v>
                </c:pt>
                <c:pt idx="8">
                  <c:v>Human resources</c:v>
                </c:pt>
              </c:strCache>
            </c:strRef>
          </c:cat>
          <c:val>
            <c:numRef>
              <c:f>Sheet1!$B$2:$B$10</c:f>
              <c:numCache>
                <c:formatCode>0%</c:formatCode>
                <c:ptCount val="9"/>
                <c:pt idx="0">
                  <c:v>0.56999999999999995</c:v>
                </c:pt>
                <c:pt idx="1">
                  <c:v>0.56999999999999995</c:v>
                </c:pt>
                <c:pt idx="2">
                  <c:v>0.36</c:v>
                </c:pt>
                <c:pt idx="3">
                  <c:v>0.44</c:v>
                </c:pt>
                <c:pt idx="4">
                  <c:v>0.38</c:v>
                </c:pt>
                <c:pt idx="5">
                  <c:v>0.3</c:v>
                </c:pt>
                <c:pt idx="6">
                  <c:v>0.3</c:v>
                </c:pt>
                <c:pt idx="7">
                  <c:v>0.26</c:v>
                </c:pt>
                <c:pt idx="8">
                  <c:v>0.17</c:v>
                </c:pt>
              </c:numCache>
            </c:numRef>
          </c:val>
          <c:extLst>
            <c:ext xmlns:c16="http://schemas.microsoft.com/office/drawing/2014/chart" uri="{C3380CC4-5D6E-409C-BE32-E72D297353CC}">
              <c16:uniqueId val="{00000006-7163-4B16-9A0F-C169A9B4C711}"/>
            </c:ext>
          </c:extLst>
        </c:ser>
        <c:ser>
          <c:idx val="1"/>
          <c:order val="1"/>
          <c:tx>
            <c:strRef>
              <c:f>Sheet1!$C$1</c:f>
              <c:strCache>
                <c:ptCount val="1"/>
                <c:pt idx="0">
                  <c:v>Not using but intend to</c:v>
                </c:pt>
              </c:strCache>
            </c:strRef>
          </c:tx>
          <c:spPr>
            <a:solidFill>
              <a:srgbClr val="FFC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2957"/>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Information and communications technology</c:v>
                </c:pt>
                <c:pt idx="1">
                  <c:v>Finance and accounting</c:v>
                </c:pt>
                <c:pt idx="2">
                  <c:v>Environmental sustainability</c:v>
                </c:pt>
                <c:pt idx="3">
                  <c:v>Production of goods and materials</c:v>
                </c:pt>
                <c:pt idx="4">
                  <c:v>Sales and marketing</c:v>
                </c:pt>
                <c:pt idx="5">
                  <c:v>Research and development</c:v>
                </c:pt>
                <c:pt idx="6">
                  <c:v>Customer service</c:v>
                </c:pt>
                <c:pt idx="7">
                  <c:v>Logistics, delivery or distribution</c:v>
                </c:pt>
                <c:pt idx="8">
                  <c:v>Human resources</c:v>
                </c:pt>
              </c:strCache>
            </c:strRef>
          </c:cat>
          <c:val>
            <c:numRef>
              <c:f>Sheet1!$C$2:$C$10</c:f>
              <c:numCache>
                <c:formatCode>0%</c:formatCode>
                <c:ptCount val="9"/>
                <c:pt idx="0">
                  <c:v>0.13</c:v>
                </c:pt>
                <c:pt idx="1">
                  <c:v>0.08</c:v>
                </c:pt>
                <c:pt idx="2">
                  <c:v>0.23</c:v>
                </c:pt>
                <c:pt idx="3">
                  <c:v>0.12</c:v>
                </c:pt>
                <c:pt idx="4">
                  <c:v>0.18</c:v>
                </c:pt>
                <c:pt idx="5">
                  <c:v>0.14000000000000001</c:v>
                </c:pt>
                <c:pt idx="6">
                  <c:v>0.06</c:v>
                </c:pt>
                <c:pt idx="7">
                  <c:v>0.1</c:v>
                </c:pt>
                <c:pt idx="8">
                  <c:v>0.06</c:v>
                </c:pt>
              </c:numCache>
            </c:numRef>
          </c:val>
          <c:extLst>
            <c:ext xmlns:c16="http://schemas.microsoft.com/office/drawing/2014/chart" uri="{C3380CC4-5D6E-409C-BE32-E72D297353CC}">
              <c16:uniqueId val="{00000007-7163-4B16-9A0F-C169A9B4C711}"/>
            </c:ext>
          </c:extLst>
        </c:ser>
        <c:ser>
          <c:idx val="2"/>
          <c:order val="2"/>
          <c:tx>
            <c:strRef>
              <c:f>Sheet1!$D$1</c:f>
              <c:strCache>
                <c:ptCount val="1"/>
                <c:pt idx="0">
                  <c:v>Don’t intend to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Information and communications technology</c:v>
                </c:pt>
                <c:pt idx="1">
                  <c:v>Finance and accounting</c:v>
                </c:pt>
                <c:pt idx="2">
                  <c:v>Environmental sustainability</c:v>
                </c:pt>
                <c:pt idx="3">
                  <c:v>Production of goods and materials</c:v>
                </c:pt>
                <c:pt idx="4">
                  <c:v>Sales and marketing</c:v>
                </c:pt>
                <c:pt idx="5">
                  <c:v>Research and development</c:v>
                </c:pt>
                <c:pt idx="6">
                  <c:v>Customer service</c:v>
                </c:pt>
                <c:pt idx="7">
                  <c:v>Logistics, delivery or distribution</c:v>
                </c:pt>
                <c:pt idx="8">
                  <c:v>Human resources</c:v>
                </c:pt>
              </c:strCache>
            </c:strRef>
          </c:cat>
          <c:val>
            <c:numRef>
              <c:f>Sheet1!$D$2:$D$10</c:f>
              <c:numCache>
                <c:formatCode>0%</c:formatCode>
                <c:ptCount val="9"/>
                <c:pt idx="0">
                  <c:v>0.26</c:v>
                </c:pt>
                <c:pt idx="1">
                  <c:v>0.35</c:v>
                </c:pt>
                <c:pt idx="2">
                  <c:v>0.39</c:v>
                </c:pt>
                <c:pt idx="3">
                  <c:v>0.43</c:v>
                </c:pt>
                <c:pt idx="4">
                  <c:v>0.43</c:v>
                </c:pt>
                <c:pt idx="5">
                  <c:v>0.56000000000000005</c:v>
                </c:pt>
                <c:pt idx="6">
                  <c:v>0.63</c:v>
                </c:pt>
                <c:pt idx="7">
                  <c:v>0.64</c:v>
                </c:pt>
                <c:pt idx="8">
                  <c:v>0.73</c:v>
                </c:pt>
              </c:numCache>
            </c:numRef>
          </c:val>
          <c:extLst>
            <c:ext xmlns:c16="http://schemas.microsoft.com/office/drawing/2014/chart" uri="{C3380CC4-5D6E-409C-BE32-E72D297353CC}">
              <c16:uniqueId val="{00000008-7163-4B16-9A0F-C169A9B4C711}"/>
            </c:ext>
          </c:extLst>
        </c:ser>
        <c:ser>
          <c:idx val="3"/>
          <c:order val="3"/>
          <c:tx>
            <c:strRef>
              <c:f>Sheet1!$E$1</c:f>
              <c:strCache>
                <c:ptCount val="1"/>
                <c:pt idx="0">
                  <c:v>Don't know</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Information and communications technology</c:v>
                </c:pt>
                <c:pt idx="1">
                  <c:v>Finance and accounting</c:v>
                </c:pt>
                <c:pt idx="2">
                  <c:v>Environmental sustainability</c:v>
                </c:pt>
                <c:pt idx="3">
                  <c:v>Production of goods and materials</c:v>
                </c:pt>
                <c:pt idx="4">
                  <c:v>Sales and marketing</c:v>
                </c:pt>
                <c:pt idx="5">
                  <c:v>Research and development</c:v>
                </c:pt>
                <c:pt idx="6">
                  <c:v>Customer service</c:v>
                </c:pt>
                <c:pt idx="7">
                  <c:v>Logistics, delivery or distribution</c:v>
                </c:pt>
                <c:pt idx="8">
                  <c:v>Human resources</c:v>
                </c:pt>
              </c:strCache>
            </c:strRef>
          </c:cat>
          <c:val>
            <c:numRef>
              <c:f>Sheet1!$E$2:$E$10</c:f>
              <c:numCache>
                <c:formatCode>General</c:formatCode>
                <c:ptCount val="9"/>
                <c:pt idx="0" formatCode="0%">
                  <c:v>0.03</c:v>
                </c:pt>
                <c:pt idx="2" formatCode="0%">
                  <c:v>0.02</c:v>
                </c:pt>
                <c:pt idx="3" formatCode="0%">
                  <c:v>0.01</c:v>
                </c:pt>
                <c:pt idx="4" formatCode="0%">
                  <c:v>0.01</c:v>
                </c:pt>
                <c:pt idx="5" formatCode="0%">
                  <c:v>0.01</c:v>
                </c:pt>
                <c:pt idx="6" formatCode="0%">
                  <c:v>0.01</c:v>
                </c:pt>
                <c:pt idx="7" formatCode="0%">
                  <c:v>0.01</c:v>
                </c:pt>
                <c:pt idx="8" formatCode="0%">
                  <c:v>0.03</c:v>
                </c:pt>
              </c:numCache>
            </c:numRef>
          </c:val>
          <c:extLst>
            <c:ext xmlns:c16="http://schemas.microsoft.com/office/drawing/2014/chart" uri="{C3380CC4-5D6E-409C-BE32-E72D297353CC}">
              <c16:uniqueId val="{00000009-7163-4B16-9A0F-C169A9B4C711}"/>
            </c:ext>
          </c:extLst>
        </c:ser>
        <c:dLbls>
          <c:showLegendKey val="0"/>
          <c:showVal val="1"/>
          <c:showCatName val="0"/>
          <c:showSerName val="0"/>
          <c:showPercent val="0"/>
          <c:showBubbleSize val="0"/>
        </c:dLbls>
        <c:gapWidth val="50"/>
        <c:overlap val="10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a:noFill/>
        </a:ln>
        <a:effectLst/>
      </c:spPr>
    </c:plotArea>
    <c:legend>
      <c:legendPos val="t"/>
      <c:layout>
        <c:manualLayout>
          <c:xMode val="edge"/>
          <c:yMode val="edge"/>
          <c:x val="0.32500944187187425"/>
          <c:y val="0.20604891183326421"/>
          <c:w val="0.61672796738864955"/>
          <c:h val="9.3883875765332706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15599022628821E-2"/>
          <c:y val="0.19663307043739053"/>
          <c:w val="0.84329434397964909"/>
          <c:h val="0.61287384424755231"/>
        </c:manualLayout>
      </c:layout>
      <c:lineChart>
        <c:grouping val="standard"/>
        <c:varyColors val="0"/>
        <c:ser>
          <c:idx val="0"/>
          <c:order val="0"/>
          <c:tx>
            <c:strRef>
              <c:f>Sheet1!$B$1</c:f>
              <c:strCache>
                <c:ptCount val="1"/>
                <c:pt idx="0">
                  <c:v>Scotland</c:v>
                </c:pt>
              </c:strCache>
            </c:strRef>
          </c:tx>
          <c:spPr>
            <a:ln w="38100" cap="rnd">
              <a:solidFill>
                <a:srgbClr val="3BC9D5"/>
              </a:solidFill>
              <a:round/>
            </a:ln>
            <a:effectLst/>
          </c:spPr>
          <c:marker>
            <c:symbol val="circle"/>
            <c:size val="6"/>
            <c:spPr>
              <a:solidFill>
                <a:srgbClr val="3BC9D5"/>
              </a:solidFill>
              <a:ln w="9525">
                <a:solidFill>
                  <a:srgbClr val="3BC9D5"/>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5C-471B-83F7-E2D8C0D9CA9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June/July '21</c:v>
                </c:pt>
                <c:pt idx="1">
                  <c:v>Oct/Nov '21</c:v>
                </c:pt>
                <c:pt idx="2">
                  <c:v>Feb/Mar '22</c:v>
                </c:pt>
                <c:pt idx="3">
                  <c:v>June/July '22</c:v>
                </c:pt>
                <c:pt idx="4">
                  <c:v>Oct/Nov '22</c:v>
                </c:pt>
                <c:pt idx="5">
                  <c:v>Feb/Mar '23</c:v>
                </c:pt>
                <c:pt idx="6">
                  <c:v>May/June '23</c:v>
                </c:pt>
              </c:strCache>
            </c:strRef>
          </c:cat>
          <c:val>
            <c:numRef>
              <c:f>Sheet1!$B$2:$B$8</c:f>
              <c:numCache>
                <c:formatCode>0%</c:formatCode>
                <c:ptCount val="7"/>
                <c:pt idx="0">
                  <c:v>0.7</c:v>
                </c:pt>
                <c:pt idx="1">
                  <c:v>0.86</c:v>
                </c:pt>
                <c:pt idx="2">
                  <c:v>0.9</c:v>
                </c:pt>
                <c:pt idx="3">
                  <c:v>0.88</c:v>
                </c:pt>
                <c:pt idx="4">
                  <c:v>0.88</c:v>
                </c:pt>
                <c:pt idx="5">
                  <c:v>0.84</c:v>
                </c:pt>
                <c:pt idx="6">
                  <c:v>0.92</c:v>
                </c:pt>
              </c:numCache>
            </c:numRef>
          </c:val>
          <c:smooth val="0"/>
          <c:extLst>
            <c:ext xmlns:c16="http://schemas.microsoft.com/office/drawing/2014/chart" uri="{C3380CC4-5D6E-409C-BE32-E72D297353CC}">
              <c16:uniqueId val="{00000002-184D-4A8B-AA0E-E05BB33F4CE3}"/>
            </c:ext>
          </c:extLst>
        </c:ser>
        <c:ser>
          <c:idx val="1"/>
          <c:order val="1"/>
          <c:tx>
            <c:strRef>
              <c:f>Sheet1!$C$1</c:f>
              <c:strCache>
                <c:ptCount val="1"/>
                <c:pt idx="0">
                  <c:v>Rest of UK</c:v>
                </c:pt>
              </c:strCache>
            </c:strRef>
          </c:tx>
          <c:spPr>
            <a:ln w="38100" cap="rnd">
              <a:solidFill>
                <a:schemeClr val="tx1"/>
              </a:solidFill>
              <a:round/>
            </a:ln>
            <a:effectLst/>
          </c:spPr>
          <c:marker>
            <c:symbol val="x"/>
            <c:size val="6"/>
            <c:spPr>
              <a:solidFill>
                <a:schemeClr val="tx1"/>
              </a:solidFill>
              <a:ln w="9525">
                <a:solidFill>
                  <a:schemeClr val="tx1"/>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5C-471B-83F7-E2D8C0D9CA9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June/July '21</c:v>
                </c:pt>
                <c:pt idx="1">
                  <c:v>Oct/Nov '21</c:v>
                </c:pt>
                <c:pt idx="2">
                  <c:v>Feb/Mar '22</c:v>
                </c:pt>
                <c:pt idx="3">
                  <c:v>June/July '22</c:v>
                </c:pt>
                <c:pt idx="4">
                  <c:v>Oct/Nov '22</c:v>
                </c:pt>
                <c:pt idx="5">
                  <c:v>Feb/Mar '23</c:v>
                </c:pt>
                <c:pt idx="6">
                  <c:v>May/June '23</c:v>
                </c:pt>
              </c:strCache>
            </c:strRef>
          </c:cat>
          <c:val>
            <c:numRef>
              <c:f>Sheet1!$C$2:$C$8</c:f>
              <c:numCache>
                <c:formatCode>0%</c:formatCode>
                <c:ptCount val="7"/>
                <c:pt idx="0">
                  <c:v>0.64</c:v>
                </c:pt>
                <c:pt idx="1">
                  <c:v>0.78</c:v>
                </c:pt>
                <c:pt idx="2">
                  <c:v>0.82</c:v>
                </c:pt>
                <c:pt idx="3">
                  <c:v>0.84</c:v>
                </c:pt>
                <c:pt idx="4">
                  <c:v>0.83</c:v>
                </c:pt>
                <c:pt idx="5">
                  <c:v>0.8</c:v>
                </c:pt>
                <c:pt idx="6">
                  <c:v>0.83</c:v>
                </c:pt>
              </c:numCache>
            </c:numRef>
          </c:val>
          <c:smooth val="0"/>
          <c:extLst>
            <c:ext xmlns:c16="http://schemas.microsoft.com/office/drawing/2014/chart" uri="{C3380CC4-5D6E-409C-BE32-E72D297353CC}">
              <c16:uniqueId val="{00000005-184D-4A8B-AA0E-E05BB33F4CE3}"/>
            </c:ext>
          </c:extLst>
        </c:ser>
        <c:ser>
          <c:idx val="2"/>
          <c:order val="2"/>
          <c:tx>
            <c:strRef>
              <c:f>Sheet1!$D$1</c:f>
              <c:strCache>
                <c:ptCount val="1"/>
                <c:pt idx="0">
                  <c:v>Outside the UK</c:v>
                </c:pt>
              </c:strCache>
            </c:strRef>
          </c:tx>
          <c:spPr>
            <a:ln w="38100" cap="rnd">
              <a:solidFill>
                <a:schemeClr val="tx2"/>
              </a:solidFill>
              <a:round/>
            </a:ln>
            <a:effectLst/>
          </c:spPr>
          <c:marker>
            <c:symbol val="triangle"/>
            <c:size val="6"/>
            <c:spPr>
              <a:solidFill>
                <a:schemeClr val="tx2"/>
              </a:solidFill>
              <a:ln w="9525">
                <a:solidFill>
                  <a:schemeClr val="tx2"/>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5C-471B-83F7-E2D8C0D9CA9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June/July '21</c:v>
                </c:pt>
                <c:pt idx="1">
                  <c:v>Oct/Nov '21</c:v>
                </c:pt>
                <c:pt idx="2">
                  <c:v>Feb/Mar '22</c:v>
                </c:pt>
                <c:pt idx="3">
                  <c:v>June/July '22</c:v>
                </c:pt>
                <c:pt idx="4">
                  <c:v>Oct/Nov '22</c:v>
                </c:pt>
                <c:pt idx="5">
                  <c:v>Feb/Mar '23</c:v>
                </c:pt>
                <c:pt idx="6">
                  <c:v>May/June '23</c:v>
                </c:pt>
              </c:strCache>
            </c:strRef>
          </c:cat>
          <c:val>
            <c:numRef>
              <c:f>Sheet1!$D$2:$D$8</c:f>
              <c:numCache>
                <c:formatCode>0%</c:formatCode>
                <c:ptCount val="7"/>
                <c:pt idx="0">
                  <c:v>0.37</c:v>
                </c:pt>
                <c:pt idx="1">
                  <c:v>0.38</c:v>
                </c:pt>
                <c:pt idx="2">
                  <c:v>0.33</c:v>
                </c:pt>
                <c:pt idx="3">
                  <c:v>0.28000000000000003</c:v>
                </c:pt>
                <c:pt idx="4">
                  <c:v>0.3</c:v>
                </c:pt>
                <c:pt idx="5">
                  <c:v>0.3</c:v>
                </c:pt>
                <c:pt idx="6">
                  <c:v>0.33</c:v>
                </c:pt>
              </c:numCache>
            </c:numRef>
          </c:val>
          <c:smooth val="0"/>
          <c:extLst>
            <c:ext xmlns:c16="http://schemas.microsoft.com/office/drawing/2014/chart" uri="{C3380CC4-5D6E-409C-BE32-E72D297353CC}">
              <c16:uniqueId val="{00000008-184D-4A8B-AA0E-E05BB33F4CE3}"/>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scaling>
        <c:delete val="1"/>
        <c:axPos val="l"/>
        <c:numFmt formatCode="0%" sourceLinked="1"/>
        <c:majorTickMark val="none"/>
        <c:minorTickMark val="none"/>
        <c:tickLblPos val="nextTo"/>
        <c:crossAx val="292327576"/>
        <c:crosses val="autoZero"/>
        <c:crossBetween val="midCat"/>
      </c:valAx>
      <c:spPr>
        <a:noFill/>
        <a:ln w="25400">
          <a:noFill/>
        </a:ln>
        <a:effectLst/>
      </c:spPr>
    </c:plotArea>
    <c:legend>
      <c:legendPos val="t"/>
      <c:layout>
        <c:manualLayout>
          <c:xMode val="edge"/>
          <c:yMode val="edge"/>
          <c:x val="6.7304307549791567E-2"/>
          <c:y val="0.10388293162919024"/>
          <c:w val="0.86568241469816276"/>
          <c:h val="7.288610459950745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16701275013703"/>
          <c:y val="1.0555244841199128E-2"/>
          <c:w val="0.38398608995598454"/>
          <c:h val="0.9607758922404706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Enviromental sustainability</c:v>
                </c:pt>
                <c:pt idx="1">
                  <c:v>Sales and marketing</c:v>
                </c:pt>
                <c:pt idx="2">
                  <c:v>Information and communications technology</c:v>
                </c:pt>
                <c:pt idx="3">
                  <c:v>Research and development</c:v>
                </c:pt>
                <c:pt idx="4">
                  <c:v>Production of goods and materials</c:v>
                </c:pt>
                <c:pt idx="5">
                  <c:v>Finance and accounting</c:v>
                </c:pt>
                <c:pt idx="6">
                  <c:v>Customer service</c:v>
                </c:pt>
                <c:pt idx="7">
                  <c:v>Logistics, delivery or distribution</c:v>
                </c:pt>
                <c:pt idx="8">
                  <c:v>Human resources</c:v>
                </c:pt>
              </c:strCache>
            </c:strRef>
          </c:cat>
          <c:val>
            <c:numRef>
              <c:f>Sheet1!$B$2:$B$10</c:f>
              <c:numCache>
                <c:formatCode>0%</c:formatCode>
                <c:ptCount val="9"/>
                <c:pt idx="0">
                  <c:v>0.22</c:v>
                </c:pt>
                <c:pt idx="1">
                  <c:v>0.19</c:v>
                </c:pt>
                <c:pt idx="2">
                  <c:v>0.17</c:v>
                </c:pt>
                <c:pt idx="3">
                  <c:v>0.13</c:v>
                </c:pt>
                <c:pt idx="4">
                  <c:v>0.12</c:v>
                </c:pt>
                <c:pt idx="5">
                  <c:v>0.12</c:v>
                </c:pt>
                <c:pt idx="6">
                  <c:v>0.1</c:v>
                </c:pt>
                <c:pt idx="7">
                  <c:v>0.09</c:v>
                </c:pt>
                <c:pt idx="8">
                  <c:v>7.0000000000000007E-2</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50406043803432"/>
          <c:y val="8.0502422765571773E-3"/>
          <c:w val="0.44333081424400478"/>
          <c:h val="0.9607758922404706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Accounting, finances and other administrative tasks</c:v>
                </c:pt>
                <c:pt idx="1">
                  <c:v>Generating website or social media content</c:v>
                </c:pt>
                <c:pt idx="2">
                  <c:v>Creating written reports and documentation</c:v>
                </c:pt>
                <c:pt idx="3">
                  <c:v>Targeted marketing or communication to customers</c:v>
                </c:pt>
                <c:pt idx="4">
                  <c:v>Collating and analysing financial, customer, market or other data</c:v>
                </c:pt>
                <c:pt idx="5">
                  <c:v>Inventory, stock control and supply chain processes</c:v>
                </c:pt>
                <c:pt idx="6">
                  <c:v>Smart assistants, such as Alexa, Siri, or Google Assistant</c:v>
                </c:pt>
                <c:pt idx="7">
                  <c:v>Designing and developing new products or serices</c:v>
                </c:pt>
                <c:pt idx="8">
                  <c:v>Using robotics for production and other manual tasks</c:v>
                </c:pt>
                <c:pt idx="9">
                  <c:v>Decision-support systems</c:v>
                </c:pt>
                <c:pt idx="10">
                  <c:v>Virtual customer service assistants, including chatbots such as ChatGPT</c:v>
                </c:pt>
                <c:pt idx="11">
                  <c:v>Using autonomous vehicles</c:v>
                </c:pt>
              </c:strCache>
            </c:strRef>
          </c:cat>
          <c:val>
            <c:numRef>
              <c:f>Sheet1!$B$2:$B$13</c:f>
              <c:numCache>
                <c:formatCode>0%</c:formatCode>
                <c:ptCount val="12"/>
                <c:pt idx="0">
                  <c:v>0.56000000000000005</c:v>
                </c:pt>
                <c:pt idx="1">
                  <c:v>0.44</c:v>
                </c:pt>
                <c:pt idx="2">
                  <c:v>0.35</c:v>
                </c:pt>
                <c:pt idx="3">
                  <c:v>0.33</c:v>
                </c:pt>
                <c:pt idx="4">
                  <c:v>0.33</c:v>
                </c:pt>
                <c:pt idx="5">
                  <c:v>0.31</c:v>
                </c:pt>
                <c:pt idx="6">
                  <c:v>0.24</c:v>
                </c:pt>
                <c:pt idx="7">
                  <c:v>0.24</c:v>
                </c:pt>
                <c:pt idx="8">
                  <c:v>0.23</c:v>
                </c:pt>
                <c:pt idx="9">
                  <c:v>0.15</c:v>
                </c:pt>
                <c:pt idx="10">
                  <c:v>0.12</c:v>
                </c:pt>
                <c:pt idx="11">
                  <c:v>0.12</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972656403024249"/>
          <c:y val="1.0555244841199128E-2"/>
          <c:w val="0.34342656794766324"/>
          <c:h val="0.9607758922404706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dLbl>
              <c:idx val="1"/>
              <c:layout>
                <c:manualLayout>
                  <c:x val="-2.4201355275897227E-3"/>
                  <c:y val="4.279208971104855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20-4F0D-9E8E-5E99BC3F13A4}"/>
                </c:ext>
              </c:extLst>
            </c:dLbl>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Making processes faster or more efficient</c:v>
                </c:pt>
                <c:pt idx="1">
                  <c:v>Innovating and keeping pace with change</c:v>
                </c:pt>
                <c:pt idx="2">
                  <c:v>Cost savings</c:v>
                </c:pt>
                <c:pt idx="3">
                  <c:v>Freeing up staff to better use their skills</c:v>
                </c:pt>
                <c:pt idx="4">
                  <c:v>Making the business more resilient</c:v>
                </c:pt>
                <c:pt idx="5">
                  <c:v>Enhancing competitive position</c:v>
                </c:pt>
                <c:pt idx="6">
                  <c:v>Helping lower carbon emissions</c:v>
                </c:pt>
                <c:pt idx="7">
                  <c:v>More accurate or targeted marketing</c:v>
                </c:pt>
                <c:pt idx="8">
                  <c:v>Alleviating staff shortages</c:v>
                </c:pt>
                <c:pt idx="9">
                  <c:v>Creating new revenue streams</c:v>
                </c:pt>
                <c:pt idx="10">
                  <c:v>Improved customer service</c:v>
                </c:pt>
                <c:pt idx="11">
                  <c:v>None</c:v>
                </c:pt>
              </c:strCache>
            </c:strRef>
          </c:cat>
          <c:val>
            <c:numRef>
              <c:f>Sheet1!$B$2:$B$13</c:f>
              <c:numCache>
                <c:formatCode>0%</c:formatCode>
                <c:ptCount val="12"/>
                <c:pt idx="0">
                  <c:v>0.52</c:v>
                </c:pt>
                <c:pt idx="1">
                  <c:v>0.5</c:v>
                </c:pt>
                <c:pt idx="2">
                  <c:v>0.5</c:v>
                </c:pt>
                <c:pt idx="3">
                  <c:v>0.44</c:v>
                </c:pt>
                <c:pt idx="4">
                  <c:v>0.44</c:v>
                </c:pt>
                <c:pt idx="5">
                  <c:v>0.39</c:v>
                </c:pt>
                <c:pt idx="6">
                  <c:v>0.37</c:v>
                </c:pt>
                <c:pt idx="7">
                  <c:v>0.33</c:v>
                </c:pt>
                <c:pt idx="8">
                  <c:v>0.31</c:v>
                </c:pt>
                <c:pt idx="9">
                  <c:v>0.31</c:v>
                </c:pt>
                <c:pt idx="10">
                  <c:v>0.3</c:v>
                </c:pt>
                <c:pt idx="11">
                  <c:v>0.28999999999999998</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972656403024249"/>
          <c:y val="1.0555244841199128E-2"/>
          <c:w val="0.34342656794766324"/>
          <c:h val="0.9607758922404706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security risks</c:v>
                </c:pt>
                <c:pt idx="1">
                  <c:v>Lack of regulation</c:v>
                </c:pt>
                <c:pt idx="2">
                  <c:v>Compliance with data protection regulation</c:v>
                </c:pt>
                <c:pt idx="3">
                  <c:v>Risk of roles becoming obsolete</c:v>
                </c:pt>
                <c:pt idx="4">
                  <c:v>Ethical concerns</c:v>
                </c:pt>
                <c:pt idx="5">
                  <c:v>Risk of business becoming obsolete</c:v>
                </c:pt>
                <c:pt idx="6">
                  <c:v>None</c:v>
                </c:pt>
              </c:strCache>
            </c:strRef>
          </c:cat>
          <c:val>
            <c:numRef>
              <c:f>Sheet1!$B$2:$B$8</c:f>
              <c:numCache>
                <c:formatCode>0%</c:formatCode>
                <c:ptCount val="7"/>
                <c:pt idx="0">
                  <c:v>0.56000000000000005</c:v>
                </c:pt>
                <c:pt idx="1">
                  <c:v>0.43</c:v>
                </c:pt>
                <c:pt idx="2">
                  <c:v>0.43</c:v>
                </c:pt>
                <c:pt idx="3">
                  <c:v>0.4</c:v>
                </c:pt>
                <c:pt idx="4">
                  <c:v>0.35</c:v>
                </c:pt>
                <c:pt idx="5">
                  <c:v>0.23</c:v>
                </c:pt>
                <c:pt idx="6">
                  <c:v>0.25</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97938883002643"/>
          <c:y val="1.0555244841199128E-2"/>
          <c:w val="0.47417372380727346"/>
          <c:h val="0.96077589224047066"/>
        </c:manualLayout>
      </c:layout>
      <c:barChart>
        <c:barDir val="bar"/>
        <c:grouping val="clustered"/>
        <c:varyColors val="0"/>
        <c:ser>
          <c:idx val="0"/>
          <c:order val="0"/>
          <c:tx>
            <c:strRef>
              <c:f>Sheet1!$B$1</c:f>
              <c:strCache>
                <c:ptCount val="1"/>
                <c:pt idx="0">
                  <c:v>Column1</c:v>
                </c:pt>
              </c:strCache>
            </c:strRef>
          </c:tx>
          <c:spPr>
            <a:solidFill>
              <a:srgbClr val="3BC9D5"/>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Cost of implementation</c:v>
                </c:pt>
                <c:pt idx="1">
                  <c:v>Understanding its application</c:v>
                </c:pt>
                <c:pt idx="2">
                  <c:v>Access to expertise to help implement</c:v>
                </c:pt>
                <c:pt idx="3">
                  <c:v>Access to the technology</c:v>
                </c:pt>
                <c:pt idx="4">
                  <c:v>Access to advice and support</c:v>
                </c:pt>
                <c:pt idx="5">
                  <c:v>Access to appropriate training</c:v>
                </c:pt>
                <c:pt idx="6">
                  <c:v>Don’t have the necessary digital connectivity</c:v>
                </c:pt>
                <c:pt idx="7">
                  <c:v>None</c:v>
                </c:pt>
              </c:strCache>
            </c:strRef>
          </c:cat>
          <c:val>
            <c:numRef>
              <c:f>Sheet1!$B$2:$B$9</c:f>
              <c:numCache>
                <c:formatCode>0%</c:formatCode>
                <c:ptCount val="8"/>
                <c:pt idx="0">
                  <c:v>0.47</c:v>
                </c:pt>
                <c:pt idx="1">
                  <c:v>0.37</c:v>
                </c:pt>
                <c:pt idx="2">
                  <c:v>0.31</c:v>
                </c:pt>
                <c:pt idx="3">
                  <c:v>0.3</c:v>
                </c:pt>
                <c:pt idx="4">
                  <c:v>0.3</c:v>
                </c:pt>
                <c:pt idx="5">
                  <c:v>0.28999999999999998</c:v>
                </c:pt>
                <c:pt idx="6">
                  <c:v>0.26</c:v>
                </c:pt>
                <c:pt idx="7">
                  <c:v>0.31</c:v>
                </c:pt>
              </c:numCache>
            </c:numRef>
          </c:val>
          <c:extLst>
            <c:ext xmlns:c16="http://schemas.microsoft.com/office/drawing/2014/chart" uri="{C3380CC4-5D6E-409C-BE32-E72D297353CC}">
              <c16:uniqueId val="{00000000-A404-4878-A5E2-B7EFAFDD62BA}"/>
            </c:ext>
          </c:extLst>
        </c:ser>
        <c:dLbls>
          <c:dLblPos val="outEnd"/>
          <c:showLegendKey val="0"/>
          <c:showVal val="1"/>
          <c:showCatName val="0"/>
          <c:showSerName val="0"/>
          <c:showPercent val="0"/>
          <c:showBubbleSize val="0"/>
        </c:dLbls>
        <c:gapWidth val="50"/>
        <c:axId val="1995697167"/>
        <c:axId val="1995682607"/>
      </c:barChart>
      <c:catAx>
        <c:axId val="19956971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Barlow" panose="00000500000000000000" pitchFamily="2" charset="0"/>
                <a:ea typeface="+mn-ea"/>
                <a:cs typeface="+mn-cs"/>
              </a:defRPr>
            </a:pPr>
            <a:endParaRPr lang="en-US"/>
          </a:p>
        </c:txPr>
        <c:crossAx val="1995682607"/>
        <c:crosses val="autoZero"/>
        <c:auto val="1"/>
        <c:lblAlgn val="ctr"/>
        <c:lblOffset val="100"/>
        <c:noMultiLvlLbl val="0"/>
      </c:catAx>
      <c:valAx>
        <c:axId val="1995682607"/>
        <c:scaling>
          <c:orientation val="minMax"/>
        </c:scaling>
        <c:delete val="1"/>
        <c:axPos val="t"/>
        <c:numFmt formatCode="0%" sourceLinked="1"/>
        <c:majorTickMark val="none"/>
        <c:minorTickMark val="none"/>
        <c:tickLblPos val="nextTo"/>
        <c:crossAx val="19956971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8696244487278"/>
          <c:y val="0.124230294222145"/>
          <c:w val="0.51347112860892374"/>
          <c:h val="0.61144457176160516"/>
        </c:manualLayout>
      </c:layout>
      <c:doughnutChart>
        <c:varyColors val="1"/>
        <c:ser>
          <c:idx val="0"/>
          <c:order val="0"/>
          <c:tx>
            <c:strRef>
              <c:f>Sheet1!$B$1</c:f>
              <c:strCache>
                <c:ptCount val="1"/>
                <c:pt idx="0">
                  <c:v>Column1</c:v>
                </c:pt>
              </c:strCache>
            </c:strRef>
          </c:tx>
          <c:dPt>
            <c:idx val="0"/>
            <c:bubble3D val="0"/>
            <c:spPr>
              <a:solidFill>
                <a:srgbClr val="3BC9D5"/>
              </a:solidFill>
            </c:spPr>
            <c:extLst>
              <c:ext xmlns:c16="http://schemas.microsoft.com/office/drawing/2014/chart" uri="{C3380CC4-5D6E-409C-BE32-E72D297353CC}">
                <c16:uniqueId val="{00000001-E443-4AD9-86FD-0F9C9CBE22BD}"/>
              </c:ext>
            </c:extLst>
          </c:dPt>
          <c:dPt>
            <c:idx val="1"/>
            <c:bubble3D val="0"/>
            <c:spPr>
              <a:solidFill>
                <a:srgbClr val="FFC600"/>
              </a:solidFill>
            </c:spPr>
            <c:extLst>
              <c:ext xmlns:c16="http://schemas.microsoft.com/office/drawing/2014/chart" uri="{C3380CC4-5D6E-409C-BE32-E72D297353CC}">
                <c16:uniqueId val="{00000003-E443-4AD9-86FD-0F9C9CBE22BD}"/>
              </c:ext>
            </c:extLst>
          </c:dPt>
          <c:dPt>
            <c:idx val="2"/>
            <c:bubble3D val="0"/>
            <c:spPr>
              <a:solidFill>
                <a:schemeClr val="tx2"/>
              </a:solidFill>
            </c:spPr>
            <c:extLst>
              <c:ext xmlns:c16="http://schemas.microsoft.com/office/drawing/2014/chart" uri="{C3380CC4-5D6E-409C-BE32-E72D297353CC}">
                <c16:uniqueId val="{00000005-E443-4AD9-86FD-0F9C9CBE22BD}"/>
              </c:ext>
            </c:extLst>
          </c:dPt>
          <c:dPt>
            <c:idx val="3"/>
            <c:bubble3D val="0"/>
            <c:spPr>
              <a:solidFill>
                <a:schemeClr val="tx1"/>
              </a:solidFill>
            </c:spPr>
            <c:extLst>
              <c:ext xmlns:c16="http://schemas.microsoft.com/office/drawing/2014/chart" uri="{C3380CC4-5D6E-409C-BE32-E72D297353CC}">
                <c16:uniqueId val="{00000007-E443-4AD9-86FD-0F9C9CBE22BD}"/>
              </c:ext>
            </c:extLst>
          </c:dPt>
          <c:dPt>
            <c:idx val="4"/>
            <c:bubble3D val="0"/>
            <c:spPr>
              <a:solidFill>
                <a:schemeClr val="accent4">
                  <a:lumMod val="65000"/>
                </a:schemeClr>
              </a:solidFill>
            </c:spPr>
            <c:extLst>
              <c:ext xmlns:c16="http://schemas.microsoft.com/office/drawing/2014/chart" uri="{C3380CC4-5D6E-409C-BE32-E72D297353CC}">
                <c16:uniqueId val="{00000009-E443-4AD9-86FD-0F9C9CBE22BD}"/>
              </c:ext>
            </c:extLst>
          </c:dPt>
          <c:dPt>
            <c:idx val="5"/>
            <c:bubble3D val="0"/>
            <c:spPr>
              <a:solidFill>
                <a:schemeClr val="accent4">
                  <a:lumMod val="50000"/>
                </a:schemeClr>
              </a:solidFill>
            </c:spPr>
            <c:extLst>
              <c:ext xmlns:c16="http://schemas.microsoft.com/office/drawing/2014/chart" uri="{C3380CC4-5D6E-409C-BE32-E72D297353CC}">
                <c16:uniqueId val="{0000000B-E443-4AD9-86FD-0F9C9CBE22BD}"/>
              </c:ext>
            </c:extLst>
          </c:dPt>
          <c:dPt>
            <c:idx val="6"/>
            <c:bubble3D val="0"/>
            <c:spPr>
              <a:solidFill>
                <a:srgbClr val="E4C7EC"/>
              </a:solidFill>
            </c:spPr>
            <c:extLst>
              <c:ext xmlns:c16="http://schemas.microsoft.com/office/drawing/2014/chart" uri="{C3380CC4-5D6E-409C-BE32-E72D297353CC}">
                <c16:uniqueId val="{0000000D-E443-4AD9-86FD-0F9C9CBE22BD}"/>
              </c:ext>
            </c:extLst>
          </c:dPt>
          <c:dLbls>
            <c:dLbl>
              <c:idx val="0"/>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443-4AD9-86FD-0F9C9CBE22BD}"/>
                </c:ext>
              </c:extLst>
            </c:dLbl>
            <c:dLbl>
              <c:idx val="1"/>
              <c:spPr>
                <a:noFill/>
                <a:ln>
                  <a:noFill/>
                </a:ln>
                <a:effectLst/>
              </c:spPr>
              <c:txPr>
                <a:bodyPr/>
                <a:lstStyle/>
                <a:p>
                  <a:pPr>
                    <a:defRPr sz="1400" b="1" smtId="4294967295">
                      <a:solidFill>
                        <a:schemeClr val="tx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43-4AD9-86FD-0F9C9CBE22BD}"/>
                </c:ext>
              </c:extLst>
            </c:dLbl>
            <c:dLbl>
              <c:idx val="2"/>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443-4AD9-86FD-0F9C9CBE22BD}"/>
                </c:ext>
              </c:extLst>
            </c:dLbl>
            <c:dLbl>
              <c:idx val="3"/>
              <c:layout>
                <c:manualLayout>
                  <c:x val="-1.6599549590174113E-2"/>
                  <c:y val="-0.10507112984557856"/>
                </c:manualLayout>
              </c:layout>
              <c:tx>
                <c:rich>
                  <a:bodyPr/>
                  <a:lstStyle/>
                  <a:p>
                    <a:pPr>
                      <a:defRPr sz="1400" b="1" smtId="4294967295">
                        <a:solidFill>
                          <a:srgbClr val="FFFFFF"/>
                        </a:solidFill>
                        <a:latin typeface="Barlow" panose="00000500000000000000" pitchFamily="2" charset="0"/>
                        <a:cs typeface="Arial" panose="020B0604020202020204" pitchFamily="34" charset="0"/>
                      </a:defRPr>
                    </a:pPr>
                    <a:fld id="{DA6783E0-4292-4414-B678-5B4C14AAF4F3}" type="VALUE">
                      <a:rPr lang="en-US">
                        <a:solidFill>
                          <a:srgbClr val="000000"/>
                        </a:solidFill>
                      </a:rPr>
                      <a:pPr>
                        <a:defRPr sz="1400" b="1" smtId="4294967295">
                          <a:solidFill>
                            <a:srgbClr val="FFFFFF"/>
                          </a:solidFill>
                          <a:latin typeface="Barlow" panose="00000500000000000000" pitchFamily="2" charset="0"/>
                          <a:cs typeface="Arial" panose="020B0604020202020204" pitchFamily="34" charset="0"/>
                        </a:defRPr>
                      </a:pPr>
                      <a:t>[VALUE]</a:t>
                    </a:fld>
                    <a:endParaRPr lang="en-GB"/>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443-4AD9-86FD-0F9C9CBE22BD}"/>
                </c:ext>
              </c:extLst>
            </c:dLbl>
            <c:dLbl>
              <c:idx val="4"/>
              <c:layout>
                <c:manualLayout>
                  <c:x val="2.4509803921568627E-3"/>
                  <c:y val="-5.8372849914210293E-3"/>
                </c:manualLayout>
              </c:layout>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43-4AD9-86FD-0F9C9CBE22BD}"/>
                </c:ext>
              </c:extLst>
            </c:dLbl>
            <c:dLbl>
              <c:idx val="5"/>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E443-4AD9-86FD-0F9C9CBE22BD}"/>
                </c:ext>
              </c:extLst>
            </c:dLbl>
            <c:dLbl>
              <c:idx val="6"/>
              <c:spPr>
                <a:noFill/>
                <a:ln>
                  <a:noFill/>
                </a:ln>
                <a:effectLst/>
              </c:spPr>
              <c:txPr>
                <a:bodyPr/>
                <a:lstStyle/>
                <a:p>
                  <a:pPr>
                    <a:defRPr sz="1400" b="1" smtId="4294967295">
                      <a:solidFill>
                        <a:srgbClr val="000000"/>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E443-4AD9-86FD-0F9C9CBE22BD}"/>
                </c:ext>
              </c:extLst>
            </c:dLbl>
            <c:numFmt formatCode="[&lt;0.02]&quot;&quot;;[&gt;=0.02]0%" sourceLinked="0"/>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Sheet1!$A$2:$A$5</c:f>
              <c:strCache>
                <c:ptCount val="4"/>
                <c:pt idx="0">
                  <c:v>Essential</c:v>
                </c:pt>
                <c:pt idx="1">
                  <c:v>Important</c:v>
                </c:pt>
                <c:pt idx="2">
                  <c:v>Not important</c:v>
                </c:pt>
                <c:pt idx="3">
                  <c:v>Don’t know</c:v>
                </c:pt>
              </c:strCache>
            </c:strRef>
          </c:cat>
          <c:val>
            <c:numRef>
              <c:f>Sheet1!$B$2:$B$5</c:f>
              <c:numCache>
                <c:formatCode>0%</c:formatCode>
                <c:ptCount val="4"/>
                <c:pt idx="0">
                  <c:v>7.0000000000000007E-2</c:v>
                </c:pt>
                <c:pt idx="1">
                  <c:v>0.22</c:v>
                </c:pt>
                <c:pt idx="2">
                  <c:v>0.7</c:v>
                </c:pt>
                <c:pt idx="3">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E443-4AD9-86FD-0F9C9CBE22BD}"/>
            </c:ext>
          </c:extLst>
        </c:ser>
        <c:dLbls>
          <c:showLegendKey val="0"/>
          <c:showVal val="0"/>
          <c:showCatName val="0"/>
          <c:showSerName val="0"/>
          <c:showPercent val="0"/>
          <c:showBubbleSize val="0"/>
          <c:showLeaderLines val="1"/>
        </c:dLbls>
        <c:firstSliceAng val="0"/>
        <c:holeSize val="55"/>
      </c:doughnutChart>
    </c:plotArea>
    <c:legend>
      <c:legendPos val="r"/>
      <c:layout>
        <c:manualLayout>
          <c:xMode val="edge"/>
          <c:yMode val="edge"/>
          <c:x val="0.65876460886401023"/>
          <c:y val="0.25104714917572479"/>
          <c:w val="0.32890091863517062"/>
          <c:h val="0.41618348195428623"/>
        </c:manualLayout>
      </c:layout>
      <c:overlay val="0"/>
      <c:txPr>
        <a:bodyPr/>
        <a:lstStyle/>
        <a:p>
          <a:pPr>
            <a:defRPr sz="1300" smtId="4294967295">
              <a:latin typeface="Barlow" panose="00000500000000000000" pitchFamily="2" charset="0"/>
              <a:cs typeface="Arial" panose="020B0604020202020204" pitchFamily="34" charset="0"/>
            </a:defRPr>
          </a:pPr>
          <a:endParaRPr lang="en-US"/>
        </a:p>
      </c:txPr>
    </c:legend>
    <c:plotVisOnly val="1"/>
    <c:dispBlanksAs val="gap"/>
    <c:showDLblsOverMax val="0"/>
  </c:chart>
  <c:txPr>
    <a:bodyPr/>
    <a:lstStyle/>
    <a:p>
      <a:pPr>
        <a:defRPr sz="1800" smtId="4294967295"/>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1526328099556E-2"/>
          <c:y val="0.1899365577518497"/>
          <c:w val="0.78652205466067149"/>
          <c:h val="0.61287384424755231"/>
        </c:manualLayout>
      </c:layout>
      <c:lineChart>
        <c:grouping val="standard"/>
        <c:varyColors val="0"/>
        <c:ser>
          <c:idx val="0"/>
          <c:order val="0"/>
          <c:tx>
            <c:strRef>
              <c:f>Sheet1!$B$1</c:f>
              <c:strCache>
                <c:ptCount val="1"/>
                <c:pt idx="0">
                  <c:v>Scotland</c:v>
                </c:pt>
              </c:strCache>
            </c:strRef>
          </c:tx>
          <c:spPr>
            <a:ln w="38100" cap="rnd">
              <a:solidFill>
                <a:srgbClr val="3BC9D5"/>
              </a:solidFill>
              <a:round/>
            </a:ln>
            <a:effectLst/>
          </c:spPr>
          <c:marker>
            <c:symbol val="circle"/>
            <c:size val="6"/>
            <c:spPr>
              <a:solidFill>
                <a:srgbClr val="3BC9D5"/>
              </a:solidFill>
              <a:ln w="9525">
                <a:solidFill>
                  <a:srgbClr val="3BC9D5"/>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F3-45AD-AEA6-CD12909F4DD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June/July '21</c:v>
                </c:pt>
                <c:pt idx="1">
                  <c:v>Oct/Nov '21</c:v>
                </c:pt>
                <c:pt idx="2">
                  <c:v>Feb/Mar '22</c:v>
                </c:pt>
                <c:pt idx="3">
                  <c:v>June/July '22</c:v>
                </c:pt>
                <c:pt idx="4">
                  <c:v>Oct/Nov '22</c:v>
                </c:pt>
                <c:pt idx="5">
                  <c:v>Feb/Mar '23</c:v>
                </c:pt>
                <c:pt idx="6">
                  <c:v>May/June '23</c:v>
                </c:pt>
              </c:strCache>
            </c:strRef>
          </c:cat>
          <c:val>
            <c:numRef>
              <c:f>Sheet1!$B$2:$B$8</c:f>
              <c:numCache>
                <c:formatCode>0%</c:formatCode>
                <c:ptCount val="7"/>
                <c:pt idx="0">
                  <c:v>0.9</c:v>
                </c:pt>
                <c:pt idx="1">
                  <c:v>0.83</c:v>
                </c:pt>
                <c:pt idx="2">
                  <c:v>0.96</c:v>
                </c:pt>
                <c:pt idx="3">
                  <c:v>0.96</c:v>
                </c:pt>
                <c:pt idx="4">
                  <c:v>0.96</c:v>
                </c:pt>
                <c:pt idx="5">
                  <c:v>0.95</c:v>
                </c:pt>
                <c:pt idx="6">
                  <c:v>0.92</c:v>
                </c:pt>
              </c:numCache>
            </c:numRef>
          </c:val>
          <c:smooth val="0"/>
          <c:extLst>
            <c:ext xmlns:c16="http://schemas.microsoft.com/office/drawing/2014/chart" uri="{C3380CC4-5D6E-409C-BE32-E72D297353CC}">
              <c16:uniqueId val="{00000002-3669-4C99-B296-69D3F458761F}"/>
            </c:ext>
          </c:extLst>
        </c:ser>
        <c:ser>
          <c:idx val="1"/>
          <c:order val="1"/>
          <c:tx>
            <c:strRef>
              <c:f>Sheet1!$C$1</c:f>
              <c:strCache>
                <c:ptCount val="1"/>
                <c:pt idx="0">
                  <c:v>Rest of UK</c:v>
                </c:pt>
              </c:strCache>
            </c:strRef>
          </c:tx>
          <c:spPr>
            <a:ln w="38100" cap="rnd">
              <a:solidFill>
                <a:schemeClr val="tx1"/>
              </a:solidFill>
              <a:round/>
            </a:ln>
            <a:effectLst/>
          </c:spPr>
          <c:marker>
            <c:symbol val="x"/>
            <c:size val="6"/>
            <c:spPr>
              <a:solidFill>
                <a:schemeClr val="tx1"/>
              </a:solidFill>
              <a:ln w="9525">
                <a:solidFill>
                  <a:schemeClr val="tx1"/>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F3-45AD-AEA6-CD12909F4DD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June/July '21</c:v>
                </c:pt>
                <c:pt idx="1">
                  <c:v>Oct/Nov '21</c:v>
                </c:pt>
                <c:pt idx="2">
                  <c:v>Feb/Mar '22</c:v>
                </c:pt>
                <c:pt idx="3">
                  <c:v>June/July '22</c:v>
                </c:pt>
                <c:pt idx="4">
                  <c:v>Oct/Nov '22</c:v>
                </c:pt>
                <c:pt idx="5">
                  <c:v>Feb/Mar '23</c:v>
                </c:pt>
                <c:pt idx="6">
                  <c:v>May/June '23</c:v>
                </c:pt>
              </c:strCache>
            </c:strRef>
          </c:cat>
          <c:val>
            <c:numRef>
              <c:f>Sheet1!$C$2:$C$8</c:f>
              <c:numCache>
                <c:formatCode>0%</c:formatCode>
                <c:ptCount val="7"/>
                <c:pt idx="0">
                  <c:v>0.63</c:v>
                </c:pt>
                <c:pt idx="1">
                  <c:v>0.59</c:v>
                </c:pt>
                <c:pt idx="2">
                  <c:v>0.64</c:v>
                </c:pt>
                <c:pt idx="3">
                  <c:v>0.64</c:v>
                </c:pt>
                <c:pt idx="4">
                  <c:v>0.66</c:v>
                </c:pt>
                <c:pt idx="5">
                  <c:v>0.66</c:v>
                </c:pt>
                <c:pt idx="6">
                  <c:v>0.6</c:v>
                </c:pt>
              </c:numCache>
            </c:numRef>
          </c:val>
          <c:smooth val="0"/>
          <c:extLst>
            <c:ext xmlns:c16="http://schemas.microsoft.com/office/drawing/2014/chart" uri="{C3380CC4-5D6E-409C-BE32-E72D297353CC}">
              <c16:uniqueId val="{00000005-3669-4C99-B296-69D3F458761F}"/>
            </c:ext>
          </c:extLst>
        </c:ser>
        <c:ser>
          <c:idx val="2"/>
          <c:order val="2"/>
          <c:tx>
            <c:strRef>
              <c:f>Sheet1!$D$1</c:f>
              <c:strCache>
                <c:ptCount val="1"/>
                <c:pt idx="0">
                  <c:v>Outside the UK</c:v>
                </c:pt>
              </c:strCache>
            </c:strRef>
          </c:tx>
          <c:spPr>
            <a:ln w="38100" cap="rnd">
              <a:solidFill>
                <a:schemeClr val="tx2"/>
              </a:solidFill>
              <a:round/>
            </a:ln>
            <a:effectLst/>
          </c:spPr>
          <c:marker>
            <c:symbol val="triangle"/>
            <c:size val="6"/>
            <c:spPr>
              <a:solidFill>
                <a:schemeClr val="tx2"/>
              </a:solidFill>
              <a:ln w="9525">
                <a:solidFill>
                  <a:schemeClr val="tx2"/>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F3-45AD-AEA6-CD12909F4DD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June/July '21</c:v>
                </c:pt>
                <c:pt idx="1">
                  <c:v>Oct/Nov '21</c:v>
                </c:pt>
                <c:pt idx="2">
                  <c:v>Feb/Mar '22</c:v>
                </c:pt>
                <c:pt idx="3">
                  <c:v>June/July '22</c:v>
                </c:pt>
                <c:pt idx="4">
                  <c:v>Oct/Nov '22</c:v>
                </c:pt>
                <c:pt idx="5">
                  <c:v>Feb/Mar '23</c:v>
                </c:pt>
                <c:pt idx="6">
                  <c:v>May/June '23</c:v>
                </c:pt>
              </c:strCache>
            </c:strRef>
          </c:cat>
          <c:val>
            <c:numRef>
              <c:f>Sheet1!$D$2:$D$8</c:f>
              <c:numCache>
                <c:formatCode>0%</c:formatCode>
                <c:ptCount val="7"/>
                <c:pt idx="0">
                  <c:v>0.33</c:v>
                </c:pt>
                <c:pt idx="1">
                  <c:v>0.23</c:v>
                </c:pt>
                <c:pt idx="2">
                  <c:v>0.16</c:v>
                </c:pt>
                <c:pt idx="3">
                  <c:v>0.2</c:v>
                </c:pt>
                <c:pt idx="4">
                  <c:v>0.22</c:v>
                </c:pt>
                <c:pt idx="5">
                  <c:v>0.19</c:v>
                </c:pt>
                <c:pt idx="6">
                  <c:v>0.21</c:v>
                </c:pt>
              </c:numCache>
            </c:numRef>
          </c:val>
          <c:smooth val="0"/>
          <c:extLst>
            <c:ext xmlns:c16="http://schemas.microsoft.com/office/drawing/2014/chart" uri="{C3380CC4-5D6E-409C-BE32-E72D297353CC}">
              <c16:uniqueId val="{00000008-3669-4C99-B296-69D3F458761F}"/>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scaling>
        <c:delete val="1"/>
        <c:axPos val="l"/>
        <c:numFmt formatCode="0%" sourceLinked="1"/>
        <c:majorTickMark val="none"/>
        <c:minorTickMark val="none"/>
        <c:tickLblPos val="nextTo"/>
        <c:crossAx val="292327576"/>
        <c:crosses val="autoZero"/>
        <c:crossBetween val="midCat"/>
      </c:valAx>
      <c:spPr>
        <a:noFill/>
        <a:ln w="25400">
          <a:noFill/>
        </a:ln>
        <a:effectLst/>
      </c:spPr>
    </c:plotArea>
    <c:legend>
      <c:legendPos val="t"/>
      <c:layout>
        <c:manualLayout>
          <c:xMode val="edge"/>
          <c:yMode val="edge"/>
          <c:x val="6.7304307549791567E-2"/>
          <c:y val="0.10388293162919024"/>
          <c:w val="0.86568241469816276"/>
          <c:h val="7.288610459950745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5271086636179"/>
          <c:y val="0.1710822510195727"/>
          <c:w val="0.80405441106538367"/>
          <c:h val="0.48894691062647222"/>
        </c:manualLayout>
      </c:layout>
      <c:lineChart>
        <c:grouping val="standard"/>
        <c:varyColors val="0"/>
        <c:ser>
          <c:idx val="0"/>
          <c:order val="0"/>
          <c:tx>
            <c:strRef>
              <c:f>Sheet1!$B$1</c:f>
              <c:strCache>
                <c:ptCount val="1"/>
                <c:pt idx="0">
                  <c:v>Confident</c:v>
                </c:pt>
              </c:strCache>
            </c:strRef>
          </c:tx>
          <c:spPr>
            <a:ln w="38100" cap="rnd">
              <a:solidFill>
                <a:srgbClr val="3BC9D5"/>
              </a:solidFill>
              <a:round/>
            </a:ln>
            <a:effectLst/>
          </c:spPr>
          <c:marker>
            <c:symbol val="circle"/>
            <c:size val="6"/>
            <c:spPr>
              <a:solidFill>
                <a:srgbClr val="3BC9D5"/>
              </a:solidFill>
              <a:ln w="9525">
                <a:solidFill>
                  <a:srgbClr val="3BC9D5"/>
                </a:solidFill>
              </a:ln>
              <a:effectLst/>
            </c:spPr>
          </c:marker>
          <c:dLbls>
            <c:dLbl>
              <c:idx val="5"/>
              <c:layout>
                <c:manualLayout>
                  <c:x val="-4.0719414133706291E-2"/>
                  <c:y val="6.3938371310376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5-4608-818D-96E8411A978A}"/>
                </c:ext>
              </c:extLst>
            </c:dLbl>
            <c:dLbl>
              <c:idx val="20"/>
              <c:layout>
                <c:manualLayout>
                  <c:x val="0"/>
                  <c:y val="-2.7934210169372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13-4839-A5D5-121222FE2FC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Oct/Nov '21</c:v>
                </c:pt>
                <c:pt idx="1">
                  <c:v>Feb/Mar '22</c:v>
                </c:pt>
                <c:pt idx="2">
                  <c:v>June/July '22</c:v>
                </c:pt>
                <c:pt idx="3">
                  <c:v>Oct/Nov '22</c:v>
                </c:pt>
                <c:pt idx="4">
                  <c:v>Feb/Mar '23</c:v>
                </c:pt>
                <c:pt idx="5">
                  <c:v>May/June '23</c:v>
                </c:pt>
              </c:strCache>
            </c:strRef>
          </c:cat>
          <c:val>
            <c:numRef>
              <c:f>Sheet1!$B$2:$B$7</c:f>
              <c:numCache>
                <c:formatCode>0%</c:formatCode>
                <c:ptCount val="6"/>
                <c:pt idx="0">
                  <c:v>0.6</c:v>
                </c:pt>
                <c:pt idx="1">
                  <c:v>0.52</c:v>
                </c:pt>
                <c:pt idx="2">
                  <c:v>0.4</c:v>
                </c:pt>
                <c:pt idx="3">
                  <c:v>0.37</c:v>
                </c:pt>
                <c:pt idx="4">
                  <c:v>0.46</c:v>
                </c:pt>
                <c:pt idx="5">
                  <c:v>0.48</c:v>
                </c:pt>
              </c:numCache>
            </c:numRef>
          </c:val>
          <c:smooth val="0"/>
          <c:extLst>
            <c:ext xmlns:c16="http://schemas.microsoft.com/office/drawing/2014/chart" uri="{C3380CC4-5D6E-409C-BE32-E72D297353CC}">
              <c16:uniqueId val="{00000002-1413-4839-A5D5-121222FE2FC8}"/>
            </c:ext>
          </c:extLst>
        </c:ser>
        <c:ser>
          <c:idx val="1"/>
          <c:order val="1"/>
          <c:tx>
            <c:strRef>
              <c:f>Sheet1!$C$1</c:f>
              <c:strCache>
                <c:ptCount val="1"/>
                <c:pt idx="0">
                  <c:v>Not confident</c:v>
                </c:pt>
              </c:strCache>
            </c:strRef>
          </c:tx>
          <c:spPr>
            <a:ln w="38100" cap="rnd">
              <a:solidFill>
                <a:schemeClr val="tx2"/>
              </a:solidFill>
              <a:round/>
            </a:ln>
            <a:effectLst/>
          </c:spPr>
          <c:marker>
            <c:symbol val="x"/>
            <c:size val="6"/>
            <c:spPr>
              <a:solidFill>
                <a:schemeClr val="tx2"/>
              </a:solidFill>
              <a:ln w="9525">
                <a:solidFill>
                  <a:schemeClr val="tx2"/>
                </a:solidFill>
              </a:ln>
              <a:effectLst/>
            </c:spPr>
          </c:marker>
          <c:dLbls>
            <c:dLbl>
              <c:idx val="5"/>
              <c:layout>
                <c:manualLayout>
                  <c:x val="-4.0719414133706291E-2"/>
                  <c:y val="-6.3938371310376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5-4608-818D-96E8411A978A}"/>
                </c:ext>
              </c:extLst>
            </c:dLbl>
            <c:dLbl>
              <c:idx val="20"/>
              <c:layout>
                <c:manualLayout>
                  <c:x val="0"/>
                  <c:y val="-4.3453215819023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13-4839-A5D5-121222FE2FC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Oct/Nov '21</c:v>
                </c:pt>
                <c:pt idx="1">
                  <c:v>Feb/Mar '22</c:v>
                </c:pt>
                <c:pt idx="2">
                  <c:v>June/July '22</c:v>
                </c:pt>
                <c:pt idx="3">
                  <c:v>Oct/Nov '22</c:v>
                </c:pt>
                <c:pt idx="4">
                  <c:v>Feb/Mar '23</c:v>
                </c:pt>
                <c:pt idx="5">
                  <c:v>May/June '23</c:v>
                </c:pt>
              </c:strCache>
            </c:strRef>
          </c:cat>
          <c:val>
            <c:numRef>
              <c:f>Sheet1!$C$2:$C$7</c:f>
              <c:numCache>
                <c:formatCode>0%</c:formatCode>
                <c:ptCount val="6"/>
                <c:pt idx="0">
                  <c:v>0.38</c:v>
                </c:pt>
                <c:pt idx="1">
                  <c:v>0.45</c:v>
                </c:pt>
                <c:pt idx="2">
                  <c:v>0.57999999999999996</c:v>
                </c:pt>
                <c:pt idx="3">
                  <c:v>0.61</c:v>
                </c:pt>
                <c:pt idx="4">
                  <c:v>0.53</c:v>
                </c:pt>
                <c:pt idx="5">
                  <c:v>0.51</c:v>
                </c:pt>
              </c:numCache>
            </c:numRef>
          </c:val>
          <c:smooth val="0"/>
          <c:extLst>
            <c:ext xmlns:c16="http://schemas.microsoft.com/office/drawing/2014/chart" uri="{C3380CC4-5D6E-409C-BE32-E72D297353CC}">
              <c16:uniqueId val="{00000005-1413-4839-A5D5-121222FE2FC8}"/>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scaling>
        <c:delete val="1"/>
        <c:axPos val="l"/>
        <c:numFmt formatCode="0%" sourceLinked="1"/>
        <c:majorTickMark val="none"/>
        <c:minorTickMark val="none"/>
        <c:tickLblPos val="nextTo"/>
        <c:crossAx val="292327576"/>
        <c:crosses val="autoZero"/>
        <c:crossBetween val="midCat"/>
      </c:valAx>
      <c:spPr>
        <a:noFill/>
        <a:ln w="25400">
          <a:noFill/>
        </a:ln>
        <a:effectLst/>
      </c:spPr>
    </c:plotArea>
    <c:legend>
      <c:legendPos val="t"/>
      <c:layout>
        <c:manualLayout>
          <c:xMode val="edge"/>
          <c:yMode val="edge"/>
          <c:x val="0"/>
          <c:y val="1.6653407838363714E-3"/>
          <c:w val="0.99728506752276047"/>
          <c:h val="0.147597893086395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8369525142698"/>
          <c:y val="9.8591600557986381E-2"/>
          <c:w val="0.48405842701679641"/>
          <c:h val="0.58171130597839138"/>
        </c:manualLayout>
      </c:layout>
      <c:doughnutChart>
        <c:varyColors val="1"/>
        <c:ser>
          <c:idx val="0"/>
          <c:order val="0"/>
          <c:tx>
            <c:strRef>
              <c:f>Sheet1!$B$1</c:f>
              <c:strCache>
                <c:ptCount val="1"/>
                <c:pt idx="0">
                  <c:v>Column1</c:v>
                </c:pt>
              </c:strCache>
            </c:strRef>
          </c:tx>
          <c:dPt>
            <c:idx val="0"/>
            <c:bubble3D val="0"/>
            <c:spPr>
              <a:solidFill>
                <a:srgbClr val="3BC9D5"/>
              </a:solidFill>
            </c:spPr>
            <c:extLst>
              <c:ext xmlns:c16="http://schemas.microsoft.com/office/drawing/2014/chart" uri="{C3380CC4-5D6E-409C-BE32-E72D297353CC}">
                <c16:uniqueId val="{00000001-A961-4475-9464-24EB080CA585}"/>
              </c:ext>
            </c:extLst>
          </c:dPt>
          <c:dPt>
            <c:idx val="1"/>
            <c:bubble3D val="0"/>
            <c:spPr>
              <a:solidFill>
                <a:srgbClr val="FFC600"/>
              </a:solidFill>
            </c:spPr>
            <c:extLst>
              <c:ext xmlns:c16="http://schemas.microsoft.com/office/drawing/2014/chart" uri="{C3380CC4-5D6E-409C-BE32-E72D297353CC}">
                <c16:uniqueId val="{00000003-A961-4475-9464-24EB080CA585}"/>
              </c:ext>
            </c:extLst>
          </c:dPt>
          <c:dPt>
            <c:idx val="2"/>
            <c:bubble3D val="0"/>
            <c:spPr>
              <a:solidFill>
                <a:schemeClr val="tx2"/>
              </a:solidFill>
            </c:spPr>
            <c:extLst>
              <c:ext xmlns:c16="http://schemas.microsoft.com/office/drawing/2014/chart" uri="{C3380CC4-5D6E-409C-BE32-E72D297353CC}">
                <c16:uniqueId val="{00000005-A961-4475-9464-24EB080CA585}"/>
              </c:ext>
            </c:extLst>
          </c:dPt>
          <c:dPt>
            <c:idx val="3"/>
            <c:bubble3D val="0"/>
            <c:spPr>
              <a:solidFill>
                <a:srgbClr val="402957"/>
              </a:solidFill>
            </c:spPr>
            <c:extLst>
              <c:ext xmlns:c16="http://schemas.microsoft.com/office/drawing/2014/chart" uri="{C3380CC4-5D6E-409C-BE32-E72D297353CC}">
                <c16:uniqueId val="{00000007-A961-4475-9464-24EB080CA585}"/>
              </c:ext>
            </c:extLst>
          </c:dPt>
          <c:dPt>
            <c:idx val="4"/>
            <c:bubble3D val="0"/>
            <c:spPr>
              <a:solidFill>
                <a:schemeClr val="accent4">
                  <a:lumMod val="50000"/>
                </a:schemeClr>
              </a:solidFill>
            </c:spPr>
            <c:extLst>
              <c:ext xmlns:c16="http://schemas.microsoft.com/office/drawing/2014/chart" uri="{C3380CC4-5D6E-409C-BE32-E72D297353CC}">
                <c16:uniqueId val="{00000009-A961-4475-9464-24EB080CA585}"/>
              </c:ext>
            </c:extLst>
          </c:dPt>
          <c:dPt>
            <c:idx val="5"/>
            <c:bubble3D val="0"/>
            <c:spPr>
              <a:solidFill>
                <a:srgbClr val="F1BE48"/>
              </a:solidFill>
            </c:spPr>
            <c:extLst>
              <c:ext xmlns:c16="http://schemas.microsoft.com/office/drawing/2014/chart" uri="{C3380CC4-5D6E-409C-BE32-E72D297353CC}">
                <c16:uniqueId val="{0000000B-A961-4475-9464-24EB080CA585}"/>
              </c:ext>
            </c:extLst>
          </c:dPt>
          <c:dPt>
            <c:idx val="6"/>
            <c:bubble3D val="0"/>
            <c:spPr>
              <a:solidFill>
                <a:srgbClr val="E4C7EC"/>
              </a:solidFill>
            </c:spPr>
            <c:extLst>
              <c:ext xmlns:c16="http://schemas.microsoft.com/office/drawing/2014/chart" uri="{C3380CC4-5D6E-409C-BE32-E72D297353CC}">
                <c16:uniqueId val="{0000000D-A961-4475-9464-24EB080CA585}"/>
              </c:ext>
            </c:extLst>
          </c:dPt>
          <c:dLbls>
            <c:dLbl>
              <c:idx val="0"/>
              <c:spPr>
                <a:noFill/>
                <a:ln>
                  <a:noFill/>
                </a:ln>
                <a:effectLst/>
              </c:spPr>
              <c:txPr>
                <a:bodyPr/>
                <a:lstStyle/>
                <a:p>
                  <a:pPr>
                    <a:defRPr sz="1400" b="1" smtId="4294967295">
                      <a:solidFill>
                        <a:srgbClr val="FFFFFF"/>
                      </a:solidFill>
                      <a:latin typeface="+mn-lt"/>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961-4475-9464-24EB080CA585}"/>
                </c:ext>
              </c:extLst>
            </c:dLbl>
            <c:dLbl>
              <c:idx val="1"/>
              <c:spPr>
                <a:noFill/>
                <a:ln>
                  <a:noFill/>
                </a:ln>
                <a:effectLst/>
              </c:spPr>
              <c:txPr>
                <a:bodyPr/>
                <a:lstStyle/>
                <a:p>
                  <a:pPr>
                    <a:defRPr sz="1400" b="1" smtId="4294967295">
                      <a:solidFill>
                        <a:srgbClr val="402957"/>
                      </a:solidFill>
                      <a:latin typeface="+mn-lt"/>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961-4475-9464-24EB080CA585}"/>
                </c:ext>
              </c:extLst>
            </c:dLbl>
            <c:dLbl>
              <c:idx val="2"/>
              <c:spPr>
                <a:noFill/>
                <a:ln>
                  <a:noFill/>
                </a:ln>
                <a:effectLst/>
              </c:spPr>
              <c:txPr>
                <a:bodyPr/>
                <a:lstStyle/>
                <a:p>
                  <a:pPr>
                    <a:defRPr sz="1400" b="1" smtId="4294967295">
                      <a:solidFill>
                        <a:srgbClr val="FFFFFF"/>
                      </a:solidFill>
                      <a:latin typeface="+mn-lt"/>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961-4475-9464-24EB080CA585}"/>
                </c:ext>
              </c:extLst>
            </c:dLbl>
            <c:dLbl>
              <c:idx val="3"/>
              <c:spPr>
                <a:noFill/>
                <a:ln>
                  <a:noFill/>
                </a:ln>
                <a:effectLst/>
              </c:spPr>
              <c:txPr>
                <a:bodyPr/>
                <a:lstStyle/>
                <a:p>
                  <a:pPr>
                    <a:defRPr sz="1400" b="1" smtId="4294967295">
                      <a:solidFill>
                        <a:srgbClr val="FFFFFF"/>
                      </a:solidFill>
                      <a:latin typeface="+mn-lt"/>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961-4475-9464-24EB080CA585}"/>
                </c:ext>
              </c:extLst>
            </c:dLbl>
            <c:dLbl>
              <c:idx val="4"/>
              <c:layout>
                <c:manualLayout>
                  <c:x val="7.8660397379485053E-5"/>
                  <c:y val="-0.11293792487888851"/>
                </c:manualLayout>
              </c:layout>
              <c:tx>
                <c:rich>
                  <a:bodyPr/>
                  <a:lstStyle/>
                  <a:p>
                    <a:pPr>
                      <a:defRPr sz="1400" b="1" smtId="4294967295">
                        <a:solidFill>
                          <a:srgbClr val="FFFFFF"/>
                        </a:solidFill>
                        <a:latin typeface="+mn-lt"/>
                        <a:cs typeface="Arial" panose="020B0604020202020204" pitchFamily="34" charset="0"/>
                      </a:defRPr>
                    </a:pPr>
                    <a:fld id="{53962E46-B467-47C5-A9A6-A4942FCE7918}" type="VALUE">
                      <a:rPr lang="en-US">
                        <a:solidFill>
                          <a:srgbClr val="000000"/>
                        </a:solidFill>
                      </a:rPr>
                      <a:pPr>
                        <a:defRPr sz="1400" b="1" smtId="4294967295">
                          <a:solidFill>
                            <a:srgbClr val="FFFFFF"/>
                          </a:solidFill>
                          <a:latin typeface="+mn-lt"/>
                          <a:cs typeface="Arial" panose="020B0604020202020204" pitchFamily="34" charset="0"/>
                        </a:defRPr>
                      </a:pPr>
                      <a:t>[VALUE]</a:t>
                    </a:fld>
                    <a:endParaRPr lang="en-GB"/>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961-4475-9464-24EB080CA585}"/>
                </c:ext>
              </c:extLst>
            </c:dLbl>
            <c:dLbl>
              <c:idx val="5"/>
              <c:spPr>
                <a:noFill/>
                <a:ln>
                  <a:noFill/>
                </a:ln>
                <a:effectLst/>
              </c:spPr>
              <c:txPr>
                <a:bodyPr/>
                <a:lstStyle/>
                <a:p>
                  <a:pPr>
                    <a:defRPr sz="1400" b="1" smtId="4294967295">
                      <a:solidFill>
                        <a:srgbClr val="FFFFFF"/>
                      </a:solidFill>
                      <a:latin typeface="+mn-lt"/>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961-4475-9464-24EB080CA585}"/>
                </c:ext>
              </c:extLst>
            </c:dLbl>
            <c:dLbl>
              <c:idx val="6"/>
              <c:spPr>
                <a:noFill/>
                <a:ln>
                  <a:noFill/>
                </a:ln>
                <a:effectLst/>
              </c:spPr>
              <c:txPr>
                <a:bodyPr/>
                <a:lstStyle/>
                <a:p>
                  <a:pPr>
                    <a:defRPr sz="1400" b="1" smtId="4294967295">
                      <a:solidFill>
                        <a:srgbClr val="000000"/>
                      </a:solidFill>
                      <a:latin typeface="+mn-lt"/>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A961-4475-9464-24EB080CA585}"/>
                </c:ext>
              </c:extLst>
            </c:dLbl>
            <c:numFmt formatCode="[&lt;0.02]&quot;&quot;;[&gt;=0.02]0%" sourceLinked="0"/>
            <c:spPr>
              <a:noFill/>
              <a:ln>
                <a:noFill/>
              </a:ln>
              <a:effectLst/>
            </c:spPr>
            <c:txPr>
              <a:bodyPr/>
              <a:lstStyle/>
              <a:p>
                <a:pPr>
                  <a:defRPr sz="1400" b="1" smtId="4294967295">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Sheet1!$A$2:$A$6</c:f>
              <c:strCache>
                <c:ptCount val="5"/>
                <c:pt idx="0">
                  <c:v>Very confident</c:v>
                </c:pt>
                <c:pt idx="1">
                  <c:v>Fairly confident</c:v>
                </c:pt>
                <c:pt idx="2">
                  <c:v>Not that confident</c:v>
                </c:pt>
                <c:pt idx="3">
                  <c:v>Not at all confident </c:v>
                </c:pt>
                <c:pt idx="4">
                  <c:v>Don't know</c:v>
                </c:pt>
              </c:strCache>
            </c:strRef>
          </c:cat>
          <c:val>
            <c:numRef>
              <c:f>Sheet1!$B$2:$B$6</c:f>
              <c:numCache>
                <c:formatCode>0%</c:formatCode>
                <c:ptCount val="5"/>
                <c:pt idx="0">
                  <c:v>0.06</c:v>
                </c:pt>
                <c:pt idx="1">
                  <c:v>0.42</c:v>
                </c:pt>
                <c:pt idx="2">
                  <c:v>0.38</c:v>
                </c:pt>
                <c:pt idx="3">
                  <c:v>0.13</c:v>
                </c:pt>
                <c:pt idx="4">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A961-4475-9464-24EB080CA585}"/>
            </c:ext>
          </c:extLst>
        </c:ser>
        <c:dLbls>
          <c:showLegendKey val="0"/>
          <c:showVal val="0"/>
          <c:showCatName val="0"/>
          <c:showSerName val="0"/>
          <c:showPercent val="0"/>
          <c:showBubbleSize val="0"/>
          <c:showLeaderLines val="1"/>
        </c:dLbls>
        <c:firstSliceAng val="0"/>
        <c:holeSize val="55"/>
      </c:doughnutChart>
    </c:plotArea>
    <c:legend>
      <c:legendPos val="b"/>
      <c:layout>
        <c:manualLayout>
          <c:xMode val="edge"/>
          <c:yMode val="edge"/>
          <c:x val="4.3536203635895854E-3"/>
          <c:y val="0.77795611852929314"/>
          <c:w val="0.75788781004166006"/>
          <c:h val="0.16475759537077136"/>
        </c:manualLayout>
      </c:layout>
      <c:overlay val="0"/>
      <c:txPr>
        <a:bodyPr/>
        <a:lstStyle/>
        <a:p>
          <a:pPr>
            <a:defRPr sz="1100" smtId="4294967295">
              <a:latin typeface="Barlow" panose="00000500000000000000" pitchFamily="2" charset="0"/>
              <a:cs typeface="Arial" panose="020B0604020202020204" pitchFamily="34" charset="0"/>
            </a:defRPr>
          </a:pPr>
          <a:endParaRPr lang="en-US"/>
        </a:p>
      </c:txPr>
    </c:legend>
    <c:plotVisOnly val="1"/>
    <c:dispBlanksAs val="gap"/>
    <c:showDLblsOverMax val="0"/>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17450865183939E-2"/>
          <c:y val="0.21705223452907882"/>
          <c:w val="0.8596009847589402"/>
          <c:h val="0.60863813602289674"/>
        </c:manualLayout>
      </c:layout>
      <c:lineChart>
        <c:grouping val="standard"/>
        <c:varyColors val="0"/>
        <c:ser>
          <c:idx val="0"/>
          <c:order val="0"/>
          <c:tx>
            <c:strRef>
              <c:f>Sheet1!$B$1</c:f>
              <c:strCache>
                <c:ptCount val="1"/>
                <c:pt idx="0">
                  <c:v>Increased</c:v>
                </c:pt>
              </c:strCache>
            </c:strRef>
          </c:tx>
          <c:spPr>
            <a:ln w="38100" cap="rnd">
              <a:solidFill>
                <a:srgbClr val="3BC9D5"/>
              </a:solidFill>
              <a:round/>
            </a:ln>
            <a:effectLst/>
          </c:spPr>
          <c:marker>
            <c:symbol val="circle"/>
            <c:size val="6"/>
            <c:spPr>
              <a:solidFill>
                <a:srgbClr val="3BC9D5"/>
              </a:solidFill>
              <a:ln w="9525">
                <a:solidFill>
                  <a:srgbClr val="3BC9D5"/>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49-490F-AF09-6C7DDDADB17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 '21</c:v>
                </c:pt>
                <c:pt idx="1">
                  <c:v>Oct/Nov '21</c:v>
                </c:pt>
                <c:pt idx="2">
                  <c:v>Feb/Mar '22</c:v>
                </c:pt>
                <c:pt idx="3">
                  <c:v>June/July '22</c:v>
                </c:pt>
                <c:pt idx="4">
                  <c:v>Oct/Nov '22</c:v>
                </c:pt>
                <c:pt idx="5">
                  <c:v>Feb/Mar' 23</c:v>
                </c:pt>
                <c:pt idx="6">
                  <c:v>May/June '23</c:v>
                </c:pt>
              </c:strCache>
            </c:strRef>
          </c:cat>
          <c:val>
            <c:numRef>
              <c:f>Sheet1!$B$2:$B$8</c:f>
              <c:numCache>
                <c:formatCode>0%</c:formatCode>
                <c:ptCount val="7"/>
                <c:pt idx="0">
                  <c:v>0.16</c:v>
                </c:pt>
                <c:pt idx="1">
                  <c:v>0.17</c:v>
                </c:pt>
                <c:pt idx="2">
                  <c:v>0.1</c:v>
                </c:pt>
                <c:pt idx="3">
                  <c:v>7.0000000000000007E-2</c:v>
                </c:pt>
                <c:pt idx="4">
                  <c:v>0.04</c:v>
                </c:pt>
                <c:pt idx="5">
                  <c:v>7.0000000000000007E-2</c:v>
                </c:pt>
                <c:pt idx="6">
                  <c:v>0.1</c:v>
                </c:pt>
              </c:numCache>
            </c:numRef>
          </c:val>
          <c:smooth val="0"/>
          <c:extLst>
            <c:ext xmlns:c16="http://schemas.microsoft.com/office/drawing/2014/chart" uri="{C3380CC4-5D6E-409C-BE32-E72D297353CC}">
              <c16:uniqueId val="{00000002-9A2E-404D-B758-E5C8770F4A58}"/>
            </c:ext>
          </c:extLst>
        </c:ser>
        <c:ser>
          <c:idx val="1"/>
          <c:order val="1"/>
          <c:tx>
            <c:strRef>
              <c:f>Sheet1!$C$1</c:f>
              <c:strCache>
                <c:ptCount val="1"/>
                <c:pt idx="0">
                  <c:v>Stayed the same</c:v>
                </c:pt>
              </c:strCache>
            </c:strRef>
          </c:tx>
          <c:spPr>
            <a:ln w="38100" cap="rnd">
              <a:solidFill>
                <a:srgbClr val="402957"/>
              </a:solidFill>
              <a:round/>
            </a:ln>
            <a:effectLst/>
          </c:spPr>
          <c:marker>
            <c:symbol val="x"/>
            <c:size val="6"/>
            <c:spPr>
              <a:solidFill>
                <a:srgbClr val="402957"/>
              </a:solidFill>
              <a:ln w="9525">
                <a:solidFill>
                  <a:srgbClr val="402957"/>
                </a:solidFill>
              </a:ln>
              <a:effectLst/>
            </c:spPr>
          </c:marker>
          <c:dLbls>
            <c:dLbl>
              <c:idx val="6"/>
              <c:layout>
                <c:manualLayout>
                  <c:x val="-2.1077319907578441E-3"/>
                  <c:y val="-5.767950837405718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49-490F-AF09-6C7DDDADB1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 '21</c:v>
                </c:pt>
                <c:pt idx="1">
                  <c:v>Oct/Nov '21</c:v>
                </c:pt>
                <c:pt idx="2">
                  <c:v>Feb/Mar '22</c:v>
                </c:pt>
                <c:pt idx="3">
                  <c:v>June/July '22</c:v>
                </c:pt>
                <c:pt idx="4">
                  <c:v>Oct/Nov '22</c:v>
                </c:pt>
                <c:pt idx="5">
                  <c:v>Feb/Mar' 23</c:v>
                </c:pt>
                <c:pt idx="6">
                  <c:v>May/June '23</c:v>
                </c:pt>
              </c:strCache>
            </c:strRef>
          </c:cat>
          <c:val>
            <c:numRef>
              <c:f>Sheet1!$C$2:$C$8</c:f>
              <c:numCache>
                <c:formatCode>0%</c:formatCode>
                <c:ptCount val="7"/>
                <c:pt idx="0">
                  <c:v>0.45</c:v>
                </c:pt>
                <c:pt idx="1">
                  <c:v>0.49</c:v>
                </c:pt>
                <c:pt idx="2">
                  <c:v>0.47</c:v>
                </c:pt>
                <c:pt idx="3">
                  <c:v>0.35</c:v>
                </c:pt>
                <c:pt idx="4">
                  <c:v>0.34</c:v>
                </c:pt>
                <c:pt idx="5">
                  <c:v>0.46</c:v>
                </c:pt>
                <c:pt idx="6">
                  <c:v>0.46</c:v>
                </c:pt>
              </c:numCache>
            </c:numRef>
          </c:val>
          <c:smooth val="0"/>
          <c:extLst>
            <c:ext xmlns:c16="http://schemas.microsoft.com/office/drawing/2014/chart" uri="{C3380CC4-5D6E-409C-BE32-E72D297353CC}">
              <c16:uniqueId val="{00000005-9A2E-404D-B758-E5C8770F4A58}"/>
            </c:ext>
          </c:extLst>
        </c:ser>
        <c:ser>
          <c:idx val="2"/>
          <c:order val="2"/>
          <c:tx>
            <c:strRef>
              <c:f>Sheet1!$D$1</c:f>
              <c:strCache>
                <c:ptCount val="1"/>
                <c:pt idx="0">
                  <c:v>Decreased</c:v>
                </c:pt>
              </c:strCache>
            </c:strRef>
          </c:tx>
          <c:spPr>
            <a:ln w="38100" cap="rnd">
              <a:solidFill>
                <a:schemeClr val="tx2"/>
              </a:solidFill>
              <a:round/>
            </a:ln>
            <a:effectLst/>
          </c:spPr>
          <c:marker>
            <c:symbol val="triangle"/>
            <c:size val="6"/>
            <c:spPr>
              <a:solidFill>
                <a:schemeClr val="tx2"/>
              </a:solidFill>
              <a:ln w="9525">
                <a:solidFill>
                  <a:schemeClr val="tx2"/>
                </a:solidFill>
              </a:ln>
              <a:effectLst/>
            </c:spPr>
          </c:marker>
          <c:dLbls>
            <c:dLbl>
              <c:idx val="6"/>
              <c:layout>
                <c:manualLayout>
                  <c:x val="-2.1077319907578441E-3"/>
                  <c:y val="2.097436668147529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49-490F-AF09-6C7DDDADB1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 '21</c:v>
                </c:pt>
                <c:pt idx="1">
                  <c:v>Oct/Nov '21</c:v>
                </c:pt>
                <c:pt idx="2">
                  <c:v>Feb/Mar '22</c:v>
                </c:pt>
                <c:pt idx="3">
                  <c:v>June/July '22</c:v>
                </c:pt>
                <c:pt idx="4">
                  <c:v>Oct/Nov '22</c:v>
                </c:pt>
                <c:pt idx="5">
                  <c:v>Feb/Mar' 23</c:v>
                </c:pt>
                <c:pt idx="6">
                  <c:v>May/June '23</c:v>
                </c:pt>
              </c:strCache>
            </c:strRef>
          </c:cat>
          <c:val>
            <c:numRef>
              <c:f>Sheet1!$D$2:$D$8</c:f>
              <c:numCache>
                <c:formatCode>0%</c:formatCode>
                <c:ptCount val="7"/>
                <c:pt idx="0">
                  <c:v>0.38</c:v>
                </c:pt>
                <c:pt idx="1">
                  <c:v>0.33</c:v>
                </c:pt>
                <c:pt idx="2">
                  <c:v>0.43</c:v>
                </c:pt>
                <c:pt idx="3">
                  <c:v>0.56999999999999995</c:v>
                </c:pt>
                <c:pt idx="4">
                  <c:v>0.62</c:v>
                </c:pt>
                <c:pt idx="5">
                  <c:v>0.47</c:v>
                </c:pt>
                <c:pt idx="6">
                  <c:v>0.44</c:v>
                </c:pt>
              </c:numCache>
            </c:numRef>
          </c:val>
          <c:smooth val="0"/>
          <c:extLst>
            <c:ext xmlns:c16="http://schemas.microsoft.com/office/drawing/2014/chart" uri="{C3380CC4-5D6E-409C-BE32-E72D297353CC}">
              <c16:uniqueId val="{00000008-9A2E-404D-B758-E5C8770F4A58}"/>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scaling>
        <c:delete val="1"/>
        <c:axPos val="l"/>
        <c:numFmt formatCode="0%" sourceLinked="1"/>
        <c:majorTickMark val="none"/>
        <c:minorTickMark val="none"/>
        <c:tickLblPos val="nextTo"/>
        <c:crossAx val="292327576"/>
        <c:crosses val="autoZero"/>
        <c:crossBetween val="midCat"/>
      </c:valAx>
      <c:spPr>
        <a:noFill/>
        <a:ln w="25400">
          <a:noFill/>
        </a:ln>
        <a:effectLst/>
      </c:spPr>
    </c:plotArea>
    <c:legend>
      <c:legendPos val="t"/>
      <c:legendEntry>
        <c:idx val="1"/>
        <c:txPr>
          <a:bodyPr rot="0" spcFirstLastPara="1" vertOverflow="ellipsis" vert="horz" wrap="square" anchor="ctr" anchorCtr="1"/>
          <a:lstStyle/>
          <a:p>
            <a:pPr>
              <a:defRPr sz="12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
          <c:y val="1.6653407838363714E-3"/>
          <c:w val="0.99728506752276047"/>
          <c:h val="0.147597893086395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56862046553563E-2"/>
          <c:y val="0.26961876356316899"/>
          <c:w val="0.83452149740595882"/>
          <c:h val="0.73038123643683106"/>
        </c:manualLayout>
      </c:layout>
      <c:lineChart>
        <c:grouping val="standard"/>
        <c:varyColors val="0"/>
        <c:ser>
          <c:idx val="0"/>
          <c:order val="0"/>
          <c:tx>
            <c:strRef>
              <c:f>Sheet1!$B$1</c:f>
              <c:strCache>
                <c:ptCount val="1"/>
                <c:pt idx="0">
                  <c:v>Net confidence </c:v>
                </c:pt>
              </c:strCache>
            </c:strRef>
          </c:tx>
          <c:spPr>
            <a:ln w="38100" cap="rnd">
              <a:solidFill>
                <a:schemeClr val="accent1"/>
              </a:solidFill>
              <a:round/>
            </a:ln>
            <a:effectLst/>
          </c:spPr>
          <c:marker>
            <c:symbol val="circle"/>
            <c:size val="6"/>
            <c:spPr>
              <a:solidFill>
                <a:schemeClr val="accent1"/>
              </a:solidFill>
              <a:ln w="9525">
                <a:solidFill>
                  <a:schemeClr val="accent1"/>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6E-432E-9A72-77545B7E1A77}"/>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6E-432E-9A72-77545B7E1A77}"/>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6E-432E-9A72-77545B7E1A77}"/>
                </c:ext>
              </c:extLst>
            </c:dLbl>
            <c:dLbl>
              <c:idx val="3"/>
              <c:dLblPos val="b"/>
              <c:showLegendKey val="0"/>
              <c:showVal val="1"/>
              <c:showCatName val="0"/>
              <c:showSerName val="0"/>
              <c:showPercent val="0"/>
              <c:showBubbleSize val="0"/>
              <c:extLst>
                <c:ext xmlns:c15="http://schemas.microsoft.com/office/drawing/2012/chart" uri="{CE6537A1-D6FC-4f65-9D91-7224C49458BB}">
                  <c15:layout>
                    <c:manualLayout>
                      <c:w val="6.9654520871835005E-2"/>
                      <c:h val="0.17413798526004587"/>
                    </c:manualLayout>
                  </c15:layout>
                </c:ext>
                <c:ext xmlns:c16="http://schemas.microsoft.com/office/drawing/2014/chart" uri="{C3380CC4-5D6E-409C-BE32-E72D297353CC}">
                  <c16:uniqueId val="{00000000-C46E-432E-9A72-77545B7E1A7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B0-4506-B205-E7AFF745566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0-4E45-83F3-DA6B419283C0}"/>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72-40A7-9049-915633284C1B}"/>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6E-432E-9A72-77545B7E1A77}"/>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June '21</c:v>
                </c:pt>
                <c:pt idx="1">
                  <c:v>Oct/Nov '21</c:v>
                </c:pt>
                <c:pt idx="2">
                  <c:v>Feb/Mar '22</c:v>
                </c:pt>
                <c:pt idx="3">
                  <c:v>June/July '22</c:v>
                </c:pt>
                <c:pt idx="4">
                  <c:v>Oct/Nov '22</c:v>
                </c:pt>
                <c:pt idx="5">
                  <c:v>Feb/Mar '23</c:v>
                </c:pt>
                <c:pt idx="6">
                  <c:v>May/June '23</c:v>
                </c:pt>
              </c:strCache>
            </c:strRef>
          </c:cat>
          <c:val>
            <c:numRef>
              <c:f>Sheet1!$B$2:$B$8</c:f>
              <c:numCache>
                <c:formatCode>0</c:formatCode>
                <c:ptCount val="7"/>
                <c:pt idx="0">
                  <c:v>-22</c:v>
                </c:pt>
                <c:pt idx="1">
                  <c:v>-16</c:v>
                </c:pt>
                <c:pt idx="2">
                  <c:v>-33</c:v>
                </c:pt>
                <c:pt idx="3">
                  <c:v>-50</c:v>
                </c:pt>
                <c:pt idx="4">
                  <c:v>-58</c:v>
                </c:pt>
                <c:pt idx="5">
                  <c:v>-40</c:v>
                </c:pt>
                <c:pt idx="6">
                  <c:v>-34</c:v>
                </c:pt>
              </c:numCache>
            </c:numRef>
          </c:val>
          <c:smooth val="0"/>
          <c:extLst>
            <c:ext xmlns:c16="http://schemas.microsoft.com/office/drawing/2014/chart" uri="{C3380CC4-5D6E-409C-BE32-E72D297353CC}">
              <c16:uniqueId val="{00000002-C46E-432E-9A72-77545B7E1A77}"/>
            </c:ext>
          </c:extLst>
        </c:ser>
        <c:dLbls>
          <c:showLegendKey val="0"/>
          <c:showVal val="0"/>
          <c:showCatName val="0"/>
          <c:showSerName val="0"/>
          <c:showPercent val="0"/>
          <c:showBubbleSize val="0"/>
        </c:dLbls>
        <c:marker val="1"/>
        <c:smooth val="0"/>
        <c:axId val="292327576"/>
        <c:axId val="292375984"/>
      </c:lineChart>
      <c:catAx>
        <c:axId val="2923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292375984"/>
        <c:crosses val="autoZero"/>
        <c:auto val="1"/>
        <c:lblAlgn val="ctr"/>
        <c:lblOffset val="100"/>
        <c:noMultiLvlLbl val="0"/>
      </c:catAx>
      <c:valAx>
        <c:axId val="292375984"/>
        <c:scaling>
          <c:orientation val="minMax"/>
          <c:max val="0"/>
          <c:min val="-80"/>
        </c:scaling>
        <c:delete val="1"/>
        <c:axPos val="l"/>
        <c:numFmt formatCode="0" sourceLinked="1"/>
        <c:majorTickMark val="out"/>
        <c:minorTickMark val="none"/>
        <c:tickLblPos val="nextTo"/>
        <c:crossAx val="292327576"/>
        <c:crosses val="autoZero"/>
        <c:crossBetween val="midCat"/>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mn-lt"/>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0466265246255"/>
          <c:y val="0.19719635661490786"/>
          <c:w val="0.51347112860892374"/>
          <c:h val="0.61144457176160516"/>
        </c:manualLayout>
      </c:layout>
      <c:doughnutChart>
        <c:varyColors val="1"/>
        <c:ser>
          <c:idx val="0"/>
          <c:order val="0"/>
          <c:tx>
            <c:strRef>
              <c:f>Sheet1!$B$1</c:f>
              <c:strCache>
                <c:ptCount val="1"/>
                <c:pt idx="0">
                  <c:v>Column1</c:v>
                </c:pt>
              </c:strCache>
            </c:strRef>
          </c:tx>
          <c:explosion val="1"/>
          <c:dPt>
            <c:idx val="0"/>
            <c:bubble3D val="0"/>
            <c:spPr>
              <a:solidFill>
                <a:schemeClr val="accent5">
                  <a:lumMod val="50000"/>
                </a:schemeClr>
              </a:solidFill>
            </c:spPr>
            <c:extLst>
              <c:ext xmlns:c16="http://schemas.microsoft.com/office/drawing/2014/chart" uri="{C3380CC4-5D6E-409C-BE32-E72D297353CC}">
                <c16:uniqueId val="{00000001-E443-4AD9-86FD-0F9C9CBE22BD}"/>
              </c:ext>
            </c:extLst>
          </c:dPt>
          <c:dPt>
            <c:idx val="1"/>
            <c:bubble3D val="0"/>
            <c:spPr>
              <a:solidFill>
                <a:srgbClr val="3BC9D5"/>
              </a:solidFill>
            </c:spPr>
            <c:extLst>
              <c:ext xmlns:c16="http://schemas.microsoft.com/office/drawing/2014/chart" uri="{C3380CC4-5D6E-409C-BE32-E72D297353CC}">
                <c16:uniqueId val="{00000003-E443-4AD9-86FD-0F9C9CBE22BD}"/>
              </c:ext>
            </c:extLst>
          </c:dPt>
          <c:dPt>
            <c:idx val="2"/>
            <c:bubble3D val="0"/>
            <c:spPr>
              <a:solidFill>
                <a:schemeClr val="accent1"/>
              </a:solidFill>
            </c:spPr>
            <c:extLst>
              <c:ext xmlns:c16="http://schemas.microsoft.com/office/drawing/2014/chart" uri="{C3380CC4-5D6E-409C-BE32-E72D297353CC}">
                <c16:uniqueId val="{00000005-E443-4AD9-86FD-0F9C9CBE22BD}"/>
              </c:ext>
            </c:extLst>
          </c:dPt>
          <c:dPt>
            <c:idx val="3"/>
            <c:bubble3D val="0"/>
            <c:spPr>
              <a:solidFill>
                <a:schemeClr val="tx2"/>
              </a:solidFill>
            </c:spPr>
            <c:extLst>
              <c:ext xmlns:c16="http://schemas.microsoft.com/office/drawing/2014/chart" uri="{C3380CC4-5D6E-409C-BE32-E72D297353CC}">
                <c16:uniqueId val="{00000007-E443-4AD9-86FD-0F9C9CBE22BD}"/>
              </c:ext>
            </c:extLst>
          </c:dPt>
          <c:dPt>
            <c:idx val="4"/>
            <c:bubble3D val="0"/>
            <c:spPr>
              <a:solidFill>
                <a:schemeClr val="tx1"/>
              </a:solidFill>
            </c:spPr>
            <c:extLst>
              <c:ext xmlns:c16="http://schemas.microsoft.com/office/drawing/2014/chart" uri="{C3380CC4-5D6E-409C-BE32-E72D297353CC}">
                <c16:uniqueId val="{00000009-E443-4AD9-86FD-0F9C9CBE22BD}"/>
              </c:ext>
            </c:extLst>
          </c:dPt>
          <c:dPt>
            <c:idx val="6"/>
            <c:bubble3D val="0"/>
            <c:spPr>
              <a:solidFill>
                <a:srgbClr val="E4C7EC"/>
              </a:solidFill>
            </c:spPr>
            <c:extLst>
              <c:ext xmlns:c16="http://schemas.microsoft.com/office/drawing/2014/chart" uri="{C3380CC4-5D6E-409C-BE32-E72D297353CC}">
                <c16:uniqueId val="{0000000D-E443-4AD9-86FD-0F9C9CBE22BD}"/>
              </c:ext>
            </c:extLst>
          </c:dPt>
          <c:dLbls>
            <c:dLbl>
              <c:idx val="0"/>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443-4AD9-86FD-0F9C9CBE22BD}"/>
                </c:ext>
              </c:extLst>
            </c:dLbl>
            <c:dLbl>
              <c:idx val="1"/>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43-4AD9-86FD-0F9C9CBE22BD}"/>
                </c:ext>
              </c:extLst>
            </c:dLbl>
            <c:dLbl>
              <c:idx val="2"/>
              <c:spPr>
                <a:noFill/>
                <a:ln>
                  <a:noFill/>
                </a:ln>
                <a:effectLst/>
              </c:spPr>
              <c:txPr>
                <a:bodyPr/>
                <a:lstStyle/>
                <a:p>
                  <a:pPr>
                    <a:defRPr sz="1400" b="1" smtId="4294967295">
                      <a:solidFill>
                        <a:schemeClr val="tx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443-4AD9-86FD-0F9C9CBE22BD}"/>
                </c:ext>
              </c:extLst>
            </c:dLbl>
            <c:dLbl>
              <c:idx val="3"/>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443-4AD9-86FD-0F9C9CBE22BD}"/>
                </c:ext>
              </c:extLst>
            </c:dLbl>
            <c:dLbl>
              <c:idx val="4"/>
              <c:layout>
                <c:manualLayout>
                  <c:x val="2.4509803921568627E-3"/>
                  <c:y val="-5.8372849914210293E-3"/>
                </c:manualLayout>
              </c:layout>
              <c:spPr>
                <a:noFill/>
                <a:ln>
                  <a:noFill/>
                </a:ln>
                <a:effectLst/>
              </c:spPr>
              <c:txPr>
                <a:bodyPr/>
                <a:lstStyle/>
                <a:p>
                  <a:pPr>
                    <a:defRPr sz="1400" b="1" smtId="4294967295">
                      <a:solidFill>
                        <a:srgbClr val="FFFFFF"/>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43-4AD9-86FD-0F9C9CBE22BD}"/>
                </c:ext>
              </c:extLst>
            </c:dLbl>
            <c:dLbl>
              <c:idx val="6"/>
              <c:spPr>
                <a:noFill/>
                <a:ln>
                  <a:noFill/>
                </a:ln>
                <a:effectLst/>
              </c:spPr>
              <c:txPr>
                <a:bodyPr/>
                <a:lstStyle/>
                <a:p>
                  <a:pPr>
                    <a:defRPr sz="1400" b="1" smtId="4294967295">
                      <a:solidFill>
                        <a:srgbClr val="000000"/>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E443-4AD9-86FD-0F9C9CBE22BD}"/>
                </c:ext>
              </c:extLst>
            </c:dLbl>
            <c:numFmt formatCode="[&lt;0.02]&quot;&quot;;[&gt;=0.02]0%" sourceLinked="0"/>
            <c:spPr>
              <a:noFill/>
              <a:ln>
                <a:noFill/>
              </a:ln>
              <a:effectLst/>
            </c:spPr>
            <c:txPr>
              <a:bodyPr/>
              <a:lstStyle/>
              <a:p>
                <a:pPr>
                  <a:defRPr sz="1400" b="1" smtId="4294967295">
                    <a:solidFill>
                      <a:schemeClr val="bg1"/>
                    </a:solidFill>
                    <a:latin typeface="Barlow" panose="00000500000000000000" pitchFamily="2" charset="0"/>
                    <a:cs typeface="Arial" panose="020B0604020202020204" pitchFamily="34" charset="0"/>
                  </a:defRPr>
                </a:pPr>
                <a:endParaRPr lang="en-US"/>
              </a:p>
            </c:txPr>
            <c:showLegendKey val="0"/>
            <c:showVal val="1"/>
            <c:showCatName val="0"/>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Sheet1!$A$2:$A$6</c:f>
              <c:strCache>
                <c:ptCount val="5"/>
                <c:pt idx="0">
                  <c:v>Exceptionally well</c:v>
                </c:pt>
                <c:pt idx="1">
                  <c:v>Quite well</c:v>
                </c:pt>
                <c:pt idx="2">
                  <c:v>Fairly steady</c:v>
                </c:pt>
                <c:pt idx="3">
                  <c:v>Struggled slightly</c:v>
                </c:pt>
                <c:pt idx="4">
                  <c:v>Struggled markedly</c:v>
                </c:pt>
              </c:strCache>
            </c:strRef>
          </c:cat>
          <c:val>
            <c:numRef>
              <c:f>Sheet1!$B$2:$B$6</c:f>
              <c:numCache>
                <c:formatCode>0%</c:formatCode>
                <c:ptCount val="5"/>
                <c:pt idx="0">
                  <c:v>0.05</c:v>
                </c:pt>
                <c:pt idx="1">
                  <c:v>0.24</c:v>
                </c:pt>
                <c:pt idx="2">
                  <c:v>0.46</c:v>
                </c:pt>
                <c:pt idx="3">
                  <c:v>0.17</c:v>
                </c:pt>
                <c:pt idx="4">
                  <c:v>7.0000000000000007E-2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E443-4AD9-86FD-0F9C9CBE22BD}"/>
            </c:ext>
          </c:extLst>
        </c:ser>
        <c:dLbls>
          <c:showLegendKey val="0"/>
          <c:showVal val="0"/>
          <c:showCatName val="0"/>
          <c:showSerName val="0"/>
          <c:showPercent val="0"/>
          <c:showBubbleSize val="0"/>
          <c:showLeaderLines val="1"/>
        </c:dLbls>
        <c:firstSliceAng val="0"/>
        <c:holeSize val="55"/>
      </c:doughnutChart>
    </c:plotArea>
    <c:legend>
      <c:legendPos val="r"/>
      <c:layout>
        <c:manualLayout>
          <c:xMode val="edge"/>
          <c:yMode val="edge"/>
          <c:x val="0.6563931990118882"/>
          <c:y val="0.30066407160280356"/>
          <c:w val="0.32890091863517062"/>
          <c:h val="0.41618348195428623"/>
        </c:manualLayout>
      </c:layout>
      <c:overlay val="0"/>
      <c:txPr>
        <a:bodyPr/>
        <a:lstStyle/>
        <a:p>
          <a:pPr>
            <a:defRPr sz="1300" smtId="4294967295">
              <a:latin typeface="Barlow" panose="00000500000000000000" pitchFamily="2" charset="0"/>
              <a:cs typeface="Arial" panose="020B0604020202020204" pitchFamily="34" charset="0"/>
            </a:defRPr>
          </a:pPr>
          <a:endParaRPr lang="en-US"/>
        </a:p>
      </c:txPr>
    </c:legend>
    <c:plotVisOnly val="1"/>
    <c:dispBlanksAs val="gap"/>
    <c:showDLblsOverMax val="0"/>
  </c:chart>
  <c:txPr>
    <a:bodyPr/>
    <a:lstStyle/>
    <a:p>
      <a:pPr>
        <a:defRPr sz="1800" smtId="4294967295"/>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0154989144213"/>
          <c:y val="0.20179278862044905"/>
          <c:w val="0.65505902738139743"/>
          <c:h val="0.79820721137955097"/>
        </c:manualLayout>
      </c:layout>
      <c:barChart>
        <c:barDir val="bar"/>
        <c:grouping val="percentStacked"/>
        <c:varyColors val="0"/>
        <c:ser>
          <c:idx val="0"/>
          <c:order val="0"/>
          <c:tx>
            <c:strRef>
              <c:f>Sheet1!$B$1</c:f>
              <c:strCache>
                <c:ptCount val="1"/>
                <c:pt idx="0">
                  <c:v>Increased</c:v>
                </c:pt>
              </c:strCache>
            </c:strRef>
          </c:tx>
          <c:spPr>
            <a:solidFill>
              <a:srgbClr val="3BC9D5"/>
            </a:solidFill>
          </c:spPr>
          <c:invertIfNegative val="0"/>
          <c:dPt>
            <c:idx val="0"/>
            <c:invertIfNegative val="0"/>
            <c:bubble3D val="0"/>
            <c:extLst>
              <c:ext xmlns:c16="http://schemas.microsoft.com/office/drawing/2014/chart" uri="{C3380CC4-5D6E-409C-BE32-E72D297353CC}">
                <c16:uniqueId val="{00000000-A380-412E-B884-A545B245561B}"/>
              </c:ext>
            </c:extLst>
          </c:dPt>
          <c:dPt>
            <c:idx val="2"/>
            <c:invertIfNegative val="0"/>
            <c:bubble3D val="0"/>
            <c:extLst>
              <c:ext xmlns:c16="http://schemas.microsoft.com/office/drawing/2014/chart" uri="{C3380CC4-5D6E-409C-BE32-E72D297353CC}">
                <c16:uniqueId val="{00000005-46E9-4A9E-BA06-93FF3365940B}"/>
              </c:ext>
            </c:extLst>
          </c:dPt>
          <c:dPt>
            <c:idx val="3"/>
            <c:invertIfNegative val="0"/>
            <c:bubble3D val="0"/>
            <c:extLst>
              <c:ext xmlns:c16="http://schemas.microsoft.com/office/drawing/2014/chart" uri="{C3380CC4-5D6E-409C-BE32-E72D297353CC}">
                <c16:uniqueId val="{00000002-DE11-443E-8504-23792A9A7078}"/>
              </c:ext>
            </c:extLst>
          </c:dPt>
          <c:dLbls>
            <c:dLbl>
              <c:idx val="0"/>
              <c:spPr>
                <a:noFill/>
                <a:ln>
                  <a:noFill/>
                </a:ln>
                <a:effectLst/>
              </c:spPr>
              <c:txPr>
                <a:bodyPr/>
                <a:lstStyle/>
                <a:p>
                  <a:pPr>
                    <a:defRPr sz="1300">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380-412E-B884-A545B245561B}"/>
                </c:ext>
              </c:extLst>
            </c:dLbl>
            <c:dLbl>
              <c:idx val="2"/>
              <c:spPr>
                <a:noFill/>
                <a:ln>
                  <a:noFill/>
                </a:ln>
                <a:effectLst/>
              </c:spPr>
              <c:txPr>
                <a:bodyPr/>
                <a:lstStyle/>
                <a:p>
                  <a:pPr>
                    <a:defRPr sz="1300">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46E9-4A9E-BA06-93FF3365940B}"/>
                </c:ext>
              </c:extLst>
            </c:dLbl>
            <c:dLbl>
              <c:idx val="3"/>
              <c:spPr>
                <a:noFill/>
                <a:ln>
                  <a:noFill/>
                </a:ln>
                <a:effectLst/>
              </c:spPr>
              <c:txPr>
                <a:bodyPr/>
                <a:lstStyle/>
                <a:p>
                  <a:pPr>
                    <a:defRPr sz="1300">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DE11-443E-8504-23792A9A7078}"/>
                </c:ext>
              </c:extLst>
            </c:dLbl>
            <c:numFmt formatCode="[&lt;0.02]&quot;&quot;;[&gt;=0.02]0%" sourceLinked="0"/>
            <c:spPr>
              <a:noFill/>
              <a:ln>
                <a:noFill/>
              </a:ln>
              <a:effectLst/>
            </c:spPr>
            <c:txPr>
              <a:bodyPr wrap="square" lIns="38100" tIns="19050" rIns="38100" bIns="19050" anchor="ctr">
                <a:spAutoFit/>
              </a:bodyPr>
              <a:lstStyle/>
              <a:p>
                <a:pPr>
                  <a:defRPr sz="1300">
                    <a:latin typeface="Barlow" panose="00000500000000000000" pitchFamily="2" charset="0"/>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Sales or turnover</c:v>
                </c:pt>
                <c:pt idx="1">
                  <c:v>Profit margins</c:v>
                </c:pt>
                <c:pt idx="2">
                  <c:v>Exports</c:v>
                </c:pt>
                <c:pt idx="3">
                  <c:v>Employment</c:v>
                </c:pt>
              </c:strCache>
            </c:strRef>
          </c:cat>
          <c:val>
            <c:numRef>
              <c:f>Sheet1!$B$2:$B$5</c:f>
              <c:numCache>
                <c:formatCode>0%</c:formatCode>
                <c:ptCount val="4"/>
                <c:pt idx="0">
                  <c:v>0.3</c:v>
                </c:pt>
                <c:pt idx="1">
                  <c:v>0.16</c:v>
                </c:pt>
                <c:pt idx="2">
                  <c:v>0.08</c:v>
                </c:pt>
                <c:pt idx="3">
                  <c:v>0.09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46E9-4A9E-BA06-93FF3365940B}"/>
            </c:ext>
          </c:extLst>
        </c:ser>
        <c:ser>
          <c:idx val="1"/>
          <c:order val="1"/>
          <c:tx>
            <c:strRef>
              <c:f>Sheet1!$C$1</c:f>
              <c:strCache>
                <c:ptCount val="1"/>
                <c:pt idx="0">
                  <c:v>Stayed the same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300">
                    <a:solidFill>
                      <a:schemeClr val="tx1"/>
                    </a:solidFill>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Sales or turnover</c:v>
                </c:pt>
                <c:pt idx="1">
                  <c:v>Profit margins</c:v>
                </c:pt>
                <c:pt idx="2">
                  <c:v>Exports</c:v>
                </c:pt>
                <c:pt idx="3">
                  <c:v>Employment</c:v>
                </c:pt>
              </c:strCache>
            </c:strRef>
          </c:cat>
          <c:val>
            <c:numRef>
              <c:f>Sheet1!$C$2:$C$5</c:f>
              <c:numCache>
                <c:formatCode>0%</c:formatCode>
                <c:ptCount val="4"/>
                <c:pt idx="0">
                  <c:v>0.43</c:v>
                </c:pt>
                <c:pt idx="1">
                  <c:v>0.41</c:v>
                </c:pt>
                <c:pt idx="2">
                  <c:v>0.62</c:v>
                </c:pt>
                <c:pt idx="3">
                  <c:v>0.79</c:v>
                </c:pt>
              </c:numCache>
            </c:numRef>
          </c:val>
          <c:extLst>
            <c:ext xmlns:c16="http://schemas.microsoft.com/office/drawing/2014/chart" uri="{C3380CC4-5D6E-409C-BE32-E72D297353CC}">
              <c16:uniqueId val="{00000009-46E9-4A9E-BA06-93FF3365940B}"/>
            </c:ext>
          </c:extLst>
        </c:ser>
        <c:ser>
          <c:idx val="2"/>
          <c:order val="2"/>
          <c:tx>
            <c:strRef>
              <c:f>Sheet1!$D$1</c:f>
              <c:strCache>
                <c:ptCount val="1"/>
                <c:pt idx="0">
                  <c:v>Decreased</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300">
                    <a:latin typeface="Barlow" panose="00000500000000000000" pitchFamily="2"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Sales or turnover</c:v>
                </c:pt>
                <c:pt idx="1">
                  <c:v>Profit margins</c:v>
                </c:pt>
                <c:pt idx="2">
                  <c:v>Exports</c:v>
                </c:pt>
                <c:pt idx="3">
                  <c:v>Employment</c:v>
                </c:pt>
              </c:strCache>
            </c:strRef>
          </c:cat>
          <c:val>
            <c:numRef>
              <c:f>Sheet1!$D$2:$D$5</c:f>
              <c:numCache>
                <c:formatCode>0%</c:formatCode>
                <c:ptCount val="4"/>
                <c:pt idx="0">
                  <c:v>0.24</c:v>
                </c:pt>
                <c:pt idx="1">
                  <c:v>0.39</c:v>
                </c:pt>
                <c:pt idx="2">
                  <c:v>0.26</c:v>
                </c:pt>
                <c:pt idx="3">
                  <c:v>0.11</c:v>
                </c:pt>
              </c:numCache>
            </c:numRef>
          </c:val>
          <c:extLst>
            <c:ext xmlns:c16="http://schemas.microsoft.com/office/drawing/2014/chart" uri="{C3380CC4-5D6E-409C-BE32-E72D297353CC}">
              <c16:uniqueId val="{0000000D-46E9-4A9E-BA06-93FF3365940B}"/>
            </c:ext>
          </c:extLst>
        </c:ser>
        <c:ser>
          <c:idx val="3"/>
          <c:order val="3"/>
          <c:tx>
            <c:strRef>
              <c:f>Sheet1!$E$1</c:f>
              <c:strCache>
                <c:ptCount val="1"/>
                <c:pt idx="0">
                  <c:v>Don't know</c:v>
                </c:pt>
              </c:strCache>
            </c:strRef>
          </c:tx>
          <c:spPr>
            <a:solidFill>
              <a:schemeClr val="accent4">
                <a:lumMod val="50000"/>
              </a:schemeClr>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0DA2-4933-9273-27A2B2200EB5}"/>
                </c:ext>
              </c:extLst>
            </c:dLbl>
            <c:spPr>
              <a:noFill/>
              <a:ln>
                <a:noFill/>
              </a:ln>
              <a:effectLst/>
            </c:spPr>
            <c:txPr>
              <a:bodyPr wrap="square" lIns="38100" tIns="19050" rIns="38100" bIns="19050" anchor="ctr">
                <a:spAutoFit/>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Sales or turnover</c:v>
                </c:pt>
                <c:pt idx="1">
                  <c:v>Profit margins</c:v>
                </c:pt>
                <c:pt idx="2">
                  <c:v>Exports</c:v>
                </c:pt>
                <c:pt idx="3">
                  <c:v>Employment</c:v>
                </c:pt>
              </c:strCache>
            </c:strRef>
          </c:cat>
          <c:val>
            <c:numRef>
              <c:f>Sheet1!$E$2:$E$5</c:f>
              <c:numCache>
                <c:formatCode>0%</c:formatCode>
                <c:ptCount val="4"/>
                <c:pt idx="0">
                  <c:v>0.02</c:v>
                </c:pt>
                <c:pt idx="1">
                  <c:v>0.04</c:v>
                </c:pt>
                <c:pt idx="2">
                  <c:v>0.04</c:v>
                </c:pt>
                <c:pt idx="3">
                  <c:v>0</c:v>
                </c:pt>
              </c:numCache>
            </c:numRef>
          </c:val>
          <c:extLst>
            <c:ext xmlns:c16="http://schemas.microsoft.com/office/drawing/2014/chart" uri="{C3380CC4-5D6E-409C-BE32-E72D297353CC}">
              <c16:uniqueId val="{0000000E-46E9-4A9E-BA06-93FF3365940B}"/>
            </c:ext>
          </c:extLst>
        </c:ser>
        <c:dLbls>
          <c:showLegendKey val="0"/>
          <c:showVal val="0"/>
          <c:showCatName val="0"/>
          <c:showSerName val="0"/>
          <c:showPercent val="0"/>
          <c:showBubbleSize val="0"/>
        </c:dLbls>
        <c:gapWidth val="80"/>
        <c:overlap val="100"/>
        <c:axId val="263605248"/>
        <c:axId val="263722880"/>
      </c:barChart>
      <c:catAx>
        <c:axId val="263605248"/>
        <c:scaling>
          <c:orientation val="maxMin"/>
        </c:scaling>
        <c:delete val="0"/>
        <c:axPos val="l"/>
        <c:numFmt formatCode="General" sourceLinked="0"/>
        <c:majorTickMark val="out"/>
        <c:minorTickMark val="none"/>
        <c:tickLblPos val="nextTo"/>
        <c:spPr>
          <a:ln>
            <a:noFill/>
          </a:ln>
        </c:spPr>
        <c:txPr>
          <a:bodyPr/>
          <a:lstStyle/>
          <a:p>
            <a:pPr>
              <a:defRPr sz="1300" b="0">
                <a:solidFill>
                  <a:schemeClr val="tx1"/>
                </a:solidFill>
                <a:latin typeface="Barlow" panose="00000500000000000000" pitchFamily="2" charset="0"/>
              </a:defRPr>
            </a:pPr>
            <a:endParaRPr lang="en-US"/>
          </a:p>
        </c:txPr>
        <c:crossAx val="263722880"/>
        <c:crosses val="autoZero"/>
        <c:auto val="0"/>
        <c:lblAlgn val="ctr"/>
        <c:lblOffset val="100"/>
        <c:noMultiLvlLbl val="0"/>
      </c:catAx>
      <c:valAx>
        <c:axId val="263722880"/>
        <c:scaling>
          <c:orientation val="minMax"/>
        </c:scaling>
        <c:delete val="1"/>
        <c:axPos val="t"/>
        <c:numFmt formatCode="0%" sourceLinked="1"/>
        <c:majorTickMark val="out"/>
        <c:minorTickMark val="none"/>
        <c:tickLblPos val="nextTo"/>
        <c:crossAx val="263605248"/>
        <c:crosses val="autoZero"/>
        <c:crossBetween val="between"/>
      </c:valAx>
    </c:plotArea>
    <c:legend>
      <c:legendPos val="t"/>
      <c:legendEntry>
        <c:idx val="0"/>
        <c:txPr>
          <a:bodyPr/>
          <a:lstStyle/>
          <a:p>
            <a:pPr>
              <a:defRPr sz="1300" b="0">
                <a:solidFill>
                  <a:schemeClr val="tx1"/>
                </a:solidFill>
                <a:latin typeface="Barlow" panose="00000500000000000000" pitchFamily="2" charset="0"/>
              </a:defRPr>
            </a:pPr>
            <a:endParaRPr lang="en-US"/>
          </a:p>
        </c:txPr>
      </c:legendEntry>
      <c:legendEntry>
        <c:idx val="1"/>
        <c:txPr>
          <a:bodyPr/>
          <a:lstStyle/>
          <a:p>
            <a:pPr>
              <a:defRPr sz="1300" b="0">
                <a:solidFill>
                  <a:schemeClr val="tx1"/>
                </a:solidFill>
                <a:latin typeface="Barlow" panose="00000500000000000000" pitchFamily="2" charset="0"/>
              </a:defRPr>
            </a:pPr>
            <a:endParaRPr lang="en-US"/>
          </a:p>
        </c:txPr>
      </c:legendEntry>
      <c:legendEntry>
        <c:idx val="2"/>
        <c:txPr>
          <a:bodyPr/>
          <a:lstStyle/>
          <a:p>
            <a:pPr>
              <a:defRPr sz="1300" b="0">
                <a:solidFill>
                  <a:schemeClr val="tx1"/>
                </a:solidFill>
                <a:latin typeface="Barlow" panose="00000500000000000000" pitchFamily="2" charset="0"/>
              </a:defRPr>
            </a:pPr>
            <a:endParaRPr lang="en-US"/>
          </a:p>
        </c:txPr>
      </c:legendEntry>
      <c:legendEntry>
        <c:idx val="3"/>
        <c:txPr>
          <a:bodyPr/>
          <a:lstStyle/>
          <a:p>
            <a:pPr>
              <a:defRPr sz="1300" b="0">
                <a:solidFill>
                  <a:schemeClr val="tx1"/>
                </a:solidFill>
                <a:latin typeface="Barlow" panose="00000500000000000000" pitchFamily="2" charset="0"/>
              </a:defRPr>
            </a:pPr>
            <a:endParaRPr lang="en-US"/>
          </a:p>
        </c:txPr>
      </c:legendEntry>
      <c:layout>
        <c:manualLayout>
          <c:xMode val="edge"/>
          <c:yMode val="edge"/>
          <c:x val="4.5995928922235627E-2"/>
          <c:y val="9.3263366001535758E-2"/>
          <c:w val="0.89999998196563402"/>
          <c:h val="6.6204741559703476E-2"/>
        </c:manualLayout>
      </c:layout>
      <c:overlay val="0"/>
      <c:txPr>
        <a:bodyPr/>
        <a:lstStyle/>
        <a:p>
          <a:pPr>
            <a:defRPr sz="1300" b="0">
              <a:solidFill>
                <a:schemeClr val="tx1"/>
              </a:solidFill>
              <a:latin typeface="Barlow" panose="00000500000000000000" pitchFamily="2" charset="0"/>
            </a:defRPr>
          </a:pPr>
          <a:endParaRPr lang="en-US"/>
        </a:p>
      </c:txPr>
    </c:legend>
    <c:plotVisOnly val="1"/>
    <c:dispBlanksAs val="gap"/>
    <c:showDLblsOverMax val="0"/>
  </c:chart>
  <c:txPr>
    <a:bodyPr/>
    <a:lstStyle/>
    <a:p>
      <a:pPr>
        <a:defRPr sz="1100" b="1" smtId="4294967295">
          <a:solidFill>
            <a:schemeClr val="bg1"/>
          </a:solidFill>
          <a:latin typeface="Barlow"/>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0.08682</cdr:y>
    </cdr:from>
    <cdr:to>
      <cdr:x>0.27821</cdr:x>
      <cdr:y>0.20088</cdr:y>
    </cdr:to>
    <cdr:sp macro="" textlink="">
      <cdr:nvSpPr>
        <cdr:cNvPr id="2" name="Rectangle 1">
          <a:extLst xmlns:a="http://schemas.openxmlformats.org/drawingml/2006/main">
            <a:ext uri="{FF2B5EF4-FFF2-40B4-BE49-F238E27FC236}">
              <a16:creationId xmlns:a16="http://schemas.microsoft.com/office/drawing/2014/main" id="{EEEE56A9-424A-4EBE-AF42-C8EE696E8410}"/>
            </a:ext>
          </a:extLst>
        </cdr:cNvPr>
        <cdr:cNvSpPr/>
      </cdr:nvSpPr>
      <cdr:spPr>
        <a:xfrm xmlns:a="http://schemas.openxmlformats.org/drawingml/2006/main">
          <a:off x="-6517617" y="377765"/>
          <a:ext cx="1441573" cy="496314"/>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r"/>
          <a:r>
            <a:rPr lang="en-GB" sz="1400" b="1" dirty="0">
              <a:solidFill>
                <a:srgbClr val="080808"/>
              </a:solidFill>
              <a:latin typeface="Barlow" panose="00000500000000000000" pitchFamily="2" charset="0"/>
              <a:cs typeface="Arial" panose="020B0604020202020204" pitchFamily="34" charset="0"/>
            </a:rPr>
            <a:t>24% </a:t>
          </a:r>
        </a:p>
        <a:p xmlns:a="http://schemas.openxmlformats.org/drawingml/2006/main">
          <a:pPr algn="r"/>
          <a:r>
            <a:rPr lang="en-GB" sz="1400" b="1" dirty="0">
              <a:solidFill>
                <a:srgbClr val="080808"/>
              </a:solidFill>
              <a:latin typeface="Barlow" panose="00000500000000000000" pitchFamily="2" charset="0"/>
              <a:cs typeface="Arial" panose="020B0604020202020204" pitchFamily="34" charset="0"/>
            </a:rPr>
            <a:t>Struggled</a:t>
          </a:r>
        </a:p>
      </cdr:txBody>
    </cdr:sp>
  </cdr:relSizeAnchor>
  <cdr:relSizeAnchor xmlns:cdr="http://schemas.openxmlformats.org/drawingml/2006/chartDrawing">
    <cdr:from>
      <cdr:x>0.4142</cdr:x>
      <cdr:y>0.07791</cdr:y>
    </cdr:from>
    <cdr:to>
      <cdr:x>0.78125</cdr:x>
      <cdr:y>0.21022</cdr:y>
    </cdr:to>
    <cdr:sp macro="" textlink="">
      <cdr:nvSpPr>
        <cdr:cNvPr id="3" name="Rectangle 2">
          <a:extLst xmlns:a="http://schemas.openxmlformats.org/drawingml/2006/main">
            <a:ext uri="{FF2B5EF4-FFF2-40B4-BE49-F238E27FC236}">
              <a16:creationId xmlns:a16="http://schemas.microsoft.com/office/drawing/2014/main" id="{F191728C-BFEC-4B81-ADD2-59FD51C716C2}"/>
            </a:ext>
          </a:extLst>
        </cdr:cNvPr>
        <cdr:cNvSpPr/>
      </cdr:nvSpPr>
      <cdr:spPr>
        <a:xfrm xmlns:a="http://schemas.openxmlformats.org/drawingml/2006/main">
          <a:off x="2146232" y="338997"/>
          <a:ext cx="1901905" cy="575726"/>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1400" b="1" dirty="0">
              <a:solidFill>
                <a:srgbClr val="080808"/>
              </a:solidFill>
              <a:latin typeface="Barlow" panose="00000500000000000000" pitchFamily="2" charset="0"/>
              <a:cs typeface="Arial" panose="020B0604020202020204" pitchFamily="34" charset="0"/>
            </a:rPr>
            <a:t>29% </a:t>
          </a:r>
        </a:p>
        <a:p xmlns:a="http://schemas.openxmlformats.org/drawingml/2006/main">
          <a:r>
            <a:rPr lang="en-GB" sz="1400" b="1" dirty="0">
              <a:solidFill>
                <a:srgbClr val="080808"/>
              </a:solidFill>
              <a:latin typeface="Barlow" panose="00000500000000000000" pitchFamily="2" charset="0"/>
              <a:cs typeface="Arial" panose="020B0604020202020204" pitchFamily="34" charset="0"/>
            </a:rPr>
            <a:t>Performed well</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0.08682</cdr:y>
    </cdr:from>
    <cdr:to>
      <cdr:x>0.27821</cdr:x>
      <cdr:y>0.20088</cdr:y>
    </cdr:to>
    <cdr:sp macro="" textlink="">
      <cdr:nvSpPr>
        <cdr:cNvPr id="2" name="Rectangle 1">
          <a:extLst xmlns:a="http://schemas.openxmlformats.org/drawingml/2006/main">
            <a:ext uri="{FF2B5EF4-FFF2-40B4-BE49-F238E27FC236}">
              <a16:creationId xmlns:a16="http://schemas.microsoft.com/office/drawing/2014/main" id="{EEEE56A9-424A-4EBE-AF42-C8EE696E8410}"/>
            </a:ext>
          </a:extLst>
        </cdr:cNvPr>
        <cdr:cNvSpPr/>
      </cdr:nvSpPr>
      <cdr:spPr>
        <a:xfrm xmlns:a="http://schemas.openxmlformats.org/drawingml/2006/main">
          <a:off x="-6517617" y="377765"/>
          <a:ext cx="1441573" cy="496314"/>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r"/>
          <a:r>
            <a:rPr lang="en-GB" sz="1400" b="1" dirty="0">
              <a:solidFill>
                <a:srgbClr val="080808"/>
              </a:solidFill>
              <a:latin typeface="Barlow" panose="00000500000000000000" pitchFamily="2" charset="0"/>
              <a:cs typeface="Arial" panose="020B0604020202020204" pitchFamily="34" charset="0"/>
            </a:rPr>
            <a:t>92% </a:t>
          </a:r>
        </a:p>
        <a:p xmlns:a="http://schemas.openxmlformats.org/drawingml/2006/main">
          <a:pPr algn="r"/>
          <a:r>
            <a:rPr lang="en-GB" sz="1400" b="1" dirty="0">
              <a:solidFill>
                <a:srgbClr val="080808"/>
              </a:solidFill>
              <a:latin typeface="Barlow" panose="00000500000000000000" pitchFamily="2" charset="0"/>
              <a:cs typeface="Arial" panose="020B0604020202020204" pitchFamily="34" charset="0"/>
            </a:rPr>
            <a:t>Unlikely </a:t>
          </a:r>
        </a:p>
      </cdr:txBody>
    </cdr:sp>
  </cdr:relSizeAnchor>
  <cdr:relSizeAnchor xmlns:cdr="http://schemas.openxmlformats.org/drawingml/2006/chartDrawing">
    <cdr:from>
      <cdr:x>0.4142</cdr:x>
      <cdr:y>0.07791</cdr:y>
    </cdr:from>
    <cdr:to>
      <cdr:x>0.78125</cdr:x>
      <cdr:y>0.21022</cdr:y>
    </cdr:to>
    <cdr:sp macro="" textlink="">
      <cdr:nvSpPr>
        <cdr:cNvPr id="3" name="Rectangle 2">
          <a:extLst xmlns:a="http://schemas.openxmlformats.org/drawingml/2006/main">
            <a:ext uri="{FF2B5EF4-FFF2-40B4-BE49-F238E27FC236}">
              <a16:creationId xmlns:a16="http://schemas.microsoft.com/office/drawing/2014/main" id="{F191728C-BFEC-4B81-ADD2-59FD51C716C2}"/>
            </a:ext>
          </a:extLst>
        </cdr:cNvPr>
        <cdr:cNvSpPr/>
      </cdr:nvSpPr>
      <cdr:spPr>
        <a:xfrm xmlns:a="http://schemas.openxmlformats.org/drawingml/2006/main">
          <a:off x="2146232" y="338997"/>
          <a:ext cx="1901905" cy="575726"/>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1400" b="1" dirty="0">
              <a:solidFill>
                <a:srgbClr val="080808"/>
              </a:solidFill>
              <a:latin typeface="Barlow" panose="00000500000000000000" pitchFamily="2" charset="0"/>
              <a:cs typeface="Arial" panose="020B0604020202020204" pitchFamily="34" charset="0"/>
            </a:rPr>
            <a:t>6% </a:t>
          </a:r>
        </a:p>
        <a:p xmlns:a="http://schemas.openxmlformats.org/drawingml/2006/main">
          <a:r>
            <a:rPr lang="en-GB" sz="1400" b="1" dirty="0">
              <a:solidFill>
                <a:srgbClr val="080808"/>
              </a:solidFill>
              <a:latin typeface="Barlow" panose="00000500000000000000" pitchFamily="2" charset="0"/>
              <a:cs typeface="Arial" panose="020B0604020202020204" pitchFamily="34" charset="0"/>
            </a:rPr>
            <a:t>Likely</a:t>
          </a:r>
        </a:p>
      </cdr:txBody>
    </cdr:sp>
  </cdr:relSizeAnchor>
</c:userShapes>
</file>

<file path=ppt/drawings/drawing3.xml><?xml version="1.0" encoding="utf-8"?>
<c:userShapes xmlns:c="http://schemas.openxmlformats.org/drawingml/2006/chart">
  <cdr:relSizeAnchor xmlns:cdr="http://schemas.openxmlformats.org/drawingml/2006/chartDrawing">
    <cdr:from>
      <cdr:x>0.01624</cdr:x>
      <cdr:y>0.06956</cdr:y>
    </cdr:from>
    <cdr:to>
      <cdr:x>0.2575</cdr:x>
      <cdr:y>0.2797</cdr:y>
    </cdr:to>
    <cdr:sp macro="" textlink="">
      <cdr:nvSpPr>
        <cdr:cNvPr id="2" name="TextBox 1">
          <a:extLst xmlns:a="http://schemas.openxmlformats.org/drawingml/2006/main">
            <a:ext uri="{FF2B5EF4-FFF2-40B4-BE49-F238E27FC236}">
              <a16:creationId xmlns:a16="http://schemas.microsoft.com/office/drawing/2014/main" id="{070EF92B-0071-361A-91DF-170A5686182A}"/>
            </a:ext>
          </a:extLst>
        </cdr:cNvPr>
        <cdr:cNvSpPr txBox="1"/>
      </cdr:nvSpPr>
      <cdr:spPr>
        <a:xfrm xmlns:a="http://schemas.openxmlformats.org/drawingml/2006/main">
          <a:off x="86967" y="302662"/>
          <a:ext cx="1292087"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ED6EAD-D09A-450A-9070-364F2A7EEE3E}" type="datetimeFigureOut">
              <a:rPr lang="en-GB" smtClean="0"/>
              <a:t>16/08/2023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8F07FD-0EC0-4A5F-88C1-0C1BDAEF2B8D}" type="slidenum">
              <a:rPr lang="en-GB" smtClean="0"/>
              <a:t>‹#›</a:t>
            </a:fld>
            <a:endParaRPr lang="en-GB"/>
          </a:p>
        </p:txBody>
      </p:sp>
    </p:spTree>
    <p:extLst>
      <p:ext uri="{BB962C8B-B14F-4D97-AF65-F5344CB8AC3E}">
        <p14:creationId xmlns:p14="http://schemas.microsoft.com/office/powerpoint/2010/main" val="34692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a:t>
            </a:fld>
            <a:endParaRPr lang="en-GB"/>
          </a:p>
        </p:txBody>
      </p:sp>
    </p:spTree>
    <p:extLst>
      <p:ext uri="{BB962C8B-B14F-4D97-AF65-F5344CB8AC3E}">
        <p14:creationId xmlns:p14="http://schemas.microsoft.com/office/powerpoint/2010/main" val="347575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15</a:t>
            </a:fld>
            <a:endParaRPr lang="en-GB"/>
          </a:p>
        </p:txBody>
      </p:sp>
    </p:spTree>
    <p:extLst>
      <p:ext uri="{BB962C8B-B14F-4D97-AF65-F5344CB8AC3E}">
        <p14:creationId xmlns:p14="http://schemas.microsoft.com/office/powerpoint/2010/main" val="140485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16</a:t>
            </a:fld>
            <a:endParaRPr lang="en-GB"/>
          </a:p>
        </p:txBody>
      </p:sp>
    </p:spTree>
    <p:extLst>
      <p:ext uri="{BB962C8B-B14F-4D97-AF65-F5344CB8AC3E}">
        <p14:creationId xmlns:p14="http://schemas.microsoft.com/office/powerpoint/2010/main" val="173379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17</a:t>
            </a:fld>
            <a:endParaRPr lang="en-GB"/>
          </a:p>
        </p:txBody>
      </p:sp>
    </p:spTree>
    <p:extLst>
      <p:ext uri="{BB962C8B-B14F-4D97-AF65-F5344CB8AC3E}">
        <p14:creationId xmlns:p14="http://schemas.microsoft.com/office/powerpoint/2010/main" val="32355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22</a:t>
            </a:fld>
            <a:endParaRPr lang="en-GB"/>
          </a:p>
        </p:txBody>
      </p:sp>
    </p:spTree>
    <p:extLst>
      <p:ext uri="{BB962C8B-B14F-4D97-AF65-F5344CB8AC3E}">
        <p14:creationId xmlns:p14="http://schemas.microsoft.com/office/powerpoint/2010/main" val="229233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23</a:t>
            </a:fld>
            <a:endParaRPr lang="en-GB"/>
          </a:p>
        </p:txBody>
      </p:sp>
    </p:spTree>
    <p:extLst>
      <p:ext uri="{BB962C8B-B14F-4D97-AF65-F5344CB8AC3E}">
        <p14:creationId xmlns:p14="http://schemas.microsoft.com/office/powerpoint/2010/main" val="329853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24</a:t>
            </a:fld>
            <a:endParaRPr lang="en-GB"/>
          </a:p>
        </p:txBody>
      </p:sp>
    </p:spTree>
    <p:extLst>
      <p:ext uri="{BB962C8B-B14F-4D97-AF65-F5344CB8AC3E}">
        <p14:creationId xmlns:p14="http://schemas.microsoft.com/office/powerpoint/2010/main" val="617811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25</a:t>
            </a:fld>
            <a:endParaRPr lang="en-GB"/>
          </a:p>
        </p:txBody>
      </p:sp>
    </p:spTree>
    <p:extLst>
      <p:ext uri="{BB962C8B-B14F-4D97-AF65-F5344CB8AC3E}">
        <p14:creationId xmlns:p14="http://schemas.microsoft.com/office/powerpoint/2010/main" val="5096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26</a:t>
            </a:fld>
            <a:endParaRPr lang="en-GB"/>
          </a:p>
        </p:txBody>
      </p:sp>
    </p:spTree>
    <p:extLst>
      <p:ext uri="{BB962C8B-B14F-4D97-AF65-F5344CB8AC3E}">
        <p14:creationId xmlns:p14="http://schemas.microsoft.com/office/powerpoint/2010/main" val="92467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27</a:t>
            </a:fld>
            <a:endParaRPr lang="en-GB"/>
          </a:p>
        </p:txBody>
      </p:sp>
    </p:spTree>
    <p:extLst>
      <p:ext uri="{BB962C8B-B14F-4D97-AF65-F5344CB8AC3E}">
        <p14:creationId xmlns:p14="http://schemas.microsoft.com/office/powerpoint/2010/main" val="1225430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28</a:t>
            </a:fld>
            <a:endParaRPr lang="en-GB"/>
          </a:p>
        </p:txBody>
      </p:sp>
    </p:spTree>
    <p:extLst>
      <p:ext uri="{BB962C8B-B14F-4D97-AF65-F5344CB8AC3E}">
        <p14:creationId xmlns:p14="http://schemas.microsoft.com/office/powerpoint/2010/main" val="46469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a:t>
            </a:fld>
            <a:endParaRPr lang="en-GB"/>
          </a:p>
        </p:txBody>
      </p:sp>
    </p:spTree>
    <p:extLst>
      <p:ext uri="{BB962C8B-B14F-4D97-AF65-F5344CB8AC3E}">
        <p14:creationId xmlns:p14="http://schemas.microsoft.com/office/powerpoint/2010/main" val="1103862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29</a:t>
            </a:fld>
            <a:endParaRPr lang="en-GB"/>
          </a:p>
        </p:txBody>
      </p:sp>
    </p:spTree>
    <p:extLst>
      <p:ext uri="{BB962C8B-B14F-4D97-AF65-F5344CB8AC3E}">
        <p14:creationId xmlns:p14="http://schemas.microsoft.com/office/powerpoint/2010/main" val="1665502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30</a:t>
            </a:fld>
            <a:endParaRPr lang="en-GB"/>
          </a:p>
        </p:txBody>
      </p:sp>
    </p:spTree>
    <p:extLst>
      <p:ext uri="{BB962C8B-B14F-4D97-AF65-F5344CB8AC3E}">
        <p14:creationId xmlns:p14="http://schemas.microsoft.com/office/powerpoint/2010/main" val="2298620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31</a:t>
            </a:fld>
            <a:endParaRPr lang="en-GB"/>
          </a:p>
        </p:txBody>
      </p:sp>
    </p:spTree>
    <p:extLst>
      <p:ext uri="{BB962C8B-B14F-4D97-AF65-F5344CB8AC3E}">
        <p14:creationId xmlns:p14="http://schemas.microsoft.com/office/powerpoint/2010/main" val="86334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32</a:t>
            </a:fld>
            <a:endParaRPr lang="en-GB"/>
          </a:p>
        </p:txBody>
      </p:sp>
    </p:spTree>
    <p:extLst>
      <p:ext uri="{BB962C8B-B14F-4D97-AF65-F5344CB8AC3E}">
        <p14:creationId xmlns:p14="http://schemas.microsoft.com/office/powerpoint/2010/main" val="3189354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33</a:t>
            </a:fld>
            <a:endParaRPr lang="en-GB"/>
          </a:p>
        </p:txBody>
      </p:sp>
    </p:spTree>
    <p:extLst>
      <p:ext uri="{BB962C8B-B14F-4D97-AF65-F5344CB8AC3E}">
        <p14:creationId xmlns:p14="http://schemas.microsoft.com/office/powerpoint/2010/main" val="2837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34</a:t>
            </a:fld>
            <a:endParaRPr lang="en-GB"/>
          </a:p>
        </p:txBody>
      </p:sp>
    </p:spTree>
    <p:extLst>
      <p:ext uri="{BB962C8B-B14F-4D97-AF65-F5344CB8AC3E}">
        <p14:creationId xmlns:p14="http://schemas.microsoft.com/office/powerpoint/2010/main" val="3508336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35</a:t>
            </a:fld>
            <a:endParaRPr lang="en-GB"/>
          </a:p>
        </p:txBody>
      </p:sp>
    </p:spTree>
    <p:extLst>
      <p:ext uri="{BB962C8B-B14F-4D97-AF65-F5344CB8AC3E}">
        <p14:creationId xmlns:p14="http://schemas.microsoft.com/office/powerpoint/2010/main" val="368966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37</a:t>
            </a:fld>
            <a:endParaRPr lang="en-GB"/>
          </a:p>
        </p:txBody>
      </p:sp>
    </p:spTree>
    <p:extLst>
      <p:ext uri="{BB962C8B-B14F-4D97-AF65-F5344CB8AC3E}">
        <p14:creationId xmlns:p14="http://schemas.microsoft.com/office/powerpoint/2010/main" val="1802166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39</a:t>
            </a:fld>
            <a:endParaRPr lang="en-GB"/>
          </a:p>
        </p:txBody>
      </p:sp>
    </p:spTree>
    <p:extLst>
      <p:ext uri="{BB962C8B-B14F-4D97-AF65-F5344CB8AC3E}">
        <p14:creationId xmlns:p14="http://schemas.microsoft.com/office/powerpoint/2010/main" val="2364860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41</a:t>
            </a:fld>
            <a:endParaRPr lang="en-GB"/>
          </a:p>
        </p:txBody>
      </p:sp>
    </p:spTree>
    <p:extLst>
      <p:ext uri="{BB962C8B-B14F-4D97-AF65-F5344CB8AC3E}">
        <p14:creationId xmlns:p14="http://schemas.microsoft.com/office/powerpoint/2010/main" val="284420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a:t>
            </a:fld>
            <a:endParaRPr lang="en-GB"/>
          </a:p>
        </p:txBody>
      </p:sp>
    </p:spTree>
    <p:extLst>
      <p:ext uri="{BB962C8B-B14F-4D97-AF65-F5344CB8AC3E}">
        <p14:creationId xmlns:p14="http://schemas.microsoft.com/office/powerpoint/2010/main" val="2325203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42</a:t>
            </a:fld>
            <a:endParaRPr lang="en-GB"/>
          </a:p>
        </p:txBody>
      </p:sp>
    </p:spTree>
    <p:extLst>
      <p:ext uri="{BB962C8B-B14F-4D97-AF65-F5344CB8AC3E}">
        <p14:creationId xmlns:p14="http://schemas.microsoft.com/office/powerpoint/2010/main" val="1781999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43</a:t>
            </a:fld>
            <a:endParaRPr lang="en-GB"/>
          </a:p>
        </p:txBody>
      </p:sp>
    </p:spTree>
    <p:extLst>
      <p:ext uri="{BB962C8B-B14F-4D97-AF65-F5344CB8AC3E}">
        <p14:creationId xmlns:p14="http://schemas.microsoft.com/office/powerpoint/2010/main" val="9642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44</a:t>
            </a:fld>
            <a:endParaRPr lang="en-GB"/>
          </a:p>
        </p:txBody>
      </p:sp>
    </p:spTree>
    <p:extLst>
      <p:ext uri="{BB962C8B-B14F-4D97-AF65-F5344CB8AC3E}">
        <p14:creationId xmlns:p14="http://schemas.microsoft.com/office/powerpoint/2010/main" val="1236306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45</a:t>
            </a:fld>
            <a:endParaRPr lang="en-GB"/>
          </a:p>
        </p:txBody>
      </p:sp>
    </p:spTree>
    <p:extLst>
      <p:ext uri="{BB962C8B-B14F-4D97-AF65-F5344CB8AC3E}">
        <p14:creationId xmlns:p14="http://schemas.microsoft.com/office/powerpoint/2010/main" val="3416169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46</a:t>
            </a:fld>
            <a:endParaRPr lang="en-GB"/>
          </a:p>
        </p:txBody>
      </p:sp>
    </p:spTree>
    <p:extLst>
      <p:ext uri="{BB962C8B-B14F-4D97-AF65-F5344CB8AC3E}">
        <p14:creationId xmlns:p14="http://schemas.microsoft.com/office/powerpoint/2010/main" val="2250108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48</a:t>
            </a:fld>
            <a:endParaRPr lang="en-GB"/>
          </a:p>
        </p:txBody>
      </p:sp>
    </p:spTree>
    <p:extLst>
      <p:ext uri="{BB962C8B-B14F-4D97-AF65-F5344CB8AC3E}">
        <p14:creationId xmlns:p14="http://schemas.microsoft.com/office/powerpoint/2010/main" val="1486475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51</a:t>
            </a:fld>
            <a:endParaRPr lang="en-GB"/>
          </a:p>
        </p:txBody>
      </p:sp>
    </p:spTree>
    <p:extLst>
      <p:ext uri="{BB962C8B-B14F-4D97-AF65-F5344CB8AC3E}">
        <p14:creationId xmlns:p14="http://schemas.microsoft.com/office/powerpoint/2010/main" val="2621730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52</a:t>
            </a:fld>
            <a:endParaRPr lang="en-GB"/>
          </a:p>
        </p:txBody>
      </p:sp>
    </p:spTree>
    <p:extLst>
      <p:ext uri="{BB962C8B-B14F-4D97-AF65-F5344CB8AC3E}">
        <p14:creationId xmlns:p14="http://schemas.microsoft.com/office/powerpoint/2010/main" val="3294003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55575"/>
            <a:ext cx="6677025" cy="3756025"/>
          </a:xfr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1986280" y="8829967"/>
            <a:ext cx="3037840" cy="466433"/>
          </a:xfrm>
          <a:prstGeom prst="rect">
            <a:avLst/>
          </a:prstGeom>
        </p:spPr>
        <p:txBody>
          <a:bodyPr/>
          <a:lstStyle/>
          <a:p>
            <a:fld id="{2FB8B7E8-C405-4882-AAD0-1D72826C463D}" type="slidenum">
              <a:rPr lang="en-GB" smtClean="0"/>
              <a:pPr/>
              <a:t>53</a:t>
            </a:fld>
            <a:endParaRPr lang="en-GB" dirty="0"/>
          </a:p>
        </p:txBody>
      </p:sp>
    </p:spTree>
    <p:extLst>
      <p:ext uri="{BB962C8B-B14F-4D97-AF65-F5344CB8AC3E}">
        <p14:creationId xmlns:p14="http://schemas.microsoft.com/office/powerpoint/2010/main" val="34687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5</a:t>
            </a:fld>
            <a:endParaRPr lang="en-GB"/>
          </a:p>
        </p:txBody>
      </p:sp>
    </p:spTree>
    <p:extLst>
      <p:ext uri="{BB962C8B-B14F-4D97-AF65-F5344CB8AC3E}">
        <p14:creationId xmlns:p14="http://schemas.microsoft.com/office/powerpoint/2010/main" val="167908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6</a:t>
            </a:fld>
            <a:endParaRPr lang="en-GB"/>
          </a:p>
        </p:txBody>
      </p:sp>
    </p:spTree>
    <p:extLst>
      <p:ext uri="{BB962C8B-B14F-4D97-AF65-F5344CB8AC3E}">
        <p14:creationId xmlns:p14="http://schemas.microsoft.com/office/powerpoint/2010/main" val="424022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11</a:t>
            </a:fld>
            <a:endParaRPr lang="en-GB"/>
          </a:p>
        </p:txBody>
      </p:sp>
    </p:spTree>
    <p:extLst>
      <p:ext uri="{BB962C8B-B14F-4D97-AF65-F5344CB8AC3E}">
        <p14:creationId xmlns:p14="http://schemas.microsoft.com/office/powerpoint/2010/main" val="280801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12</a:t>
            </a:fld>
            <a:endParaRPr lang="en-GB"/>
          </a:p>
        </p:txBody>
      </p:sp>
    </p:spTree>
    <p:extLst>
      <p:ext uri="{BB962C8B-B14F-4D97-AF65-F5344CB8AC3E}">
        <p14:creationId xmlns:p14="http://schemas.microsoft.com/office/powerpoint/2010/main" val="332635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13</a:t>
            </a:fld>
            <a:endParaRPr lang="en-GB"/>
          </a:p>
        </p:txBody>
      </p:sp>
    </p:spTree>
    <p:extLst>
      <p:ext uri="{BB962C8B-B14F-4D97-AF65-F5344CB8AC3E}">
        <p14:creationId xmlns:p14="http://schemas.microsoft.com/office/powerpoint/2010/main" val="229949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F07FD-0EC0-4A5F-88C1-0C1BDAEF2B8D}" type="slidenum">
              <a:rPr lang="en-GB" smtClean="0"/>
              <a:t>14</a:t>
            </a:fld>
            <a:endParaRPr lang="en-GB"/>
          </a:p>
        </p:txBody>
      </p:sp>
    </p:spTree>
    <p:extLst>
      <p:ext uri="{BB962C8B-B14F-4D97-AF65-F5344CB8AC3E}">
        <p14:creationId xmlns:p14="http://schemas.microsoft.com/office/powerpoint/2010/main" val="1875398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D7FF9E-75D2-B145-B638-1F6506C90C87}"/>
              </a:ext>
            </a:extLst>
          </p:cNvPr>
          <p:cNvSpPr/>
          <p:nvPr userDrawn="1"/>
        </p:nvSpPr>
        <p:spPr>
          <a:xfrm>
            <a:off x="250371" y="4049486"/>
            <a:ext cx="3733800" cy="113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048D447-184E-4319-B2F7-612A4B4A0240}"/>
              </a:ext>
            </a:extLst>
          </p:cNvPr>
          <p:cNvSpPr/>
          <p:nvPr userDrawn="1"/>
        </p:nvSpPr>
        <p:spPr>
          <a:xfrm>
            <a:off x="2948683" y="0"/>
            <a:ext cx="9254557" cy="6565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D5D2C888-225A-4CBD-82C4-301668BB446C}"/>
              </a:ext>
            </a:extLst>
          </p:cNvPr>
          <p:cNvGrpSpPr/>
          <p:nvPr userDrawn="1"/>
        </p:nvGrpSpPr>
        <p:grpSpPr>
          <a:xfrm>
            <a:off x="1716533" y="0"/>
            <a:ext cx="10475467" cy="6858000"/>
            <a:chOff x="1724000" y="0"/>
            <a:chExt cx="10475467" cy="6858000"/>
          </a:xfrm>
        </p:grpSpPr>
        <p:pic>
          <p:nvPicPr>
            <p:cNvPr id="12" name="Picture 11" descr="A picture containing sheep, drawing&#10;&#10;Description automatically generated">
              <a:extLst>
                <a:ext uri="{FF2B5EF4-FFF2-40B4-BE49-F238E27FC236}">
                  <a16:creationId xmlns:a16="http://schemas.microsoft.com/office/drawing/2014/main" id="{4E29B9D5-484D-49FE-9AEE-1502167546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37" r="5939"/>
            <a:stretch/>
          </p:blipFill>
          <p:spPr>
            <a:xfrm>
              <a:off x="2875467" y="0"/>
              <a:ext cx="9324000" cy="6858000"/>
            </a:xfrm>
            <a:prstGeom prst="rect">
              <a:avLst/>
            </a:prstGeom>
          </p:spPr>
        </p:pic>
        <p:sp>
          <p:nvSpPr>
            <p:cNvPr id="13" name="Rectangle 12">
              <a:extLst>
                <a:ext uri="{FF2B5EF4-FFF2-40B4-BE49-F238E27FC236}">
                  <a16:creationId xmlns:a16="http://schemas.microsoft.com/office/drawing/2014/main" id="{BE0FC69B-5F2B-4259-9C56-4198A9BEF75C}"/>
                </a:ext>
              </a:extLst>
            </p:cNvPr>
            <p:cNvSpPr/>
            <p:nvPr userDrawn="1"/>
          </p:nvSpPr>
          <p:spPr>
            <a:xfrm>
              <a:off x="1724000" y="5791200"/>
              <a:ext cx="1151467"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5">
            <a:extLst>
              <a:ext uri="{FF2B5EF4-FFF2-40B4-BE49-F238E27FC236}">
                <a16:creationId xmlns:a16="http://schemas.microsoft.com/office/drawing/2014/main" id="{5D59C2EA-0E50-6446-A9AE-8FA3339886B9}"/>
              </a:ext>
            </a:extLst>
          </p:cNvPr>
          <p:cNvSpPr>
            <a:spLocks noGrp="1"/>
          </p:cNvSpPr>
          <p:nvPr>
            <p:ph sz="quarter" idx="11" hasCustomPrompt="1"/>
          </p:nvPr>
        </p:nvSpPr>
        <p:spPr>
          <a:xfrm>
            <a:off x="471488" y="3477986"/>
            <a:ext cx="4600575" cy="761319"/>
          </a:xfrm>
        </p:spPr>
        <p:txBody>
          <a:bodyPr>
            <a:noAutofit/>
          </a:bodyPr>
          <a:lstStyle>
            <a:lvl1pPr marL="0" indent="0">
              <a:buNone/>
              <a:defRPr sz="4800">
                <a:solidFill>
                  <a:srgbClr val="402957"/>
                </a:solidFill>
                <a:latin typeface="Barlow Condensed Medium" pitchFamily="2" charset="77"/>
              </a:defRPr>
            </a:lvl1pPr>
            <a:lvl2pPr marL="457200" indent="0">
              <a:buNone/>
              <a:defRPr sz="6600"/>
            </a:lvl2pPr>
            <a:lvl3pPr>
              <a:defRPr sz="6000"/>
            </a:lvl3pPr>
            <a:lvl4pPr>
              <a:defRPr sz="5400"/>
            </a:lvl4pPr>
            <a:lvl5pPr>
              <a:defRPr sz="5400"/>
            </a:lvl5pPr>
          </a:lstStyle>
          <a:p>
            <a:pPr lvl="0"/>
            <a:r>
              <a:rPr lang="en-US" dirty="0"/>
              <a:t>Presentation Title</a:t>
            </a:r>
          </a:p>
          <a:p>
            <a:pPr lvl="0"/>
            <a:endParaRPr lang="en-US" dirty="0"/>
          </a:p>
        </p:txBody>
      </p:sp>
      <p:sp>
        <p:nvSpPr>
          <p:cNvPr id="5" name="Text Placeholder 4">
            <a:extLst>
              <a:ext uri="{FF2B5EF4-FFF2-40B4-BE49-F238E27FC236}">
                <a16:creationId xmlns:a16="http://schemas.microsoft.com/office/drawing/2014/main" id="{58078383-50AB-A947-98A0-42149CB50E2C}"/>
              </a:ext>
            </a:extLst>
          </p:cNvPr>
          <p:cNvSpPr>
            <a:spLocks noGrp="1"/>
          </p:cNvSpPr>
          <p:nvPr>
            <p:ph type="body" sz="quarter" idx="12" hasCustomPrompt="1"/>
          </p:nvPr>
        </p:nvSpPr>
        <p:spPr>
          <a:xfrm>
            <a:off x="471488" y="4239306"/>
            <a:ext cx="4229100" cy="571500"/>
          </a:xfrm>
        </p:spPr>
        <p:txBody>
          <a:bodyPr>
            <a:normAutofit/>
          </a:bodyPr>
          <a:lstStyle>
            <a:lvl1pPr marL="0" indent="0">
              <a:buNone/>
              <a:defRPr sz="2000" b="0">
                <a:solidFill>
                  <a:srgbClr val="3BC9D5"/>
                </a:solidFill>
                <a:latin typeface="Barlow" pitchFamily="2" charset="77"/>
              </a:defRPr>
            </a:lvl1pPr>
          </a:lstStyle>
          <a:p>
            <a:pPr lvl="0"/>
            <a:r>
              <a:rPr lang="en-US" dirty="0"/>
              <a:t>Subtitle / date</a:t>
            </a:r>
          </a:p>
        </p:txBody>
      </p:sp>
      <p:sp>
        <p:nvSpPr>
          <p:cNvPr id="15" name="Freeform: Shape 14">
            <a:extLst>
              <a:ext uri="{FF2B5EF4-FFF2-40B4-BE49-F238E27FC236}">
                <a16:creationId xmlns:a16="http://schemas.microsoft.com/office/drawing/2014/main" id="{4CC7D8F1-DA77-4705-81C6-E7CB585CE206}"/>
              </a:ext>
            </a:extLst>
          </p:cNvPr>
          <p:cNvSpPr/>
          <p:nvPr userDrawn="1"/>
        </p:nvSpPr>
        <p:spPr>
          <a:xfrm>
            <a:off x="11483320" y="5424755"/>
            <a:ext cx="719920" cy="1453793"/>
          </a:xfrm>
          <a:custGeom>
            <a:avLst/>
            <a:gdLst>
              <a:gd name="connsiteX0" fmla="*/ 0 w 719920"/>
              <a:gd name="connsiteY0" fmla="*/ 0 h 1535373"/>
              <a:gd name="connsiteX1" fmla="*/ 0 w 719920"/>
              <a:gd name="connsiteY1" fmla="*/ 1535373 h 1535373"/>
              <a:gd name="connsiteX2" fmla="*/ 719920 w 719920"/>
              <a:gd name="connsiteY2" fmla="*/ 1535373 h 1535373"/>
              <a:gd name="connsiteX3" fmla="*/ 719920 w 719920"/>
              <a:gd name="connsiteY3" fmla="*/ 545910 h 1535373"/>
              <a:gd name="connsiteX4" fmla="*/ 0 w 719920"/>
              <a:gd name="connsiteY4" fmla="*/ 0 h 153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20" h="1535373">
                <a:moveTo>
                  <a:pt x="0" y="0"/>
                </a:moveTo>
                <a:lnTo>
                  <a:pt x="0" y="1535373"/>
                </a:lnTo>
                <a:lnTo>
                  <a:pt x="719920" y="1535373"/>
                </a:lnTo>
                <a:lnTo>
                  <a:pt x="719920" y="545910"/>
                </a:lnTo>
                <a:lnTo>
                  <a:pt x="0" y="0"/>
                </a:lnTo>
                <a:close/>
              </a:path>
            </a:pathLst>
          </a:cu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14915D17-22D5-4B96-AC50-E92D3C6AD1C3}"/>
              </a:ext>
            </a:extLst>
          </p:cNvPr>
          <p:cNvGrpSpPr/>
          <p:nvPr userDrawn="1"/>
        </p:nvGrpSpPr>
        <p:grpSpPr>
          <a:xfrm>
            <a:off x="2609850" y="3238500"/>
            <a:ext cx="9610530" cy="3616437"/>
            <a:chOff x="2371062" y="3592793"/>
            <a:chExt cx="9849318" cy="3281194"/>
          </a:xfrm>
        </p:grpSpPr>
        <p:sp>
          <p:nvSpPr>
            <p:cNvPr id="17" name="Freeform: Shape 16">
              <a:extLst>
                <a:ext uri="{FF2B5EF4-FFF2-40B4-BE49-F238E27FC236}">
                  <a16:creationId xmlns:a16="http://schemas.microsoft.com/office/drawing/2014/main" id="{D0224EE5-8E13-4976-B2D9-0D7362809D1E}"/>
                </a:ext>
              </a:extLst>
            </p:cNvPr>
            <p:cNvSpPr/>
            <p:nvPr userDrawn="1"/>
          </p:nvSpPr>
          <p:spPr>
            <a:xfrm>
              <a:off x="2371062" y="3592793"/>
              <a:ext cx="9849318" cy="3281194"/>
            </a:xfrm>
            <a:custGeom>
              <a:avLst/>
              <a:gdLst>
                <a:gd name="connsiteX0" fmla="*/ 0 w 9314121"/>
                <a:gd name="connsiteY0" fmla="*/ 3434316 h 3434316"/>
                <a:gd name="connsiteX1" fmla="*/ 276446 w 9314121"/>
                <a:gd name="connsiteY1" fmla="*/ 2881423 h 3434316"/>
                <a:gd name="connsiteX2" fmla="*/ 4189228 w 9314121"/>
                <a:gd name="connsiteY2" fmla="*/ 0 h 3434316"/>
                <a:gd name="connsiteX3" fmla="*/ 4720856 w 9314121"/>
                <a:gd name="connsiteY3" fmla="*/ 2020186 h 3434316"/>
                <a:gd name="connsiteX4" fmla="*/ 5560828 w 9314121"/>
                <a:gd name="connsiteY4" fmla="*/ 2817628 h 3434316"/>
                <a:gd name="connsiteX5" fmla="*/ 6911162 w 9314121"/>
                <a:gd name="connsiteY5" fmla="*/ 2775097 h 3434316"/>
                <a:gd name="connsiteX6" fmla="*/ 9314121 w 9314121"/>
                <a:gd name="connsiteY6" fmla="*/ 1414130 h 3434316"/>
                <a:gd name="connsiteX7" fmla="*/ 9314121 w 9314121"/>
                <a:gd name="connsiteY7" fmla="*/ 3423683 h 3434316"/>
                <a:gd name="connsiteX8" fmla="*/ 0 w 9314121"/>
                <a:gd name="connsiteY8" fmla="*/ 3434316 h 3434316"/>
                <a:gd name="connsiteX0" fmla="*/ 758733 w 10072854"/>
                <a:gd name="connsiteY0" fmla="*/ 3434316 h 3434316"/>
                <a:gd name="connsiteX1" fmla="*/ 1035179 w 10072854"/>
                <a:gd name="connsiteY1" fmla="*/ 2881423 h 3434316"/>
                <a:gd name="connsiteX2" fmla="*/ 4947961 w 10072854"/>
                <a:gd name="connsiteY2" fmla="*/ 0 h 3434316"/>
                <a:gd name="connsiteX3" fmla="*/ 5479589 w 10072854"/>
                <a:gd name="connsiteY3" fmla="*/ 2020186 h 3434316"/>
                <a:gd name="connsiteX4" fmla="*/ 6319561 w 10072854"/>
                <a:gd name="connsiteY4" fmla="*/ 2817628 h 3434316"/>
                <a:gd name="connsiteX5" fmla="*/ 7669895 w 10072854"/>
                <a:gd name="connsiteY5" fmla="*/ 2775097 h 3434316"/>
                <a:gd name="connsiteX6" fmla="*/ 10072854 w 10072854"/>
                <a:gd name="connsiteY6" fmla="*/ 1414130 h 3434316"/>
                <a:gd name="connsiteX7" fmla="*/ 10072854 w 10072854"/>
                <a:gd name="connsiteY7" fmla="*/ 3423683 h 3434316"/>
                <a:gd name="connsiteX8" fmla="*/ 758733 w 10072854"/>
                <a:gd name="connsiteY8" fmla="*/ 3434316 h 3434316"/>
                <a:gd name="connsiteX0" fmla="*/ 638273 w 9952394"/>
                <a:gd name="connsiteY0" fmla="*/ 3434316 h 3434316"/>
                <a:gd name="connsiteX1" fmla="*/ 914719 w 9952394"/>
                <a:gd name="connsiteY1" fmla="*/ 2881423 h 3434316"/>
                <a:gd name="connsiteX2" fmla="*/ 4827501 w 9952394"/>
                <a:gd name="connsiteY2" fmla="*/ 0 h 3434316"/>
                <a:gd name="connsiteX3" fmla="*/ 5359129 w 9952394"/>
                <a:gd name="connsiteY3" fmla="*/ 2020186 h 3434316"/>
                <a:gd name="connsiteX4" fmla="*/ 6199101 w 9952394"/>
                <a:gd name="connsiteY4" fmla="*/ 2817628 h 3434316"/>
                <a:gd name="connsiteX5" fmla="*/ 7549435 w 9952394"/>
                <a:gd name="connsiteY5" fmla="*/ 2775097 h 3434316"/>
                <a:gd name="connsiteX6" fmla="*/ 9952394 w 9952394"/>
                <a:gd name="connsiteY6" fmla="*/ 1414130 h 3434316"/>
                <a:gd name="connsiteX7" fmla="*/ 9952394 w 9952394"/>
                <a:gd name="connsiteY7" fmla="*/ 3423683 h 3434316"/>
                <a:gd name="connsiteX8" fmla="*/ 638273 w 9952394"/>
                <a:gd name="connsiteY8" fmla="*/ 3434316 h 3434316"/>
                <a:gd name="connsiteX0" fmla="*/ 666548 w 9980669"/>
                <a:gd name="connsiteY0" fmla="*/ 3434316 h 3434316"/>
                <a:gd name="connsiteX1" fmla="*/ 942994 w 9980669"/>
                <a:gd name="connsiteY1" fmla="*/ 2881423 h 3434316"/>
                <a:gd name="connsiteX2" fmla="*/ 4855776 w 9980669"/>
                <a:gd name="connsiteY2" fmla="*/ 0 h 3434316"/>
                <a:gd name="connsiteX3" fmla="*/ 5387404 w 9980669"/>
                <a:gd name="connsiteY3" fmla="*/ 2020186 h 3434316"/>
                <a:gd name="connsiteX4" fmla="*/ 6227376 w 9980669"/>
                <a:gd name="connsiteY4" fmla="*/ 2817628 h 3434316"/>
                <a:gd name="connsiteX5" fmla="*/ 7577710 w 9980669"/>
                <a:gd name="connsiteY5" fmla="*/ 2775097 h 3434316"/>
                <a:gd name="connsiteX6" fmla="*/ 9980669 w 9980669"/>
                <a:gd name="connsiteY6" fmla="*/ 1414130 h 3434316"/>
                <a:gd name="connsiteX7" fmla="*/ 9980669 w 9980669"/>
                <a:gd name="connsiteY7" fmla="*/ 3423683 h 3434316"/>
                <a:gd name="connsiteX8" fmla="*/ 666548 w 9980669"/>
                <a:gd name="connsiteY8" fmla="*/ 3434316 h 3434316"/>
                <a:gd name="connsiteX0" fmla="*/ 1167102 w 9423700"/>
                <a:gd name="connsiteY0" fmla="*/ 3426365 h 3426365"/>
                <a:gd name="connsiteX1" fmla="*/ 386025 w 9423700"/>
                <a:gd name="connsiteY1" fmla="*/ 2881423 h 3426365"/>
                <a:gd name="connsiteX2" fmla="*/ 4298807 w 9423700"/>
                <a:gd name="connsiteY2" fmla="*/ 0 h 3426365"/>
                <a:gd name="connsiteX3" fmla="*/ 4830435 w 9423700"/>
                <a:gd name="connsiteY3" fmla="*/ 2020186 h 3426365"/>
                <a:gd name="connsiteX4" fmla="*/ 5670407 w 9423700"/>
                <a:gd name="connsiteY4" fmla="*/ 2817628 h 3426365"/>
                <a:gd name="connsiteX5" fmla="*/ 7020741 w 9423700"/>
                <a:gd name="connsiteY5" fmla="*/ 2775097 h 3426365"/>
                <a:gd name="connsiteX6" fmla="*/ 9423700 w 9423700"/>
                <a:gd name="connsiteY6" fmla="*/ 1414130 h 3426365"/>
                <a:gd name="connsiteX7" fmla="*/ 9423700 w 9423700"/>
                <a:gd name="connsiteY7" fmla="*/ 3423683 h 3426365"/>
                <a:gd name="connsiteX8" fmla="*/ 1167102 w 9423700"/>
                <a:gd name="connsiteY8" fmla="*/ 3426365 h 3426365"/>
                <a:gd name="connsiteX0" fmla="*/ 1296536 w 9330498"/>
                <a:gd name="connsiteY0" fmla="*/ 3442268 h 3442268"/>
                <a:gd name="connsiteX1" fmla="*/ 292823 w 9330498"/>
                <a:gd name="connsiteY1" fmla="*/ 2881423 h 3442268"/>
                <a:gd name="connsiteX2" fmla="*/ 4205605 w 9330498"/>
                <a:gd name="connsiteY2" fmla="*/ 0 h 3442268"/>
                <a:gd name="connsiteX3" fmla="*/ 4737233 w 9330498"/>
                <a:gd name="connsiteY3" fmla="*/ 2020186 h 3442268"/>
                <a:gd name="connsiteX4" fmla="*/ 5577205 w 9330498"/>
                <a:gd name="connsiteY4" fmla="*/ 2817628 h 3442268"/>
                <a:gd name="connsiteX5" fmla="*/ 6927539 w 9330498"/>
                <a:gd name="connsiteY5" fmla="*/ 2775097 h 3442268"/>
                <a:gd name="connsiteX6" fmla="*/ 9330498 w 9330498"/>
                <a:gd name="connsiteY6" fmla="*/ 1414130 h 3442268"/>
                <a:gd name="connsiteX7" fmla="*/ 9330498 w 9330498"/>
                <a:gd name="connsiteY7" fmla="*/ 3423683 h 3442268"/>
                <a:gd name="connsiteX8" fmla="*/ 1296536 w 9330498"/>
                <a:gd name="connsiteY8" fmla="*/ 3442268 h 3442268"/>
                <a:gd name="connsiteX0" fmla="*/ 1298573 w 9332535"/>
                <a:gd name="connsiteY0" fmla="*/ 3442268 h 3445437"/>
                <a:gd name="connsiteX1" fmla="*/ 294860 w 9332535"/>
                <a:gd name="connsiteY1" fmla="*/ 2881423 h 3445437"/>
                <a:gd name="connsiteX2" fmla="*/ 4207642 w 9332535"/>
                <a:gd name="connsiteY2" fmla="*/ 0 h 3445437"/>
                <a:gd name="connsiteX3" fmla="*/ 4739270 w 9332535"/>
                <a:gd name="connsiteY3" fmla="*/ 2020186 h 3445437"/>
                <a:gd name="connsiteX4" fmla="*/ 5579242 w 9332535"/>
                <a:gd name="connsiteY4" fmla="*/ 2817628 h 3445437"/>
                <a:gd name="connsiteX5" fmla="*/ 6929576 w 9332535"/>
                <a:gd name="connsiteY5" fmla="*/ 2775097 h 3445437"/>
                <a:gd name="connsiteX6" fmla="*/ 9332535 w 9332535"/>
                <a:gd name="connsiteY6" fmla="*/ 1414130 h 3445437"/>
                <a:gd name="connsiteX7" fmla="*/ 9332535 w 9332535"/>
                <a:gd name="connsiteY7" fmla="*/ 3423683 h 3445437"/>
                <a:gd name="connsiteX8" fmla="*/ 1298573 w 9332535"/>
                <a:gd name="connsiteY8" fmla="*/ 3442268 h 3445437"/>
                <a:gd name="connsiteX0" fmla="*/ 1298573 w 9332535"/>
                <a:gd name="connsiteY0" fmla="*/ 3509030 h 3512199"/>
                <a:gd name="connsiteX1" fmla="*/ 294860 w 9332535"/>
                <a:gd name="connsiteY1" fmla="*/ 2948185 h 3512199"/>
                <a:gd name="connsiteX2" fmla="*/ 4207642 w 9332535"/>
                <a:gd name="connsiteY2" fmla="*/ 66762 h 3512199"/>
                <a:gd name="connsiteX3" fmla="*/ 4739270 w 9332535"/>
                <a:gd name="connsiteY3" fmla="*/ 2086948 h 3512199"/>
                <a:gd name="connsiteX4" fmla="*/ 5579242 w 9332535"/>
                <a:gd name="connsiteY4" fmla="*/ 2884390 h 3512199"/>
                <a:gd name="connsiteX5" fmla="*/ 6929576 w 9332535"/>
                <a:gd name="connsiteY5" fmla="*/ 2841859 h 3512199"/>
                <a:gd name="connsiteX6" fmla="*/ 9332535 w 9332535"/>
                <a:gd name="connsiteY6" fmla="*/ 1480892 h 3512199"/>
                <a:gd name="connsiteX7" fmla="*/ 9332535 w 9332535"/>
                <a:gd name="connsiteY7" fmla="*/ 3490445 h 3512199"/>
                <a:gd name="connsiteX8" fmla="*/ 1298573 w 9332535"/>
                <a:gd name="connsiteY8" fmla="*/ 3509030 h 3512199"/>
                <a:gd name="connsiteX0" fmla="*/ 1298573 w 9332535"/>
                <a:gd name="connsiteY0" fmla="*/ 3508047 h 3511216"/>
                <a:gd name="connsiteX1" fmla="*/ 294860 w 9332535"/>
                <a:gd name="connsiteY1" fmla="*/ 2947202 h 3511216"/>
                <a:gd name="connsiteX2" fmla="*/ 4207642 w 9332535"/>
                <a:gd name="connsiteY2" fmla="*/ 65779 h 3511216"/>
                <a:gd name="connsiteX3" fmla="*/ 4588196 w 9332535"/>
                <a:gd name="connsiteY3" fmla="*/ 2117771 h 3511216"/>
                <a:gd name="connsiteX4" fmla="*/ 5579242 w 9332535"/>
                <a:gd name="connsiteY4" fmla="*/ 2883407 h 3511216"/>
                <a:gd name="connsiteX5" fmla="*/ 6929576 w 9332535"/>
                <a:gd name="connsiteY5" fmla="*/ 2840876 h 3511216"/>
                <a:gd name="connsiteX6" fmla="*/ 9332535 w 9332535"/>
                <a:gd name="connsiteY6" fmla="*/ 1479909 h 3511216"/>
                <a:gd name="connsiteX7" fmla="*/ 9332535 w 9332535"/>
                <a:gd name="connsiteY7" fmla="*/ 3489462 h 3511216"/>
                <a:gd name="connsiteX8" fmla="*/ 1298573 w 9332535"/>
                <a:gd name="connsiteY8" fmla="*/ 3508047 h 3511216"/>
                <a:gd name="connsiteX0" fmla="*/ 1298573 w 9332535"/>
                <a:gd name="connsiteY0" fmla="*/ 3508781 h 3511950"/>
                <a:gd name="connsiteX1" fmla="*/ 294860 w 9332535"/>
                <a:gd name="connsiteY1" fmla="*/ 2947936 h 3511950"/>
                <a:gd name="connsiteX2" fmla="*/ 4207642 w 9332535"/>
                <a:gd name="connsiteY2" fmla="*/ 66513 h 3511950"/>
                <a:gd name="connsiteX3" fmla="*/ 4747223 w 9332535"/>
                <a:gd name="connsiteY3" fmla="*/ 2094651 h 3511950"/>
                <a:gd name="connsiteX4" fmla="*/ 5579242 w 9332535"/>
                <a:gd name="connsiteY4" fmla="*/ 2884141 h 3511950"/>
                <a:gd name="connsiteX5" fmla="*/ 6929576 w 9332535"/>
                <a:gd name="connsiteY5" fmla="*/ 2841610 h 3511950"/>
                <a:gd name="connsiteX6" fmla="*/ 9332535 w 9332535"/>
                <a:gd name="connsiteY6" fmla="*/ 1480643 h 3511950"/>
                <a:gd name="connsiteX7" fmla="*/ 9332535 w 9332535"/>
                <a:gd name="connsiteY7" fmla="*/ 3490196 h 3511950"/>
                <a:gd name="connsiteX8" fmla="*/ 1298573 w 9332535"/>
                <a:gd name="connsiteY8" fmla="*/ 3508781 h 3511950"/>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579242 w 9332535"/>
                <a:gd name="connsiteY4" fmla="*/ 2881836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579242 w 9332535"/>
                <a:gd name="connsiteY4" fmla="*/ 2881836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634901 w 9332535"/>
                <a:gd name="connsiteY4" fmla="*/ 2842080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634901 w 9332535"/>
                <a:gd name="connsiteY4" fmla="*/ 2842080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98573 w 9332535"/>
                <a:gd name="connsiteY0" fmla="*/ 3506476 h 3509645"/>
                <a:gd name="connsiteX1" fmla="*/ 294860 w 9332535"/>
                <a:gd name="connsiteY1" fmla="*/ 2945631 h 3509645"/>
                <a:gd name="connsiteX2" fmla="*/ 4207642 w 9332535"/>
                <a:gd name="connsiteY2" fmla="*/ 64208 h 3509645"/>
                <a:gd name="connsiteX3" fmla="*/ 4747223 w 9332535"/>
                <a:gd name="connsiteY3" fmla="*/ 2092346 h 3509645"/>
                <a:gd name="connsiteX4" fmla="*/ 5634901 w 9332535"/>
                <a:gd name="connsiteY4" fmla="*/ 2842080 h 3509645"/>
                <a:gd name="connsiteX5" fmla="*/ 6929576 w 9332535"/>
                <a:gd name="connsiteY5" fmla="*/ 2839305 h 3509645"/>
                <a:gd name="connsiteX6" fmla="*/ 9332535 w 9332535"/>
                <a:gd name="connsiteY6" fmla="*/ 1478338 h 3509645"/>
                <a:gd name="connsiteX7" fmla="*/ 9332535 w 9332535"/>
                <a:gd name="connsiteY7" fmla="*/ 3487891 h 3509645"/>
                <a:gd name="connsiteX8" fmla="*/ 1298573 w 9332535"/>
                <a:gd name="connsiteY8" fmla="*/ 3506476 h 3509645"/>
                <a:gd name="connsiteX0" fmla="*/ 1280468 w 9314430"/>
                <a:gd name="connsiteY0" fmla="*/ 3514195 h 3517424"/>
                <a:gd name="connsiteX1" fmla="*/ 276755 w 9314430"/>
                <a:gd name="connsiteY1" fmla="*/ 2953350 h 3517424"/>
                <a:gd name="connsiteX2" fmla="*/ 3943047 w 9314430"/>
                <a:gd name="connsiteY2" fmla="*/ 63976 h 3517424"/>
                <a:gd name="connsiteX3" fmla="*/ 4729118 w 9314430"/>
                <a:gd name="connsiteY3" fmla="*/ 2100065 h 3517424"/>
                <a:gd name="connsiteX4" fmla="*/ 5616796 w 9314430"/>
                <a:gd name="connsiteY4" fmla="*/ 2849799 h 3517424"/>
                <a:gd name="connsiteX5" fmla="*/ 6911471 w 9314430"/>
                <a:gd name="connsiteY5" fmla="*/ 2847024 h 3517424"/>
                <a:gd name="connsiteX6" fmla="*/ 9314430 w 9314430"/>
                <a:gd name="connsiteY6" fmla="*/ 1486057 h 3517424"/>
                <a:gd name="connsiteX7" fmla="*/ 9314430 w 9314430"/>
                <a:gd name="connsiteY7" fmla="*/ 3495610 h 3517424"/>
                <a:gd name="connsiteX8" fmla="*/ 1280468 w 9314430"/>
                <a:gd name="connsiteY8" fmla="*/ 3514195 h 3517424"/>
                <a:gd name="connsiteX0" fmla="*/ 1280468 w 9314430"/>
                <a:gd name="connsiteY0" fmla="*/ 3514195 h 3517424"/>
                <a:gd name="connsiteX1" fmla="*/ 276755 w 9314430"/>
                <a:gd name="connsiteY1" fmla="*/ 2953350 h 3517424"/>
                <a:gd name="connsiteX2" fmla="*/ 3943047 w 9314430"/>
                <a:gd name="connsiteY2" fmla="*/ 63976 h 3517424"/>
                <a:gd name="connsiteX3" fmla="*/ 4729118 w 9314430"/>
                <a:gd name="connsiteY3" fmla="*/ 2100065 h 3517424"/>
                <a:gd name="connsiteX4" fmla="*/ 5616796 w 9314430"/>
                <a:gd name="connsiteY4" fmla="*/ 2849799 h 3517424"/>
                <a:gd name="connsiteX5" fmla="*/ 6911471 w 9314430"/>
                <a:gd name="connsiteY5" fmla="*/ 2847024 h 3517424"/>
                <a:gd name="connsiteX6" fmla="*/ 9314430 w 9314430"/>
                <a:gd name="connsiteY6" fmla="*/ 1486057 h 3517424"/>
                <a:gd name="connsiteX7" fmla="*/ 9314430 w 9314430"/>
                <a:gd name="connsiteY7" fmla="*/ 3495610 h 3517424"/>
                <a:gd name="connsiteX8" fmla="*/ 1280468 w 9314430"/>
                <a:gd name="connsiteY8" fmla="*/ 3514195 h 3517424"/>
                <a:gd name="connsiteX0" fmla="*/ 1270545 w 9304507"/>
                <a:gd name="connsiteY0" fmla="*/ 3460188 h 3463027"/>
                <a:gd name="connsiteX1" fmla="*/ 266832 w 9304507"/>
                <a:gd name="connsiteY1" fmla="*/ 2899343 h 3463027"/>
                <a:gd name="connsiteX2" fmla="*/ 3797951 w 9304507"/>
                <a:gd name="connsiteY2" fmla="*/ 65628 h 3463027"/>
                <a:gd name="connsiteX3" fmla="*/ 4719195 w 9304507"/>
                <a:gd name="connsiteY3" fmla="*/ 2046058 h 3463027"/>
                <a:gd name="connsiteX4" fmla="*/ 5606873 w 9304507"/>
                <a:gd name="connsiteY4" fmla="*/ 2795792 h 3463027"/>
                <a:gd name="connsiteX5" fmla="*/ 6901548 w 9304507"/>
                <a:gd name="connsiteY5" fmla="*/ 2793017 h 3463027"/>
                <a:gd name="connsiteX6" fmla="*/ 9304507 w 9304507"/>
                <a:gd name="connsiteY6" fmla="*/ 1432050 h 3463027"/>
                <a:gd name="connsiteX7" fmla="*/ 9304507 w 9304507"/>
                <a:gd name="connsiteY7" fmla="*/ 3441603 h 3463027"/>
                <a:gd name="connsiteX8" fmla="*/ 1270545 w 9304507"/>
                <a:gd name="connsiteY8" fmla="*/ 3460188 h 3463027"/>
                <a:gd name="connsiteX0" fmla="*/ 1270545 w 9304507"/>
                <a:gd name="connsiteY0" fmla="*/ 3460188 h 3463027"/>
                <a:gd name="connsiteX1" fmla="*/ 266832 w 9304507"/>
                <a:gd name="connsiteY1" fmla="*/ 2899343 h 3463027"/>
                <a:gd name="connsiteX2" fmla="*/ 3797951 w 9304507"/>
                <a:gd name="connsiteY2" fmla="*/ 65628 h 3463027"/>
                <a:gd name="connsiteX3" fmla="*/ 4719195 w 9304507"/>
                <a:gd name="connsiteY3" fmla="*/ 2046058 h 3463027"/>
                <a:gd name="connsiteX4" fmla="*/ 5606873 w 9304507"/>
                <a:gd name="connsiteY4" fmla="*/ 2795792 h 3463027"/>
                <a:gd name="connsiteX5" fmla="*/ 6901548 w 9304507"/>
                <a:gd name="connsiteY5" fmla="*/ 2793017 h 3463027"/>
                <a:gd name="connsiteX6" fmla="*/ 9304507 w 9304507"/>
                <a:gd name="connsiteY6" fmla="*/ 1432050 h 3463027"/>
                <a:gd name="connsiteX7" fmla="*/ 9304507 w 9304507"/>
                <a:gd name="connsiteY7" fmla="*/ 3441603 h 3463027"/>
                <a:gd name="connsiteX8" fmla="*/ 1270545 w 9304507"/>
                <a:gd name="connsiteY8" fmla="*/ 3460188 h 3463027"/>
                <a:gd name="connsiteX0" fmla="*/ 1427462 w 9461424"/>
                <a:gd name="connsiteY0" fmla="*/ 3460188 h 3465426"/>
                <a:gd name="connsiteX1" fmla="*/ 209064 w 9461424"/>
                <a:gd name="connsiteY1" fmla="*/ 2939099 h 3465426"/>
                <a:gd name="connsiteX2" fmla="*/ 3954868 w 9461424"/>
                <a:gd name="connsiteY2" fmla="*/ 65628 h 3465426"/>
                <a:gd name="connsiteX3" fmla="*/ 4876112 w 9461424"/>
                <a:gd name="connsiteY3" fmla="*/ 2046058 h 3465426"/>
                <a:gd name="connsiteX4" fmla="*/ 5763790 w 9461424"/>
                <a:gd name="connsiteY4" fmla="*/ 2795792 h 3465426"/>
                <a:gd name="connsiteX5" fmla="*/ 7058465 w 9461424"/>
                <a:gd name="connsiteY5" fmla="*/ 2793017 h 3465426"/>
                <a:gd name="connsiteX6" fmla="*/ 9461424 w 9461424"/>
                <a:gd name="connsiteY6" fmla="*/ 1432050 h 3465426"/>
                <a:gd name="connsiteX7" fmla="*/ 9461424 w 9461424"/>
                <a:gd name="connsiteY7" fmla="*/ 3441603 h 3465426"/>
                <a:gd name="connsiteX8" fmla="*/ 1427462 w 9461424"/>
                <a:gd name="connsiteY8" fmla="*/ 3460188 h 3465426"/>
                <a:gd name="connsiteX0" fmla="*/ 1473262 w 9507224"/>
                <a:gd name="connsiteY0" fmla="*/ 3460188 h 3462312"/>
                <a:gd name="connsiteX1" fmla="*/ 254864 w 9507224"/>
                <a:gd name="connsiteY1" fmla="*/ 2939099 h 3462312"/>
                <a:gd name="connsiteX2" fmla="*/ 4000668 w 9507224"/>
                <a:gd name="connsiteY2" fmla="*/ 65628 h 3462312"/>
                <a:gd name="connsiteX3" fmla="*/ 4921912 w 9507224"/>
                <a:gd name="connsiteY3" fmla="*/ 2046058 h 3462312"/>
                <a:gd name="connsiteX4" fmla="*/ 5809590 w 9507224"/>
                <a:gd name="connsiteY4" fmla="*/ 2795792 h 3462312"/>
                <a:gd name="connsiteX5" fmla="*/ 7104265 w 9507224"/>
                <a:gd name="connsiteY5" fmla="*/ 2793017 h 3462312"/>
                <a:gd name="connsiteX6" fmla="*/ 9507224 w 9507224"/>
                <a:gd name="connsiteY6" fmla="*/ 1432050 h 3462312"/>
                <a:gd name="connsiteX7" fmla="*/ 9507224 w 9507224"/>
                <a:gd name="connsiteY7" fmla="*/ 3441603 h 3462312"/>
                <a:gd name="connsiteX8" fmla="*/ 1473262 w 9507224"/>
                <a:gd name="connsiteY8" fmla="*/ 3460188 h 3462312"/>
                <a:gd name="connsiteX0" fmla="*/ 1637753 w 9671715"/>
                <a:gd name="connsiteY0" fmla="*/ 3460188 h 3475756"/>
                <a:gd name="connsiteX1" fmla="*/ 212621 w 9671715"/>
                <a:gd name="connsiteY1" fmla="*/ 3066320 h 3475756"/>
                <a:gd name="connsiteX2" fmla="*/ 4165159 w 9671715"/>
                <a:gd name="connsiteY2" fmla="*/ 65628 h 3475756"/>
                <a:gd name="connsiteX3" fmla="*/ 5086403 w 9671715"/>
                <a:gd name="connsiteY3" fmla="*/ 2046058 h 3475756"/>
                <a:gd name="connsiteX4" fmla="*/ 5974081 w 9671715"/>
                <a:gd name="connsiteY4" fmla="*/ 2795792 h 3475756"/>
                <a:gd name="connsiteX5" fmla="*/ 7268756 w 9671715"/>
                <a:gd name="connsiteY5" fmla="*/ 2793017 h 3475756"/>
                <a:gd name="connsiteX6" fmla="*/ 9671715 w 9671715"/>
                <a:gd name="connsiteY6" fmla="*/ 1432050 h 3475756"/>
                <a:gd name="connsiteX7" fmla="*/ 9671715 w 9671715"/>
                <a:gd name="connsiteY7" fmla="*/ 3441603 h 3475756"/>
                <a:gd name="connsiteX8" fmla="*/ 1637753 w 9671715"/>
                <a:gd name="connsiteY8" fmla="*/ 3460188 h 3475756"/>
                <a:gd name="connsiteX0" fmla="*/ 1644613 w 9678575"/>
                <a:gd name="connsiteY0" fmla="*/ 3460188 h 3464901"/>
                <a:gd name="connsiteX1" fmla="*/ 219481 w 9678575"/>
                <a:gd name="connsiteY1" fmla="*/ 3066320 h 3464901"/>
                <a:gd name="connsiteX2" fmla="*/ 4172019 w 9678575"/>
                <a:gd name="connsiteY2" fmla="*/ 65628 h 3464901"/>
                <a:gd name="connsiteX3" fmla="*/ 5093263 w 9678575"/>
                <a:gd name="connsiteY3" fmla="*/ 2046058 h 3464901"/>
                <a:gd name="connsiteX4" fmla="*/ 5980941 w 9678575"/>
                <a:gd name="connsiteY4" fmla="*/ 2795792 h 3464901"/>
                <a:gd name="connsiteX5" fmla="*/ 7275616 w 9678575"/>
                <a:gd name="connsiteY5" fmla="*/ 2793017 h 3464901"/>
                <a:gd name="connsiteX6" fmla="*/ 9678575 w 9678575"/>
                <a:gd name="connsiteY6" fmla="*/ 1432050 h 3464901"/>
                <a:gd name="connsiteX7" fmla="*/ 9678575 w 9678575"/>
                <a:gd name="connsiteY7" fmla="*/ 3441603 h 3464901"/>
                <a:gd name="connsiteX8" fmla="*/ 1644613 w 9678575"/>
                <a:gd name="connsiteY8" fmla="*/ 3460188 h 3464901"/>
                <a:gd name="connsiteX0" fmla="*/ 1504835 w 9538797"/>
                <a:gd name="connsiteY0" fmla="*/ 3460188 h 3460807"/>
                <a:gd name="connsiteX1" fmla="*/ 254631 w 9538797"/>
                <a:gd name="connsiteY1" fmla="*/ 2859586 h 3460807"/>
                <a:gd name="connsiteX2" fmla="*/ 4032241 w 9538797"/>
                <a:gd name="connsiteY2" fmla="*/ 65628 h 3460807"/>
                <a:gd name="connsiteX3" fmla="*/ 4953485 w 9538797"/>
                <a:gd name="connsiteY3" fmla="*/ 2046058 h 3460807"/>
                <a:gd name="connsiteX4" fmla="*/ 5841163 w 9538797"/>
                <a:gd name="connsiteY4" fmla="*/ 2795792 h 3460807"/>
                <a:gd name="connsiteX5" fmla="*/ 7135838 w 9538797"/>
                <a:gd name="connsiteY5" fmla="*/ 2793017 h 3460807"/>
                <a:gd name="connsiteX6" fmla="*/ 9538797 w 9538797"/>
                <a:gd name="connsiteY6" fmla="*/ 1432050 h 3460807"/>
                <a:gd name="connsiteX7" fmla="*/ 9538797 w 9538797"/>
                <a:gd name="connsiteY7" fmla="*/ 3441603 h 3460807"/>
                <a:gd name="connsiteX8" fmla="*/ 1504835 w 9538797"/>
                <a:gd name="connsiteY8" fmla="*/ 3460188 h 3460807"/>
                <a:gd name="connsiteX0" fmla="*/ 740155 w 10364378"/>
                <a:gd name="connsiteY0" fmla="*/ 3468139 h 3469736"/>
                <a:gd name="connsiteX1" fmla="*/ 1080212 w 10364378"/>
                <a:gd name="connsiteY1" fmla="*/ 2859586 h 3469736"/>
                <a:gd name="connsiteX2" fmla="*/ 4857822 w 10364378"/>
                <a:gd name="connsiteY2" fmla="*/ 65628 h 3469736"/>
                <a:gd name="connsiteX3" fmla="*/ 5779066 w 10364378"/>
                <a:gd name="connsiteY3" fmla="*/ 2046058 h 3469736"/>
                <a:gd name="connsiteX4" fmla="*/ 6666744 w 10364378"/>
                <a:gd name="connsiteY4" fmla="*/ 2795792 h 3469736"/>
                <a:gd name="connsiteX5" fmla="*/ 7961419 w 10364378"/>
                <a:gd name="connsiteY5" fmla="*/ 2793017 h 3469736"/>
                <a:gd name="connsiteX6" fmla="*/ 10364378 w 10364378"/>
                <a:gd name="connsiteY6" fmla="*/ 1432050 h 3469736"/>
                <a:gd name="connsiteX7" fmla="*/ 10364378 w 10364378"/>
                <a:gd name="connsiteY7" fmla="*/ 3441603 h 3469736"/>
                <a:gd name="connsiteX8" fmla="*/ 740155 w 10364378"/>
                <a:gd name="connsiteY8" fmla="*/ 3468139 h 3469736"/>
                <a:gd name="connsiteX0" fmla="*/ 10827 w 9635050"/>
                <a:gd name="connsiteY0" fmla="*/ 3468139 h 3468139"/>
                <a:gd name="connsiteX1" fmla="*/ 350884 w 9635050"/>
                <a:gd name="connsiteY1" fmla="*/ 2859586 h 3468139"/>
                <a:gd name="connsiteX2" fmla="*/ 4128494 w 9635050"/>
                <a:gd name="connsiteY2" fmla="*/ 65628 h 3468139"/>
                <a:gd name="connsiteX3" fmla="*/ 5049738 w 9635050"/>
                <a:gd name="connsiteY3" fmla="*/ 2046058 h 3468139"/>
                <a:gd name="connsiteX4" fmla="*/ 5937416 w 9635050"/>
                <a:gd name="connsiteY4" fmla="*/ 2795792 h 3468139"/>
                <a:gd name="connsiteX5" fmla="*/ 7232091 w 9635050"/>
                <a:gd name="connsiteY5" fmla="*/ 2793017 h 3468139"/>
                <a:gd name="connsiteX6" fmla="*/ 9635050 w 9635050"/>
                <a:gd name="connsiteY6" fmla="*/ 1432050 h 3468139"/>
                <a:gd name="connsiteX7" fmla="*/ 9635050 w 9635050"/>
                <a:gd name="connsiteY7" fmla="*/ 3441603 h 3468139"/>
                <a:gd name="connsiteX8" fmla="*/ 10827 w 9635050"/>
                <a:gd name="connsiteY8" fmla="*/ 3468139 h 3468139"/>
                <a:gd name="connsiteX0" fmla="*/ 0 w 9671931"/>
                <a:gd name="connsiteY0" fmla="*/ 3468139 h 3468139"/>
                <a:gd name="connsiteX1" fmla="*/ 387765 w 9671931"/>
                <a:gd name="connsiteY1" fmla="*/ 2859586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74297 w 9671931"/>
                <a:gd name="connsiteY4" fmla="*/ 2795792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42491 w 9671931"/>
                <a:gd name="connsiteY4" fmla="*/ 2589058 h 3468139"/>
                <a:gd name="connsiteX5" fmla="*/ 7268972 w 9671931"/>
                <a:gd name="connsiteY5" fmla="*/ 2793017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42491 w 9671931"/>
                <a:gd name="connsiteY4" fmla="*/ 2589058 h 3468139"/>
                <a:gd name="connsiteX5" fmla="*/ 7292826 w 9671931"/>
                <a:gd name="connsiteY5" fmla="*/ 2705553 h 3468139"/>
                <a:gd name="connsiteX6" fmla="*/ 9671931 w 9671931"/>
                <a:gd name="connsiteY6" fmla="*/ 1432050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42491 w 9671931"/>
                <a:gd name="connsiteY4" fmla="*/ 2589058 h 3468139"/>
                <a:gd name="connsiteX5" fmla="*/ 7292826 w 9671931"/>
                <a:gd name="connsiteY5" fmla="*/ 2705553 h 3468139"/>
                <a:gd name="connsiteX6" fmla="*/ 9671931 w 9671931"/>
                <a:gd name="connsiteY6" fmla="*/ 1773956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942491 w 9671931"/>
                <a:gd name="connsiteY4" fmla="*/ 2589058 h 3468139"/>
                <a:gd name="connsiteX5" fmla="*/ 7276924 w 9671931"/>
                <a:gd name="connsiteY5" fmla="*/ 2880482 h 3468139"/>
                <a:gd name="connsiteX6" fmla="*/ 9671931 w 9671931"/>
                <a:gd name="connsiteY6" fmla="*/ 1773956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672146 w 9671931"/>
                <a:gd name="connsiteY4" fmla="*/ 2724230 h 3468139"/>
                <a:gd name="connsiteX5" fmla="*/ 7276924 w 9671931"/>
                <a:gd name="connsiteY5" fmla="*/ 2880482 h 3468139"/>
                <a:gd name="connsiteX6" fmla="*/ 9671931 w 9671931"/>
                <a:gd name="connsiteY6" fmla="*/ 1773956 h 3468139"/>
                <a:gd name="connsiteX7" fmla="*/ 9671931 w 9671931"/>
                <a:gd name="connsiteY7" fmla="*/ 3441603 h 3468139"/>
                <a:gd name="connsiteX8" fmla="*/ 0 w 9671931"/>
                <a:gd name="connsiteY8" fmla="*/ 3468139 h 3468139"/>
                <a:gd name="connsiteX0" fmla="*/ 0 w 9671931"/>
                <a:gd name="connsiteY0" fmla="*/ 3468139 h 3468139"/>
                <a:gd name="connsiteX1" fmla="*/ 912551 w 9671931"/>
                <a:gd name="connsiteY1" fmla="*/ 2469972 h 3468139"/>
                <a:gd name="connsiteX2" fmla="*/ 4165375 w 9671931"/>
                <a:gd name="connsiteY2" fmla="*/ 65628 h 3468139"/>
                <a:gd name="connsiteX3" fmla="*/ 5086619 w 9671931"/>
                <a:gd name="connsiteY3" fmla="*/ 2046058 h 3468139"/>
                <a:gd name="connsiteX4" fmla="*/ 5672146 w 9671931"/>
                <a:gd name="connsiteY4" fmla="*/ 2724230 h 3468139"/>
                <a:gd name="connsiteX5" fmla="*/ 7276924 w 9671931"/>
                <a:gd name="connsiteY5" fmla="*/ 2880482 h 3468139"/>
                <a:gd name="connsiteX6" fmla="*/ 9671931 w 9671931"/>
                <a:gd name="connsiteY6" fmla="*/ 1773956 h 3468139"/>
                <a:gd name="connsiteX7" fmla="*/ 9671931 w 9671931"/>
                <a:gd name="connsiteY7" fmla="*/ 3441603 h 3468139"/>
                <a:gd name="connsiteX8" fmla="*/ 0 w 9671931"/>
                <a:gd name="connsiteY8" fmla="*/ 3468139 h 3468139"/>
                <a:gd name="connsiteX0" fmla="*/ 0 w 9671931"/>
                <a:gd name="connsiteY0" fmla="*/ 3467185 h 3467185"/>
                <a:gd name="connsiteX1" fmla="*/ 912551 w 9671931"/>
                <a:gd name="connsiteY1" fmla="*/ 2469018 h 3467185"/>
                <a:gd name="connsiteX2" fmla="*/ 4165375 w 9671931"/>
                <a:gd name="connsiteY2" fmla="*/ 64674 h 3467185"/>
                <a:gd name="connsiteX3" fmla="*/ 4951447 w 9671931"/>
                <a:gd name="connsiteY3" fmla="*/ 2076909 h 3467185"/>
                <a:gd name="connsiteX4" fmla="*/ 5672146 w 9671931"/>
                <a:gd name="connsiteY4" fmla="*/ 2723276 h 3467185"/>
                <a:gd name="connsiteX5" fmla="*/ 7276924 w 9671931"/>
                <a:gd name="connsiteY5" fmla="*/ 2879528 h 3467185"/>
                <a:gd name="connsiteX6" fmla="*/ 9671931 w 9671931"/>
                <a:gd name="connsiteY6" fmla="*/ 1773002 h 3467185"/>
                <a:gd name="connsiteX7" fmla="*/ 9671931 w 9671931"/>
                <a:gd name="connsiteY7" fmla="*/ 3440649 h 3467185"/>
                <a:gd name="connsiteX8" fmla="*/ 0 w 9671931"/>
                <a:gd name="connsiteY8" fmla="*/ 3467185 h 3467185"/>
                <a:gd name="connsiteX0" fmla="*/ 0 w 9671931"/>
                <a:gd name="connsiteY0" fmla="*/ 3467185 h 3467185"/>
                <a:gd name="connsiteX1" fmla="*/ 912551 w 9671931"/>
                <a:gd name="connsiteY1" fmla="*/ 2469018 h 3467185"/>
                <a:gd name="connsiteX2" fmla="*/ 4165375 w 9671931"/>
                <a:gd name="connsiteY2" fmla="*/ 64674 h 3467185"/>
                <a:gd name="connsiteX3" fmla="*/ 4951447 w 9671931"/>
                <a:gd name="connsiteY3" fmla="*/ 2076909 h 3467185"/>
                <a:gd name="connsiteX4" fmla="*/ 5672146 w 9671931"/>
                <a:gd name="connsiteY4" fmla="*/ 2723276 h 3467185"/>
                <a:gd name="connsiteX5" fmla="*/ 7276924 w 9671931"/>
                <a:gd name="connsiteY5" fmla="*/ 2879528 h 3467185"/>
                <a:gd name="connsiteX6" fmla="*/ 9671931 w 9671931"/>
                <a:gd name="connsiteY6" fmla="*/ 1773002 h 3467185"/>
                <a:gd name="connsiteX7" fmla="*/ 9663979 w 9671931"/>
                <a:gd name="connsiteY7" fmla="*/ 3456552 h 3467185"/>
                <a:gd name="connsiteX8" fmla="*/ 0 w 9671931"/>
                <a:gd name="connsiteY8" fmla="*/ 3467185 h 3467185"/>
                <a:gd name="connsiteX0" fmla="*/ 0 w 9672695"/>
                <a:gd name="connsiteY0" fmla="*/ 3467185 h 3467185"/>
                <a:gd name="connsiteX1" fmla="*/ 912551 w 9672695"/>
                <a:gd name="connsiteY1" fmla="*/ 2469018 h 3467185"/>
                <a:gd name="connsiteX2" fmla="*/ 4165375 w 9672695"/>
                <a:gd name="connsiteY2" fmla="*/ 64674 h 3467185"/>
                <a:gd name="connsiteX3" fmla="*/ 4951447 w 9672695"/>
                <a:gd name="connsiteY3" fmla="*/ 2076909 h 3467185"/>
                <a:gd name="connsiteX4" fmla="*/ 5672146 w 9672695"/>
                <a:gd name="connsiteY4" fmla="*/ 2723276 h 3467185"/>
                <a:gd name="connsiteX5" fmla="*/ 7276924 w 9672695"/>
                <a:gd name="connsiteY5" fmla="*/ 2879528 h 3467185"/>
                <a:gd name="connsiteX6" fmla="*/ 9671931 w 9672695"/>
                <a:gd name="connsiteY6" fmla="*/ 1773002 h 3467185"/>
                <a:gd name="connsiteX7" fmla="*/ 9671930 w 9672695"/>
                <a:gd name="connsiteY7" fmla="*/ 3456552 h 3467185"/>
                <a:gd name="connsiteX8" fmla="*/ 0 w 9672695"/>
                <a:gd name="connsiteY8" fmla="*/ 3467185 h 3467185"/>
                <a:gd name="connsiteX0" fmla="*/ 0 w 9672695"/>
                <a:gd name="connsiteY0" fmla="*/ 3474901 h 3474901"/>
                <a:gd name="connsiteX1" fmla="*/ 912551 w 9672695"/>
                <a:gd name="connsiteY1" fmla="*/ 2476734 h 3474901"/>
                <a:gd name="connsiteX2" fmla="*/ 4570891 w 9672695"/>
                <a:gd name="connsiteY2" fmla="*/ 64439 h 3474901"/>
                <a:gd name="connsiteX3" fmla="*/ 4951447 w 9672695"/>
                <a:gd name="connsiteY3" fmla="*/ 2084625 h 3474901"/>
                <a:gd name="connsiteX4" fmla="*/ 5672146 w 9672695"/>
                <a:gd name="connsiteY4" fmla="*/ 2730992 h 3474901"/>
                <a:gd name="connsiteX5" fmla="*/ 7276924 w 9672695"/>
                <a:gd name="connsiteY5" fmla="*/ 2887244 h 3474901"/>
                <a:gd name="connsiteX6" fmla="*/ 9671931 w 9672695"/>
                <a:gd name="connsiteY6" fmla="*/ 1780718 h 3474901"/>
                <a:gd name="connsiteX7" fmla="*/ 9671930 w 9672695"/>
                <a:gd name="connsiteY7" fmla="*/ 3464268 h 3474901"/>
                <a:gd name="connsiteX8" fmla="*/ 0 w 9672695"/>
                <a:gd name="connsiteY8" fmla="*/ 3474901 h 3474901"/>
                <a:gd name="connsiteX0" fmla="*/ 0 w 9672695"/>
                <a:gd name="connsiteY0" fmla="*/ 3498063 h 3498063"/>
                <a:gd name="connsiteX1" fmla="*/ 912551 w 9672695"/>
                <a:gd name="connsiteY1" fmla="*/ 2499896 h 3498063"/>
                <a:gd name="connsiteX2" fmla="*/ 4562940 w 9672695"/>
                <a:gd name="connsiteY2" fmla="*/ 63747 h 3498063"/>
                <a:gd name="connsiteX3" fmla="*/ 4951447 w 9672695"/>
                <a:gd name="connsiteY3" fmla="*/ 2107787 h 3498063"/>
                <a:gd name="connsiteX4" fmla="*/ 5672146 w 9672695"/>
                <a:gd name="connsiteY4" fmla="*/ 2754154 h 3498063"/>
                <a:gd name="connsiteX5" fmla="*/ 7276924 w 9672695"/>
                <a:gd name="connsiteY5" fmla="*/ 2910406 h 3498063"/>
                <a:gd name="connsiteX6" fmla="*/ 9671931 w 9672695"/>
                <a:gd name="connsiteY6" fmla="*/ 1803880 h 3498063"/>
                <a:gd name="connsiteX7" fmla="*/ 9671930 w 9672695"/>
                <a:gd name="connsiteY7" fmla="*/ 3487430 h 3498063"/>
                <a:gd name="connsiteX8" fmla="*/ 0 w 9672695"/>
                <a:gd name="connsiteY8" fmla="*/ 3498063 h 3498063"/>
                <a:gd name="connsiteX0" fmla="*/ 0 w 9672695"/>
                <a:gd name="connsiteY0" fmla="*/ 3498063 h 3498063"/>
                <a:gd name="connsiteX1" fmla="*/ 912551 w 9672695"/>
                <a:gd name="connsiteY1" fmla="*/ 2499896 h 3498063"/>
                <a:gd name="connsiteX2" fmla="*/ 4562940 w 9672695"/>
                <a:gd name="connsiteY2" fmla="*/ 63747 h 3498063"/>
                <a:gd name="connsiteX3" fmla="*/ 4951447 w 9672695"/>
                <a:gd name="connsiteY3" fmla="*/ 2107787 h 3498063"/>
                <a:gd name="connsiteX4" fmla="*/ 5672146 w 9672695"/>
                <a:gd name="connsiteY4" fmla="*/ 2754154 h 3498063"/>
                <a:gd name="connsiteX5" fmla="*/ 7276924 w 9672695"/>
                <a:gd name="connsiteY5" fmla="*/ 2910406 h 3498063"/>
                <a:gd name="connsiteX6" fmla="*/ 9671931 w 9672695"/>
                <a:gd name="connsiteY6" fmla="*/ 1803880 h 3498063"/>
                <a:gd name="connsiteX7" fmla="*/ 9671930 w 9672695"/>
                <a:gd name="connsiteY7" fmla="*/ 3487430 h 3498063"/>
                <a:gd name="connsiteX8" fmla="*/ 0 w 9672695"/>
                <a:gd name="connsiteY8" fmla="*/ 3498063 h 3498063"/>
                <a:gd name="connsiteX0" fmla="*/ 0 w 9672695"/>
                <a:gd name="connsiteY0" fmla="*/ 3498063 h 3498063"/>
                <a:gd name="connsiteX1" fmla="*/ 904600 w 9672695"/>
                <a:gd name="connsiteY1" fmla="*/ 2452188 h 3498063"/>
                <a:gd name="connsiteX2" fmla="*/ 4562940 w 9672695"/>
                <a:gd name="connsiteY2" fmla="*/ 63747 h 3498063"/>
                <a:gd name="connsiteX3" fmla="*/ 4951447 w 9672695"/>
                <a:gd name="connsiteY3" fmla="*/ 2107787 h 3498063"/>
                <a:gd name="connsiteX4" fmla="*/ 5672146 w 9672695"/>
                <a:gd name="connsiteY4" fmla="*/ 2754154 h 3498063"/>
                <a:gd name="connsiteX5" fmla="*/ 7276924 w 9672695"/>
                <a:gd name="connsiteY5" fmla="*/ 2910406 h 3498063"/>
                <a:gd name="connsiteX6" fmla="*/ 9671931 w 9672695"/>
                <a:gd name="connsiteY6" fmla="*/ 1803880 h 3498063"/>
                <a:gd name="connsiteX7" fmla="*/ 9671930 w 9672695"/>
                <a:gd name="connsiteY7" fmla="*/ 3487430 h 3498063"/>
                <a:gd name="connsiteX8" fmla="*/ 0 w 9672695"/>
                <a:gd name="connsiteY8" fmla="*/ 3498063 h 3498063"/>
                <a:gd name="connsiteX0" fmla="*/ 0 w 9672695"/>
                <a:gd name="connsiteY0" fmla="*/ 3498063 h 3498063"/>
                <a:gd name="connsiteX1" fmla="*/ 904600 w 9672695"/>
                <a:gd name="connsiteY1" fmla="*/ 2452188 h 3498063"/>
                <a:gd name="connsiteX2" fmla="*/ 4562940 w 9672695"/>
                <a:gd name="connsiteY2" fmla="*/ 63747 h 3498063"/>
                <a:gd name="connsiteX3" fmla="*/ 4951447 w 9672695"/>
                <a:gd name="connsiteY3" fmla="*/ 2107787 h 3498063"/>
                <a:gd name="connsiteX4" fmla="*/ 5672146 w 9672695"/>
                <a:gd name="connsiteY4" fmla="*/ 2754154 h 3498063"/>
                <a:gd name="connsiteX5" fmla="*/ 7276924 w 9672695"/>
                <a:gd name="connsiteY5" fmla="*/ 2910406 h 3498063"/>
                <a:gd name="connsiteX6" fmla="*/ 9671931 w 9672695"/>
                <a:gd name="connsiteY6" fmla="*/ 1803880 h 3498063"/>
                <a:gd name="connsiteX7" fmla="*/ 9671930 w 9672695"/>
                <a:gd name="connsiteY7" fmla="*/ 3487430 h 3498063"/>
                <a:gd name="connsiteX8" fmla="*/ 0 w 9672695"/>
                <a:gd name="connsiteY8" fmla="*/ 3498063 h 3498063"/>
                <a:gd name="connsiteX0" fmla="*/ 0 w 9672695"/>
                <a:gd name="connsiteY0" fmla="*/ 3502192 h 3502192"/>
                <a:gd name="connsiteX1" fmla="*/ 904600 w 9672695"/>
                <a:gd name="connsiteY1" fmla="*/ 2456317 h 3502192"/>
                <a:gd name="connsiteX2" fmla="*/ 4562940 w 9672695"/>
                <a:gd name="connsiteY2" fmla="*/ 67876 h 3502192"/>
                <a:gd name="connsiteX3" fmla="*/ 5023008 w 9672695"/>
                <a:gd name="connsiteY3" fmla="*/ 1976744 h 3502192"/>
                <a:gd name="connsiteX4" fmla="*/ 5672146 w 9672695"/>
                <a:gd name="connsiteY4" fmla="*/ 2758283 h 3502192"/>
                <a:gd name="connsiteX5" fmla="*/ 7276924 w 9672695"/>
                <a:gd name="connsiteY5" fmla="*/ 2914535 h 3502192"/>
                <a:gd name="connsiteX6" fmla="*/ 9671931 w 9672695"/>
                <a:gd name="connsiteY6" fmla="*/ 1808009 h 3502192"/>
                <a:gd name="connsiteX7" fmla="*/ 9671930 w 9672695"/>
                <a:gd name="connsiteY7" fmla="*/ 3491559 h 3502192"/>
                <a:gd name="connsiteX8" fmla="*/ 0 w 9672695"/>
                <a:gd name="connsiteY8" fmla="*/ 3502192 h 3502192"/>
                <a:gd name="connsiteX0" fmla="*/ 0 w 9672695"/>
                <a:gd name="connsiteY0" fmla="*/ 3502192 h 3502192"/>
                <a:gd name="connsiteX1" fmla="*/ 904600 w 9672695"/>
                <a:gd name="connsiteY1" fmla="*/ 2456317 h 3502192"/>
                <a:gd name="connsiteX2" fmla="*/ 4562940 w 9672695"/>
                <a:gd name="connsiteY2" fmla="*/ 67876 h 3502192"/>
                <a:gd name="connsiteX3" fmla="*/ 5023008 w 9672695"/>
                <a:gd name="connsiteY3" fmla="*/ 1976744 h 3502192"/>
                <a:gd name="connsiteX4" fmla="*/ 5672146 w 9672695"/>
                <a:gd name="connsiteY4" fmla="*/ 2758283 h 3502192"/>
                <a:gd name="connsiteX5" fmla="*/ 7276924 w 9672695"/>
                <a:gd name="connsiteY5" fmla="*/ 2914535 h 3502192"/>
                <a:gd name="connsiteX6" fmla="*/ 9671931 w 9672695"/>
                <a:gd name="connsiteY6" fmla="*/ 1808009 h 3502192"/>
                <a:gd name="connsiteX7" fmla="*/ 9671930 w 9672695"/>
                <a:gd name="connsiteY7" fmla="*/ 3491559 h 3502192"/>
                <a:gd name="connsiteX8" fmla="*/ 0 w 9672695"/>
                <a:gd name="connsiteY8" fmla="*/ 3502192 h 3502192"/>
                <a:gd name="connsiteX0" fmla="*/ 0 w 9672695"/>
                <a:gd name="connsiteY0" fmla="*/ 3505722 h 3505722"/>
                <a:gd name="connsiteX1" fmla="*/ 904600 w 9672695"/>
                <a:gd name="connsiteY1" fmla="*/ 2459847 h 3505722"/>
                <a:gd name="connsiteX2" fmla="*/ 4562940 w 9672695"/>
                <a:gd name="connsiteY2" fmla="*/ 71406 h 3505722"/>
                <a:gd name="connsiteX3" fmla="*/ 5015057 w 9672695"/>
                <a:gd name="connsiteY3" fmla="*/ 1876907 h 3505722"/>
                <a:gd name="connsiteX4" fmla="*/ 5672146 w 9672695"/>
                <a:gd name="connsiteY4" fmla="*/ 2761813 h 3505722"/>
                <a:gd name="connsiteX5" fmla="*/ 7276924 w 9672695"/>
                <a:gd name="connsiteY5" fmla="*/ 2918065 h 3505722"/>
                <a:gd name="connsiteX6" fmla="*/ 9671931 w 9672695"/>
                <a:gd name="connsiteY6" fmla="*/ 1811539 h 3505722"/>
                <a:gd name="connsiteX7" fmla="*/ 9671930 w 9672695"/>
                <a:gd name="connsiteY7" fmla="*/ 3495089 h 3505722"/>
                <a:gd name="connsiteX8" fmla="*/ 0 w 9672695"/>
                <a:gd name="connsiteY8" fmla="*/ 3505722 h 3505722"/>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72146 w 9672695"/>
                <a:gd name="connsiteY4" fmla="*/ 2761001 h 3504910"/>
                <a:gd name="connsiteX5" fmla="*/ 7276924 w 9672695"/>
                <a:gd name="connsiteY5" fmla="*/ 2917253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72146 w 9672695"/>
                <a:gd name="connsiteY4" fmla="*/ 2761001 h 3504910"/>
                <a:gd name="connsiteX5" fmla="*/ 7276924 w 9672695"/>
                <a:gd name="connsiteY5" fmla="*/ 2853643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72146 w 9672695"/>
                <a:gd name="connsiteY4" fmla="*/ 2761001 h 3504910"/>
                <a:gd name="connsiteX5" fmla="*/ 7276924 w 9672695"/>
                <a:gd name="connsiteY5" fmla="*/ 2853643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72146 w 9672695"/>
                <a:gd name="connsiteY4" fmla="*/ 2761001 h 3504910"/>
                <a:gd name="connsiteX5" fmla="*/ 7284875 w 9672695"/>
                <a:gd name="connsiteY5" fmla="*/ 2821838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56243 w 9672695"/>
                <a:gd name="connsiteY4" fmla="*/ 2808708 h 3504910"/>
                <a:gd name="connsiteX5" fmla="*/ 7284875 w 9672695"/>
                <a:gd name="connsiteY5" fmla="*/ 2821838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810727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904600 w 9672695"/>
                <a:gd name="connsiteY1" fmla="*/ 2459035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81678 w 9672695"/>
                <a:gd name="connsiteY1" fmla="*/ 2331814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81678 w 9672695"/>
                <a:gd name="connsiteY1" fmla="*/ 2331814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81678 w 9672695"/>
                <a:gd name="connsiteY1" fmla="*/ 2331814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504910 h 3504910"/>
                <a:gd name="connsiteX1" fmla="*/ 1310116 w 9672695"/>
                <a:gd name="connsiteY1" fmla="*/ 2268203 h 3504910"/>
                <a:gd name="connsiteX2" fmla="*/ 4562940 w 9672695"/>
                <a:gd name="connsiteY2" fmla="*/ 70594 h 3504910"/>
                <a:gd name="connsiteX3" fmla="*/ 5015057 w 9672695"/>
                <a:gd name="connsiteY3" fmla="*/ 1876095 h 3504910"/>
                <a:gd name="connsiteX4" fmla="*/ 5688048 w 9672695"/>
                <a:gd name="connsiteY4" fmla="*/ 2784854 h 3504910"/>
                <a:gd name="connsiteX5" fmla="*/ 7284875 w 9672695"/>
                <a:gd name="connsiteY5" fmla="*/ 2821838 h 3504910"/>
                <a:gd name="connsiteX6" fmla="*/ 9671931 w 9672695"/>
                <a:gd name="connsiteY6" fmla="*/ 1437015 h 3504910"/>
                <a:gd name="connsiteX7" fmla="*/ 9671930 w 9672695"/>
                <a:gd name="connsiteY7" fmla="*/ 3494277 h 3504910"/>
                <a:gd name="connsiteX8" fmla="*/ 0 w 9672695"/>
                <a:gd name="connsiteY8" fmla="*/ 3504910 h 3504910"/>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336699 h 3336699"/>
                <a:gd name="connsiteX1" fmla="*/ 1310116 w 9672695"/>
                <a:gd name="connsiteY1" fmla="*/ 2099992 h 3336699"/>
                <a:gd name="connsiteX2" fmla="*/ 4165375 w 9672695"/>
                <a:gd name="connsiteY2" fmla="*/ 77312 h 3336699"/>
                <a:gd name="connsiteX3" fmla="*/ 5015057 w 9672695"/>
                <a:gd name="connsiteY3" fmla="*/ 1707884 h 3336699"/>
                <a:gd name="connsiteX4" fmla="*/ 5688048 w 9672695"/>
                <a:gd name="connsiteY4" fmla="*/ 2616643 h 3336699"/>
                <a:gd name="connsiteX5" fmla="*/ 7284875 w 9672695"/>
                <a:gd name="connsiteY5" fmla="*/ 2653627 h 3336699"/>
                <a:gd name="connsiteX6" fmla="*/ 9671931 w 9672695"/>
                <a:gd name="connsiteY6" fmla="*/ 1268804 h 3336699"/>
                <a:gd name="connsiteX7" fmla="*/ 9671930 w 9672695"/>
                <a:gd name="connsiteY7" fmla="*/ 3326066 h 3336699"/>
                <a:gd name="connsiteX8" fmla="*/ 0 w 9672695"/>
                <a:gd name="connsiteY8" fmla="*/ 3336699 h 3336699"/>
                <a:gd name="connsiteX0" fmla="*/ 0 w 9672695"/>
                <a:gd name="connsiteY0" fmla="*/ 3405366 h 3405366"/>
                <a:gd name="connsiteX1" fmla="*/ 1310116 w 9672695"/>
                <a:gd name="connsiteY1" fmla="*/ 2168659 h 3405366"/>
                <a:gd name="connsiteX2" fmla="*/ 4085862 w 9672695"/>
                <a:gd name="connsiteY2" fmla="*/ 74417 h 3405366"/>
                <a:gd name="connsiteX3" fmla="*/ 5015057 w 9672695"/>
                <a:gd name="connsiteY3" fmla="*/ 1776551 h 3405366"/>
                <a:gd name="connsiteX4" fmla="*/ 5688048 w 9672695"/>
                <a:gd name="connsiteY4" fmla="*/ 2685310 h 3405366"/>
                <a:gd name="connsiteX5" fmla="*/ 7284875 w 9672695"/>
                <a:gd name="connsiteY5" fmla="*/ 2722294 h 3405366"/>
                <a:gd name="connsiteX6" fmla="*/ 9671931 w 9672695"/>
                <a:gd name="connsiteY6" fmla="*/ 1337471 h 3405366"/>
                <a:gd name="connsiteX7" fmla="*/ 9671930 w 9672695"/>
                <a:gd name="connsiteY7" fmla="*/ 3394733 h 3405366"/>
                <a:gd name="connsiteX8" fmla="*/ 0 w 9672695"/>
                <a:gd name="connsiteY8" fmla="*/ 3405366 h 3405366"/>
                <a:gd name="connsiteX0" fmla="*/ 0 w 9672695"/>
                <a:gd name="connsiteY0" fmla="*/ 3405366 h 3405366"/>
                <a:gd name="connsiteX1" fmla="*/ 1238554 w 9672695"/>
                <a:gd name="connsiteY1" fmla="*/ 2144805 h 3405366"/>
                <a:gd name="connsiteX2" fmla="*/ 4085862 w 9672695"/>
                <a:gd name="connsiteY2" fmla="*/ 74417 h 3405366"/>
                <a:gd name="connsiteX3" fmla="*/ 5015057 w 9672695"/>
                <a:gd name="connsiteY3" fmla="*/ 1776551 h 3405366"/>
                <a:gd name="connsiteX4" fmla="*/ 5688048 w 9672695"/>
                <a:gd name="connsiteY4" fmla="*/ 2685310 h 3405366"/>
                <a:gd name="connsiteX5" fmla="*/ 7284875 w 9672695"/>
                <a:gd name="connsiteY5" fmla="*/ 2722294 h 3405366"/>
                <a:gd name="connsiteX6" fmla="*/ 9671931 w 9672695"/>
                <a:gd name="connsiteY6" fmla="*/ 1337471 h 3405366"/>
                <a:gd name="connsiteX7" fmla="*/ 9671930 w 9672695"/>
                <a:gd name="connsiteY7" fmla="*/ 3394733 h 3405366"/>
                <a:gd name="connsiteX8" fmla="*/ 0 w 9672695"/>
                <a:gd name="connsiteY8" fmla="*/ 3405366 h 3405366"/>
                <a:gd name="connsiteX0" fmla="*/ 0 w 9672695"/>
                <a:gd name="connsiteY0" fmla="*/ 3405366 h 3405366"/>
                <a:gd name="connsiteX1" fmla="*/ 1238554 w 9672695"/>
                <a:gd name="connsiteY1" fmla="*/ 2144805 h 3405366"/>
                <a:gd name="connsiteX2" fmla="*/ 4085862 w 9672695"/>
                <a:gd name="connsiteY2" fmla="*/ 74417 h 3405366"/>
                <a:gd name="connsiteX3" fmla="*/ 5015057 w 9672695"/>
                <a:gd name="connsiteY3" fmla="*/ 1776551 h 3405366"/>
                <a:gd name="connsiteX4" fmla="*/ 5688048 w 9672695"/>
                <a:gd name="connsiteY4" fmla="*/ 2685310 h 3405366"/>
                <a:gd name="connsiteX5" fmla="*/ 7284875 w 9672695"/>
                <a:gd name="connsiteY5" fmla="*/ 2722294 h 3405366"/>
                <a:gd name="connsiteX6" fmla="*/ 9671931 w 9672695"/>
                <a:gd name="connsiteY6" fmla="*/ 1337471 h 3405366"/>
                <a:gd name="connsiteX7" fmla="*/ 9671930 w 9672695"/>
                <a:gd name="connsiteY7" fmla="*/ 3394733 h 3405366"/>
                <a:gd name="connsiteX8" fmla="*/ 0 w 9672695"/>
                <a:gd name="connsiteY8" fmla="*/ 3405366 h 3405366"/>
                <a:gd name="connsiteX0" fmla="*/ 0 w 9672695"/>
                <a:gd name="connsiteY0" fmla="*/ 3435952 h 3435952"/>
                <a:gd name="connsiteX1" fmla="*/ 1238554 w 9672695"/>
                <a:gd name="connsiteY1" fmla="*/ 2175391 h 3435952"/>
                <a:gd name="connsiteX2" fmla="*/ 4062008 w 9672695"/>
                <a:gd name="connsiteY2" fmla="*/ 73198 h 3435952"/>
                <a:gd name="connsiteX3" fmla="*/ 5015057 w 9672695"/>
                <a:gd name="connsiteY3" fmla="*/ 1807137 h 3435952"/>
                <a:gd name="connsiteX4" fmla="*/ 5688048 w 9672695"/>
                <a:gd name="connsiteY4" fmla="*/ 2715896 h 3435952"/>
                <a:gd name="connsiteX5" fmla="*/ 7284875 w 9672695"/>
                <a:gd name="connsiteY5" fmla="*/ 2752880 h 3435952"/>
                <a:gd name="connsiteX6" fmla="*/ 9671931 w 9672695"/>
                <a:gd name="connsiteY6" fmla="*/ 1368057 h 3435952"/>
                <a:gd name="connsiteX7" fmla="*/ 9671930 w 9672695"/>
                <a:gd name="connsiteY7" fmla="*/ 3425319 h 3435952"/>
                <a:gd name="connsiteX8" fmla="*/ 0 w 9672695"/>
                <a:gd name="connsiteY8" fmla="*/ 3435952 h 3435952"/>
                <a:gd name="connsiteX0" fmla="*/ 0 w 9672695"/>
                <a:gd name="connsiteY0" fmla="*/ 3435952 h 3435952"/>
                <a:gd name="connsiteX1" fmla="*/ 1238554 w 9672695"/>
                <a:gd name="connsiteY1" fmla="*/ 2175391 h 3435952"/>
                <a:gd name="connsiteX2" fmla="*/ 4062008 w 9672695"/>
                <a:gd name="connsiteY2" fmla="*/ 73198 h 3435952"/>
                <a:gd name="connsiteX3" fmla="*/ 5015057 w 9672695"/>
                <a:gd name="connsiteY3" fmla="*/ 1807137 h 3435952"/>
                <a:gd name="connsiteX4" fmla="*/ 5688048 w 9672695"/>
                <a:gd name="connsiteY4" fmla="*/ 2715896 h 3435952"/>
                <a:gd name="connsiteX5" fmla="*/ 7284875 w 9672695"/>
                <a:gd name="connsiteY5" fmla="*/ 2752880 h 3435952"/>
                <a:gd name="connsiteX6" fmla="*/ 9671931 w 9672695"/>
                <a:gd name="connsiteY6" fmla="*/ 1368057 h 3435952"/>
                <a:gd name="connsiteX7" fmla="*/ 9671930 w 9672695"/>
                <a:gd name="connsiteY7" fmla="*/ 3425319 h 3435952"/>
                <a:gd name="connsiteX8" fmla="*/ 0 w 9672695"/>
                <a:gd name="connsiteY8" fmla="*/ 3435952 h 3435952"/>
                <a:gd name="connsiteX0" fmla="*/ 0 w 9672695"/>
                <a:gd name="connsiteY0" fmla="*/ 3435952 h 3435952"/>
                <a:gd name="connsiteX1" fmla="*/ 1238554 w 9672695"/>
                <a:gd name="connsiteY1" fmla="*/ 2175391 h 3435952"/>
                <a:gd name="connsiteX2" fmla="*/ 4062008 w 9672695"/>
                <a:gd name="connsiteY2" fmla="*/ 73198 h 3435952"/>
                <a:gd name="connsiteX3" fmla="*/ 5015057 w 9672695"/>
                <a:gd name="connsiteY3" fmla="*/ 1807137 h 3435952"/>
                <a:gd name="connsiteX4" fmla="*/ 5688048 w 9672695"/>
                <a:gd name="connsiteY4" fmla="*/ 2715896 h 3435952"/>
                <a:gd name="connsiteX5" fmla="*/ 7284875 w 9672695"/>
                <a:gd name="connsiteY5" fmla="*/ 2752880 h 3435952"/>
                <a:gd name="connsiteX6" fmla="*/ 9671931 w 9672695"/>
                <a:gd name="connsiteY6" fmla="*/ 1368057 h 3435952"/>
                <a:gd name="connsiteX7" fmla="*/ 9671930 w 9672695"/>
                <a:gd name="connsiteY7" fmla="*/ 3425319 h 3435952"/>
                <a:gd name="connsiteX8" fmla="*/ 0 w 9672695"/>
                <a:gd name="connsiteY8" fmla="*/ 3435952 h 3435952"/>
                <a:gd name="connsiteX0" fmla="*/ 0 w 9672695"/>
                <a:gd name="connsiteY0" fmla="*/ 3431182 h 3431182"/>
                <a:gd name="connsiteX1" fmla="*/ 1238554 w 9672695"/>
                <a:gd name="connsiteY1" fmla="*/ 2170621 h 3431182"/>
                <a:gd name="connsiteX2" fmla="*/ 4062008 w 9672695"/>
                <a:gd name="connsiteY2" fmla="*/ 68428 h 3431182"/>
                <a:gd name="connsiteX3" fmla="*/ 4665199 w 9672695"/>
                <a:gd name="connsiteY3" fmla="*/ 1937540 h 3431182"/>
                <a:gd name="connsiteX4" fmla="*/ 5688048 w 9672695"/>
                <a:gd name="connsiteY4" fmla="*/ 2711126 h 3431182"/>
                <a:gd name="connsiteX5" fmla="*/ 7284875 w 9672695"/>
                <a:gd name="connsiteY5" fmla="*/ 2748110 h 3431182"/>
                <a:gd name="connsiteX6" fmla="*/ 9671931 w 9672695"/>
                <a:gd name="connsiteY6" fmla="*/ 1363287 h 3431182"/>
                <a:gd name="connsiteX7" fmla="*/ 9671930 w 9672695"/>
                <a:gd name="connsiteY7" fmla="*/ 3420549 h 3431182"/>
                <a:gd name="connsiteX8" fmla="*/ 0 w 9672695"/>
                <a:gd name="connsiteY8" fmla="*/ 3431182 h 3431182"/>
                <a:gd name="connsiteX0" fmla="*/ 0 w 9672695"/>
                <a:gd name="connsiteY0" fmla="*/ 3475801 h 3475801"/>
                <a:gd name="connsiteX1" fmla="*/ 1238554 w 9672695"/>
                <a:gd name="connsiteY1" fmla="*/ 2215240 h 3475801"/>
                <a:gd name="connsiteX2" fmla="*/ 4062008 w 9672695"/>
                <a:gd name="connsiteY2" fmla="*/ 113047 h 3475801"/>
                <a:gd name="connsiteX3" fmla="*/ 4665199 w 9672695"/>
                <a:gd name="connsiteY3" fmla="*/ 1982159 h 3475801"/>
                <a:gd name="connsiteX4" fmla="*/ 5688048 w 9672695"/>
                <a:gd name="connsiteY4" fmla="*/ 2755745 h 3475801"/>
                <a:gd name="connsiteX5" fmla="*/ 7284875 w 9672695"/>
                <a:gd name="connsiteY5" fmla="*/ 2792729 h 3475801"/>
                <a:gd name="connsiteX6" fmla="*/ 9671931 w 9672695"/>
                <a:gd name="connsiteY6" fmla="*/ 1407906 h 3475801"/>
                <a:gd name="connsiteX7" fmla="*/ 9671930 w 9672695"/>
                <a:gd name="connsiteY7" fmla="*/ 3465168 h 3475801"/>
                <a:gd name="connsiteX8" fmla="*/ 0 w 9672695"/>
                <a:gd name="connsiteY8" fmla="*/ 3475801 h 3475801"/>
                <a:gd name="connsiteX0" fmla="*/ 0 w 9672695"/>
                <a:gd name="connsiteY0" fmla="*/ 3475801 h 3475801"/>
                <a:gd name="connsiteX1" fmla="*/ 1238554 w 9672695"/>
                <a:gd name="connsiteY1" fmla="*/ 2215240 h 3475801"/>
                <a:gd name="connsiteX2" fmla="*/ 4062008 w 9672695"/>
                <a:gd name="connsiteY2" fmla="*/ 113047 h 3475801"/>
                <a:gd name="connsiteX3" fmla="*/ 4665199 w 9672695"/>
                <a:gd name="connsiteY3" fmla="*/ 1982159 h 3475801"/>
                <a:gd name="connsiteX4" fmla="*/ 5688048 w 9672695"/>
                <a:gd name="connsiteY4" fmla="*/ 2755745 h 3475801"/>
                <a:gd name="connsiteX5" fmla="*/ 7284875 w 9672695"/>
                <a:gd name="connsiteY5" fmla="*/ 2792729 h 3475801"/>
                <a:gd name="connsiteX6" fmla="*/ 9671931 w 9672695"/>
                <a:gd name="connsiteY6" fmla="*/ 1407906 h 3475801"/>
                <a:gd name="connsiteX7" fmla="*/ 9671930 w 9672695"/>
                <a:gd name="connsiteY7" fmla="*/ 3465168 h 3475801"/>
                <a:gd name="connsiteX8" fmla="*/ 0 w 9672695"/>
                <a:gd name="connsiteY8" fmla="*/ 3475801 h 3475801"/>
                <a:gd name="connsiteX0" fmla="*/ 0 w 9672695"/>
                <a:gd name="connsiteY0" fmla="*/ 3472616 h 3472616"/>
                <a:gd name="connsiteX1" fmla="*/ 1238554 w 9672695"/>
                <a:gd name="connsiteY1" fmla="*/ 2212055 h 3472616"/>
                <a:gd name="connsiteX2" fmla="*/ 4062008 w 9672695"/>
                <a:gd name="connsiteY2" fmla="*/ 109862 h 3472616"/>
                <a:gd name="connsiteX3" fmla="*/ 4665199 w 9672695"/>
                <a:gd name="connsiteY3" fmla="*/ 1978974 h 3472616"/>
                <a:gd name="connsiteX4" fmla="*/ 5688048 w 9672695"/>
                <a:gd name="connsiteY4" fmla="*/ 2752560 h 3472616"/>
                <a:gd name="connsiteX5" fmla="*/ 7284875 w 9672695"/>
                <a:gd name="connsiteY5" fmla="*/ 2789544 h 3472616"/>
                <a:gd name="connsiteX6" fmla="*/ 9671931 w 9672695"/>
                <a:gd name="connsiteY6" fmla="*/ 1404721 h 3472616"/>
                <a:gd name="connsiteX7" fmla="*/ 9671930 w 9672695"/>
                <a:gd name="connsiteY7" fmla="*/ 3461983 h 3472616"/>
                <a:gd name="connsiteX8" fmla="*/ 0 w 9672695"/>
                <a:gd name="connsiteY8" fmla="*/ 3472616 h 3472616"/>
                <a:gd name="connsiteX0" fmla="*/ 0 w 9672695"/>
                <a:gd name="connsiteY0" fmla="*/ 3480717 h 3480717"/>
                <a:gd name="connsiteX1" fmla="*/ 1238554 w 9672695"/>
                <a:gd name="connsiteY1" fmla="*/ 2220156 h 3480717"/>
                <a:gd name="connsiteX2" fmla="*/ 4062008 w 9672695"/>
                <a:gd name="connsiteY2" fmla="*/ 117963 h 3480717"/>
                <a:gd name="connsiteX3" fmla="*/ 4665199 w 9672695"/>
                <a:gd name="connsiteY3" fmla="*/ 1987075 h 3480717"/>
                <a:gd name="connsiteX4" fmla="*/ 5688048 w 9672695"/>
                <a:gd name="connsiteY4" fmla="*/ 2760661 h 3480717"/>
                <a:gd name="connsiteX5" fmla="*/ 7284875 w 9672695"/>
                <a:gd name="connsiteY5" fmla="*/ 2797645 h 3480717"/>
                <a:gd name="connsiteX6" fmla="*/ 9671931 w 9672695"/>
                <a:gd name="connsiteY6" fmla="*/ 1412822 h 3480717"/>
                <a:gd name="connsiteX7" fmla="*/ 9671930 w 9672695"/>
                <a:gd name="connsiteY7" fmla="*/ 3470084 h 3480717"/>
                <a:gd name="connsiteX8" fmla="*/ 0 w 9672695"/>
                <a:gd name="connsiteY8" fmla="*/ 3480717 h 3480717"/>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88048 w 9672695"/>
                <a:gd name="connsiteY4" fmla="*/ 276191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88048 w 9672695"/>
                <a:gd name="connsiteY4" fmla="*/ 276191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88048 w 9672695"/>
                <a:gd name="connsiteY4" fmla="*/ 276191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88048 w 9672695"/>
                <a:gd name="connsiteY4" fmla="*/ 276191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24437 w 9672695"/>
                <a:gd name="connsiteY4" fmla="*/ 2881186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08534 w 9672695"/>
                <a:gd name="connsiteY4" fmla="*/ 2960699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40339 w 9672695"/>
                <a:gd name="connsiteY4" fmla="*/ 2936845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40339 w 9672695"/>
                <a:gd name="connsiteY4" fmla="*/ 2936845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95998 w 9672695"/>
                <a:gd name="connsiteY4" fmla="*/ 2889137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95998 w 9672695"/>
                <a:gd name="connsiteY4" fmla="*/ 2889137 h 3481972"/>
                <a:gd name="connsiteX5" fmla="*/ 7284875 w 9672695"/>
                <a:gd name="connsiteY5" fmla="*/ 2798900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95998 w 9672695"/>
                <a:gd name="connsiteY4" fmla="*/ 2889137 h 3481972"/>
                <a:gd name="connsiteX5" fmla="*/ 7237167 w 9672695"/>
                <a:gd name="connsiteY5" fmla="*/ 2687582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1972 h 3481972"/>
                <a:gd name="connsiteX1" fmla="*/ 1238554 w 9672695"/>
                <a:gd name="connsiteY1" fmla="*/ 2221411 h 3481972"/>
                <a:gd name="connsiteX2" fmla="*/ 4062008 w 9672695"/>
                <a:gd name="connsiteY2" fmla="*/ 119218 h 3481972"/>
                <a:gd name="connsiteX3" fmla="*/ 4673150 w 9672695"/>
                <a:gd name="connsiteY3" fmla="*/ 1964477 h 3481972"/>
                <a:gd name="connsiteX4" fmla="*/ 5695998 w 9672695"/>
                <a:gd name="connsiteY4" fmla="*/ 2889137 h 3481972"/>
                <a:gd name="connsiteX5" fmla="*/ 7313843 w 9672695"/>
                <a:gd name="connsiteY5" fmla="*/ 2727338 h 3481972"/>
                <a:gd name="connsiteX6" fmla="*/ 9671931 w 9672695"/>
                <a:gd name="connsiteY6" fmla="*/ 1414077 h 3481972"/>
                <a:gd name="connsiteX7" fmla="*/ 9671930 w 9672695"/>
                <a:gd name="connsiteY7" fmla="*/ 3471339 h 3481972"/>
                <a:gd name="connsiteX8" fmla="*/ 0 w 9672695"/>
                <a:gd name="connsiteY8" fmla="*/ 3481972 h 3481972"/>
                <a:gd name="connsiteX0" fmla="*/ 0 w 9672695"/>
                <a:gd name="connsiteY0" fmla="*/ 3482824 h 3482824"/>
                <a:gd name="connsiteX1" fmla="*/ 1238554 w 9672695"/>
                <a:gd name="connsiteY1" fmla="*/ 2222263 h 3482824"/>
                <a:gd name="connsiteX2" fmla="*/ 4062008 w 9672695"/>
                <a:gd name="connsiteY2" fmla="*/ 120070 h 3482824"/>
                <a:gd name="connsiteX3" fmla="*/ 4707228 w 9672695"/>
                <a:gd name="connsiteY3" fmla="*/ 1949426 h 3482824"/>
                <a:gd name="connsiteX4" fmla="*/ 5695998 w 9672695"/>
                <a:gd name="connsiteY4" fmla="*/ 2889989 h 3482824"/>
                <a:gd name="connsiteX5" fmla="*/ 7313843 w 9672695"/>
                <a:gd name="connsiteY5" fmla="*/ 2728190 h 3482824"/>
                <a:gd name="connsiteX6" fmla="*/ 9671931 w 9672695"/>
                <a:gd name="connsiteY6" fmla="*/ 1414929 h 3482824"/>
                <a:gd name="connsiteX7" fmla="*/ 9671930 w 9672695"/>
                <a:gd name="connsiteY7" fmla="*/ 3472191 h 3482824"/>
                <a:gd name="connsiteX8" fmla="*/ 0 w 9672695"/>
                <a:gd name="connsiteY8" fmla="*/ 3482824 h 3482824"/>
                <a:gd name="connsiteX0" fmla="*/ 0 w 9672695"/>
                <a:gd name="connsiteY0" fmla="*/ 3482017 h 3482017"/>
                <a:gd name="connsiteX1" fmla="*/ 1238554 w 9672695"/>
                <a:gd name="connsiteY1" fmla="*/ 2221456 h 3482017"/>
                <a:gd name="connsiteX2" fmla="*/ 4062008 w 9672695"/>
                <a:gd name="connsiteY2" fmla="*/ 119263 h 3482017"/>
                <a:gd name="connsiteX3" fmla="*/ 4707228 w 9672695"/>
                <a:gd name="connsiteY3" fmla="*/ 1948619 h 3482017"/>
                <a:gd name="connsiteX4" fmla="*/ 5695998 w 9672695"/>
                <a:gd name="connsiteY4" fmla="*/ 2889182 h 3482017"/>
                <a:gd name="connsiteX5" fmla="*/ 7313843 w 9672695"/>
                <a:gd name="connsiteY5" fmla="*/ 2727383 h 3482017"/>
                <a:gd name="connsiteX6" fmla="*/ 9671931 w 9672695"/>
                <a:gd name="connsiteY6" fmla="*/ 1414122 h 3482017"/>
                <a:gd name="connsiteX7" fmla="*/ 9671930 w 9672695"/>
                <a:gd name="connsiteY7" fmla="*/ 3471384 h 3482017"/>
                <a:gd name="connsiteX8" fmla="*/ 0 w 9672695"/>
                <a:gd name="connsiteY8" fmla="*/ 3482017 h 3482017"/>
                <a:gd name="connsiteX0" fmla="*/ 0 w 9672695"/>
                <a:gd name="connsiteY0" fmla="*/ 3497749 h 3497749"/>
                <a:gd name="connsiteX1" fmla="*/ 1238554 w 9672695"/>
                <a:gd name="connsiteY1" fmla="*/ 2237188 h 3497749"/>
                <a:gd name="connsiteX2" fmla="*/ 4062008 w 9672695"/>
                <a:gd name="connsiteY2" fmla="*/ 134995 h 3497749"/>
                <a:gd name="connsiteX3" fmla="*/ 4707228 w 9672695"/>
                <a:gd name="connsiteY3" fmla="*/ 1964351 h 3497749"/>
                <a:gd name="connsiteX4" fmla="*/ 5695998 w 9672695"/>
                <a:gd name="connsiteY4" fmla="*/ 2904914 h 3497749"/>
                <a:gd name="connsiteX5" fmla="*/ 7313843 w 9672695"/>
                <a:gd name="connsiteY5" fmla="*/ 2743115 h 3497749"/>
                <a:gd name="connsiteX6" fmla="*/ 9671931 w 9672695"/>
                <a:gd name="connsiteY6" fmla="*/ 1429854 h 3497749"/>
                <a:gd name="connsiteX7" fmla="*/ 9671930 w 9672695"/>
                <a:gd name="connsiteY7" fmla="*/ 3487116 h 3497749"/>
                <a:gd name="connsiteX8" fmla="*/ 0 w 9672695"/>
                <a:gd name="connsiteY8" fmla="*/ 3497749 h 3497749"/>
                <a:gd name="connsiteX0" fmla="*/ 0 w 9672695"/>
                <a:gd name="connsiteY0" fmla="*/ 3500303 h 3500303"/>
                <a:gd name="connsiteX1" fmla="*/ 1238554 w 9672695"/>
                <a:gd name="connsiteY1" fmla="*/ 2239742 h 3500303"/>
                <a:gd name="connsiteX2" fmla="*/ 4062008 w 9672695"/>
                <a:gd name="connsiteY2" fmla="*/ 137549 h 3500303"/>
                <a:gd name="connsiteX3" fmla="*/ 4707228 w 9672695"/>
                <a:gd name="connsiteY3" fmla="*/ 1966905 h 3500303"/>
                <a:gd name="connsiteX4" fmla="*/ 5695998 w 9672695"/>
                <a:gd name="connsiteY4" fmla="*/ 2907468 h 3500303"/>
                <a:gd name="connsiteX5" fmla="*/ 7313843 w 9672695"/>
                <a:gd name="connsiteY5" fmla="*/ 2745669 h 3500303"/>
                <a:gd name="connsiteX6" fmla="*/ 9671931 w 9672695"/>
                <a:gd name="connsiteY6" fmla="*/ 1432408 h 3500303"/>
                <a:gd name="connsiteX7" fmla="*/ 9671930 w 9672695"/>
                <a:gd name="connsiteY7" fmla="*/ 3489670 h 3500303"/>
                <a:gd name="connsiteX8" fmla="*/ 0 w 9672695"/>
                <a:gd name="connsiteY8" fmla="*/ 3500303 h 3500303"/>
                <a:gd name="connsiteX0" fmla="*/ 0 w 9672695"/>
                <a:gd name="connsiteY0" fmla="*/ 3489576 h 3489576"/>
                <a:gd name="connsiteX1" fmla="*/ 1238554 w 9672695"/>
                <a:gd name="connsiteY1" fmla="*/ 2229015 h 3489576"/>
                <a:gd name="connsiteX2" fmla="*/ 4062008 w 9672695"/>
                <a:gd name="connsiteY2" fmla="*/ 126822 h 3489576"/>
                <a:gd name="connsiteX3" fmla="*/ 4707228 w 9672695"/>
                <a:gd name="connsiteY3" fmla="*/ 1956178 h 3489576"/>
                <a:gd name="connsiteX4" fmla="*/ 5695998 w 9672695"/>
                <a:gd name="connsiteY4" fmla="*/ 2896741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238554 w 9672695"/>
                <a:gd name="connsiteY1" fmla="*/ 2229015 h 3489576"/>
                <a:gd name="connsiteX2" fmla="*/ 4062008 w 9672695"/>
                <a:gd name="connsiteY2" fmla="*/ 126822 h 3489576"/>
                <a:gd name="connsiteX3" fmla="*/ 4707228 w 9672695"/>
                <a:gd name="connsiteY3" fmla="*/ 1956178 h 3489576"/>
                <a:gd name="connsiteX4" fmla="*/ 5695998 w 9672695"/>
                <a:gd name="connsiteY4" fmla="*/ 2896741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238554 w 9672695"/>
                <a:gd name="connsiteY1" fmla="*/ 2229015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27798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27798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02239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02239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672695"/>
                <a:gd name="connsiteY0" fmla="*/ 3489576 h 3489576"/>
                <a:gd name="connsiteX1" fmla="*/ 1102239 w 9672695"/>
                <a:gd name="connsiteY1" fmla="*/ 2181307 h 3489576"/>
                <a:gd name="connsiteX2" fmla="*/ 4062008 w 9672695"/>
                <a:gd name="connsiteY2" fmla="*/ 126822 h 3489576"/>
                <a:gd name="connsiteX3" fmla="*/ 4707228 w 9672695"/>
                <a:gd name="connsiteY3" fmla="*/ 1956178 h 3489576"/>
                <a:gd name="connsiteX4" fmla="*/ 5721557 w 9672695"/>
                <a:gd name="connsiteY4" fmla="*/ 2880838 h 3489576"/>
                <a:gd name="connsiteX5" fmla="*/ 7313843 w 9672695"/>
                <a:gd name="connsiteY5" fmla="*/ 2734942 h 3489576"/>
                <a:gd name="connsiteX6" fmla="*/ 9671931 w 9672695"/>
                <a:gd name="connsiteY6" fmla="*/ 1421681 h 3489576"/>
                <a:gd name="connsiteX7" fmla="*/ 9671930 w 9672695"/>
                <a:gd name="connsiteY7" fmla="*/ 3478943 h 3489576"/>
                <a:gd name="connsiteX8" fmla="*/ 0 w 9672695"/>
                <a:gd name="connsiteY8" fmla="*/ 3489576 h 3489576"/>
                <a:gd name="connsiteX0" fmla="*/ 0 w 9962364"/>
                <a:gd name="connsiteY0" fmla="*/ 3489576 h 3489576"/>
                <a:gd name="connsiteX1" fmla="*/ 1391908 w 9962364"/>
                <a:gd name="connsiteY1" fmla="*/ 2181307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391908 w 9962364"/>
                <a:gd name="connsiteY1" fmla="*/ 2181307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391908 w 9962364"/>
                <a:gd name="connsiteY1" fmla="*/ 2181307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391908 w 9962364"/>
                <a:gd name="connsiteY1" fmla="*/ 2181307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60066 w 9962364"/>
                <a:gd name="connsiteY1" fmla="*/ 2236966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73356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73356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62364"/>
                <a:gd name="connsiteY0" fmla="*/ 3489576 h 3489576"/>
                <a:gd name="connsiteX1" fmla="*/ 1408948 w 9962364"/>
                <a:gd name="connsiteY1" fmla="*/ 2141551 h 3489576"/>
                <a:gd name="connsiteX2" fmla="*/ 4351677 w 9962364"/>
                <a:gd name="connsiteY2" fmla="*/ 126822 h 3489576"/>
                <a:gd name="connsiteX3" fmla="*/ 4996897 w 9962364"/>
                <a:gd name="connsiteY3" fmla="*/ 1956178 h 3489576"/>
                <a:gd name="connsiteX4" fmla="*/ 6011226 w 9962364"/>
                <a:gd name="connsiteY4" fmla="*/ 2880838 h 3489576"/>
                <a:gd name="connsiteX5" fmla="*/ 7603512 w 9962364"/>
                <a:gd name="connsiteY5" fmla="*/ 2734942 h 3489576"/>
                <a:gd name="connsiteX6" fmla="*/ 9961600 w 9962364"/>
                <a:gd name="connsiteY6" fmla="*/ 1421681 h 3489576"/>
                <a:gd name="connsiteX7" fmla="*/ 9961599 w 9962364"/>
                <a:gd name="connsiteY7" fmla="*/ 3478943 h 3489576"/>
                <a:gd name="connsiteX8" fmla="*/ 0 w 9962364"/>
                <a:gd name="connsiteY8" fmla="*/ 3489576 h 348957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72887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11226 w 9970458"/>
                <a:gd name="connsiteY4" fmla="*/ 2872887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56984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56984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88789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36785 w 9970458"/>
                <a:gd name="connsiteY4" fmla="*/ 2912642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896740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53824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53824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53824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53824 w 9970458"/>
                <a:gd name="connsiteY4" fmla="*/ 2880838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912643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912643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045305 w 9970458"/>
                <a:gd name="connsiteY4" fmla="*/ 2912643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181620 w 9970458"/>
                <a:gd name="connsiteY4" fmla="*/ 2928545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181620 w 9970458"/>
                <a:gd name="connsiteY4" fmla="*/ 2928545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181620 w 9970458"/>
                <a:gd name="connsiteY4" fmla="*/ 2928545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224219 w 9970458"/>
                <a:gd name="connsiteY4" fmla="*/ 2912642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408948 w 9970458"/>
                <a:gd name="connsiteY1" fmla="*/ 2141551 h 3494846"/>
                <a:gd name="connsiteX2" fmla="*/ 4351677 w 9970458"/>
                <a:gd name="connsiteY2" fmla="*/ 126822 h 3494846"/>
                <a:gd name="connsiteX3" fmla="*/ 4996897 w 9970458"/>
                <a:gd name="connsiteY3" fmla="*/ 1956178 h 3494846"/>
                <a:gd name="connsiteX4" fmla="*/ 6224219 w 9970458"/>
                <a:gd name="connsiteY4" fmla="*/ 2912642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9970458"/>
                <a:gd name="connsiteY0" fmla="*/ 3489576 h 3494846"/>
                <a:gd name="connsiteX1" fmla="*/ 1087025 w 9970458"/>
                <a:gd name="connsiteY1" fmla="*/ 2040314 h 3494846"/>
                <a:gd name="connsiteX2" fmla="*/ 4351677 w 9970458"/>
                <a:gd name="connsiteY2" fmla="*/ 126822 h 3494846"/>
                <a:gd name="connsiteX3" fmla="*/ 4996897 w 9970458"/>
                <a:gd name="connsiteY3" fmla="*/ 1956178 h 3494846"/>
                <a:gd name="connsiteX4" fmla="*/ 6224219 w 9970458"/>
                <a:gd name="connsiteY4" fmla="*/ 2912642 h 3494846"/>
                <a:gd name="connsiteX5" fmla="*/ 7603512 w 9970458"/>
                <a:gd name="connsiteY5" fmla="*/ 2734942 h 3494846"/>
                <a:gd name="connsiteX6" fmla="*/ 9961600 w 9970458"/>
                <a:gd name="connsiteY6" fmla="*/ 1421681 h 3494846"/>
                <a:gd name="connsiteX7" fmla="*/ 9970119 w 9970458"/>
                <a:gd name="connsiteY7" fmla="*/ 3494846 h 3494846"/>
                <a:gd name="connsiteX8" fmla="*/ 0 w 9970458"/>
                <a:gd name="connsiteY8" fmla="*/ 3489576 h 3494846"/>
                <a:gd name="connsiteX0" fmla="*/ 0 w 10540768"/>
                <a:gd name="connsiteY0" fmla="*/ 3482752 h 3494846"/>
                <a:gd name="connsiteX1" fmla="*/ 1657335 w 10540768"/>
                <a:gd name="connsiteY1" fmla="*/ 2040314 h 3494846"/>
                <a:gd name="connsiteX2" fmla="*/ 4921987 w 10540768"/>
                <a:gd name="connsiteY2" fmla="*/ 126822 h 3494846"/>
                <a:gd name="connsiteX3" fmla="*/ 5567207 w 10540768"/>
                <a:gd name="connsiteY3" fmla="*/ 1956178 h 3494846"/>
                <a:gd name="connsiteX4" fmla="*/ 6794529 w 10540768"/>
                <a:gd name="connsiteY4" fmla="*/ 2912642 h 3494846"/>
                <a:gd name="connsiteX5" fmla="*/ 8173822 w 10540768"/>
                <a:gd name="connsiteY5" fmla="*/ 2734942 h 3494846"/>
                <a:gd name="connsiteX6" fmla="*/ 10531910 w 10540768"/>
                <a:gd name="connsiteY6" fmla="*/ 1421681 h 3494846"/>
                <a:gd name="connsiteX7" fmla="*/ 10540429 w 10540768"/>
                <a:gd name="connsiteY7" fmla="*/ 3494846 h 3494846"/>
                <a:gd name="connsiteX8" fmla="*/ 0 w 10540768"/>
                <a:gd name="connsiteY8" fmla="*/ 3482752 h 3494846"/>
                <a:gd name="connsiteX0" fmla="*/ 3632 w 10544400"/>
                <a:gd name="connsiteY0" fmla="*/ 3482752 h 3494846"/>
                <a:gd name="connsiteX1" fmla="*/ 1660967 w 10544400"/>
                <a:gd name="connsiteY1" fmla="*/ 2040314 h 3494846"/>
                <a:gd name="connsiteX2" fmla="*/ 4925619 w 10544400"/>
                <a:gd name="connsiteY2" fmla="*/ 126822 h 3494846"/>
                <a:gd name="connsiteX3" fmla="*/ 5570839 w 10544400"/>
                <a:gd name="connsiteY3" fmla="*/ 1956178 h 3494846"/>
                <a:gd name="connsiteX4" fmla="*/ 6798161 w 10544400"/>
                <a:gd name="connsiteY4" fmla="*/ 2912642 h 3494846"/>
                <a:gd name="connsiteX5" fmla="*/ 8177454 w 10544400"/>
                <a:gd name="connsiteY5" fmla="*/ 2734942 h 3494846"/>
                <a:gd name="connsiteX6" fmla="*/ 10535542 w 10544400"/>
                <a:gd name="connsiteY6" fmla="*/ 1421681 h 3494846"/>
                <a:gd name="connsiteX7" fmla="*/ 10544061 w 10544400"/>
                <a:gd name="connsiteY7" fmla="*/ 3494846 h 3494846"/>
                <a:gd name="connsiteX8" fmla="*/ 3632 w 10544400"/>
                <a:gd name="connsiteY8" fmla="*/ 3482752 h 3494846"/>
                <a:gd name="connsiteX0" fmla="*/ 0 w 10540768"/>
                <a:gd name="connsiteY0" fmla="*/ 3482752 h 3494846"/>
                <a:gd name="connsiteX1" fmla="*/ 1657335 w 10540768"/>
                <a:gd name="connsiteY1" fmla="*/ 2040314 h 3494846"/>
                <a:gd name="connsiteX2" fmla="*/ 4921987 w 10540768"/>
                <a:gd name="connsiteY2" fmla="*/ 126822 h 3494846"/>
                <a:gd name="connsiteX3" fmla="*/ 5567207 w 10540768"/>
                <a:gd name="connsiteY3" fmla="*/ 1956178 h 3494846"/>
                <a:gd name="connsiteX4" fmla="*/ 6794529 w 10540768"/>
                <a:gd name="connsiteY4" fmla="*/ 2912642 h 3494846"/>
                <a:gd name="connsiteX5" fmla="*/ 8173822 w 10540768"/>
                <a:gd name="connsiteY5" fmla="*/ 2734942 h 3494846"/>
                <a:gd name="connsiteX6" fmla="*/ 10531910 w 10540768"/>
                <a:gd name="connsiteY6" fmla="*/ 1421681 h 3494846"/>
                <a:gd name="connsiteX7" fmla="*/ 10540429 w 10540768"/>
                <a:gd name="connsiteY7" fmla="*/ 3494846 h 3494846"/>
                <a:gd name="connsiteX8" fmla="*/ 0 w 10540768"/>
                <a:gd name="connsiteY8" fmla="*/ 3482752 h 3494846"/>
                <a:gd name="connsiteX0" fmla="*/ 0 w 10540768"/>
                <a:gd name="connsiteY0" fmla="*/ 3482752 h 3494846"/>
                <a:gd name="connsiteX1" fmla="*/ 1657335 w 10540768"/>
                <a:gd name="connsiteY1" fmla="*/ 2040314 h 3494846"/>
                <a:gd name="connsiteX2" fmla="*/ 4921987 w 10540768"/>
                <a:gd name="connsiteY2" fmla="*/ 126822 h 3494846"/>
                <a:gd name="connsiteX3" fmla="*/ 5567207 w 10540768"/>
                <a:gd name="connsiteY3" fmla="*/ 1956178 h 3494846"/>
                <a:gd name="connsiteX4" fmla="*/ 6794529 w 10540768"/>
                <a:gd name="connsiteY4" fmla="*/ 2912642 h 3494846"/>
                <a:gd name="connsiteX5" fmla="*/ 8173822 w 10540768"/>
                <a:gd name="connsiteY5" fmla="*/ 2734942 h 3494846"/>
                <a:gd name="connsiteX6" fmla="*/ 10531910 w 10540768"/>
                <a:gd name="connsiteY6" fmla="*/ 1421681 h 3494846"/>
                <a:gd name="connsiteX7" fmla="*/ 10540429 w 10540768"/>
                <a:gd name="connsiteY7" fmla="*/ 3494846 h 3494846"/>
                <a:gd name="connsiteX8" fmla="*/ 0 w 10540768"/>
                <a:gd name="connsiteY8" fmla="*/ 3482752 h 3494846"/>
                <a:gd name="connsiteX0" fmla="*/ 0 w 10540768"/>
                <a:gd name="connsiteY0" fmla="*/ 3489576 h 3494846"/>
                <a:gd name="connsiteX1" fmla="*/ 1657335 w 10540768"/>
                <a:gd name="connsiteY1" fmla="*/ 2040314 h 3494846"/>
                <a:gd name="connsiteX2" fmla="*/ 4921987 w 10540768"/>
                <a:gd name="connsiteY2" fmla="*/ 126822 h 3494846"/>
                <a:gd name="connsiteX3" fmla="*/ 5567207 w 10540768"/>
                <a:gd name="connsiteY3" fmla="*/ 1956178 h 3494846"/>
                <a:gd name="connsiteX4" fmla="*/ 6794529 w 10540768"/>
                <a:gd name="connsiteY4" fmla="*/ 2912642 h 3494846"/>
                <a:gd name="connsiteX5" fmla="*/ 8173822 w 10540768"/>
                <a:gd name="connsiteY5" fmla="*/ 2734942 h 3494846"/>
                <a:gd name="connsiteX6" fmla="*/ 10531910 w 10540768"/>
                <a:gd name="connsiteY6" fmla="*/ 1421681 h 3494846"/>
                <a:gd name="connsiteX7" fmla="*/ 10540429 w 10540768"/>
                <a:gd name="connsiteY7" fmla="*/ 3494846 h 3494846"/>
                <a:gd name="connsiteX8" fmla="*/ 0 w 10540768"/>
                <a:gd name="connsiteY8" fmla="*/ 3489576 h 3494846"/>
                <a:gd name="connsiteX0" fmla="*/ 0 w 10591638"/>
                <a:gd name="connsiteY0" fmla="*/ 3489576 h 3494846"/>
                <a:gd name="connsiteX1" fmla="*/ 1708205 w 10591638"/>
                <a:gd name="connsiteY1" fmla="*/ 2040314 h 3494846"/>
                <a:gd name="connsiteX2" fmla="*/ 4972857 w 10591638"/>
                <a:gd name="connsiteY2" fmla="*/ 126822 h 3494846"/>
                <a:gd name="connsiteX3" fmla="*/ 5618077 w 10591638"/>
                <a:gd name="connsiteY3" fmla="*/ 1956178 h 3494846"/>
                <a:gd name="connsiteX4" fmla="*/ 6845399 w 10591638"/>
                <a:gd name="connsiteY4" fmla="*/ 2912642 h 3494846"/>
                <a:gd name="connsiteX5" fmla="*/ 8224692 w 10591638"/>
                <a:gd name="connsiteY5" fmla="*/ 2734942 h 3494846"/>
                <a:gd name="connsiteX6" fmla="*/ 10582780 w 10591638"/>
                <a:gd name="connsiteY6" fmla="*/ 1421681 h 3494846"/>
                <a:gd name="connsiteX7" fmla="*/ 10591299 w 10591638"/>
                <a:gd name="connsiteY7" fmla="*/ 3494846 h 3494846"/>
                <a:gd name="connsiteX8" fmla="*/ 0 w 10591638"/>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823597 w 10569836"/>
                <a:gd name="connsiteY4" fmla="*/ 2912642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823597 w 10569836"/>
                <a:gd name="connsiteY4" fmla="*/ 2912642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823597 w 10569836"/>
                <a:gd name="connsiteY4" fmla="*/ 2912642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1686403 w 10569836"/>
                <a:gd name="connsiteY1" fmla="*/ 2040314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682127 w 10569836"/>
                <a:gd name="connsiteY1" fmla="*/ 2526999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682127 w 10569836"/>
                <a:gd name="connsiteY1" fmla="*/ 2526999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89576 h 3494846"/>
                <a:gd name="connsiteX1" fmla="*/ 682127 w 10569836"/>
                <a:gd name="connsiteY1" fmla="*/ 2526999 h 3494846"/>
                <a:gd name="connsiteX2" fmla="*/ 4951055 w 10569836"/>
                <a:gd name="connsiteY2" fmla="*/ 126822 h 3494846"/>
                <a:gd name="connsiteX3" fmla="*/ 5596275 w 10569836"/>
                <a:gd name="connsiteY3" fmla="*/ 1956178 h 3494846"/>
                <a:gd name="connsiteX4" fmla="*/ 6976777 w 10569836"/>
                <a:gd name="connsiteY4" fmla="*/ 2861271 h 3494846"/>
                <a:gd name="connsiteX5" fmla="*/ 8202890 w 10569836"/>
                <a:gd name="connsiteY5" fmla="*/ 2734942 h 3494846"/>
                <a:gd name="connsiteX6" fmla="*/ 10560978 w 10569836"/>
                <a:gd name="connsiteY6" fmla="*/ 1421681 h 3494846"/>
                <a:gd name="connsiteX7" fmla="*/ 10569497 w 10569836"/>
                <a:gd name="connsiteY7" fmla="*/ 3494846 h 3494846"/>
                <a:gd name="connsiteX8" fmla="*/ 0 w 10569836"/>
                <a:gd name="connsiteY8" fmla="*/ 3489576 h 3494846"/>
                <a:gd name="connsiteX0" fmla="*/ 0 w 10569836"/>
                <a:gd name="connsiteY0" fmla="*/ 3469389 h 3474659"/>
                <a:gd name="connsiteX1" fmla="*/ 682127 w 10569836"/>
                <a:gd name="connsiteY1" fmla="*/ 2506812 h 3474659"/>
                <a:gd name="connsiteX2" fmla="*/ 4895875 w 10569836"/>
                <a:gd name="connsiteY2" fmla="*/ 128266 h 3474659"/>
                <a:gd name="connsiteX3" fmla="*/ 5596275 w 10569836"/>
                <a:gd name="connsiteY3" fmla="*/ 1935991 h 3474659"/>
                <a:gd name="connsiteX4" fmla="*/ 6976777 w 10569836"/>
                <a:gd name="connsiteY4" fmla="*/ 2841084 h 3474659"/>
                <a:gd name="connsiteX5" fmla="*/ 8202890 w 10569836"/>
                <a:gd name="connsiteY5" fmla="*/ 2714755 h 3474659"/>
                <a:gd name="connsiteX6" fmla="*/ 10560978 w 10569836"/>
                <a:gd name="connsiteY6" fmla="*/ 1401494 h 3474659"/>
                <a:gd name="connsiteX7" fmla="*/ 10569497 w 10569836"/>
                <a:gd name="connsiteY7" fmla="*/ 3474659 h 3474659"/>
                <a:gd name="connsiteX8" fmla="*/ 0 w 10569836"/>
                <a:gd name="connsiteY8" fmla="*/ 3469389 h 3474659"/>
                <a:gd name="connsiteX0" fmla="*/ 0 w 10569836"/>
                <a:gd name="connsiteY0" fmla="*/ 3469389 h 3474659"/>
                <a:gd name="connsiteX1" fmla="*/ 682127 w 10569836"/>
                <a:gd name="connsiteY1" fmla="*/ 2506812 h 3474659"/>
                <a:gd name="connsiteX2" fmla="*/ 4895875 w 10569836"/>
                <a:gd name="connsiteY2" fmla="*/ 128266 h 3474659"/>
                <a:gd name="connsiteX3" fmla="*/ 5596275 w 10569836"/>
                <a:gd name="connsiteY3" fmla="*/ 1935991 h 3474659"/>
                <a:gd name="connsiteX4" fmla="*/ 6976777 w 10569836"/>
                <a:gd name="connsiteY4" fmla="*/ 2841084 h 3474659"/>
                <a:gd name="connsiteX5" fmla="*/ 8202890 w 10569836"/>
                <a:gd name="connsiteY5" fmla="*/ 2714755 h 3474659"/>
                <a:gd name="connsiteX6" fmla="*/ 10560978 w 10569836"/>
                <a:gd name="connsiteY6" fmla="*/ 1401494 h 3474659"/>
                <a:gd name="connsiteX7" fmla="*/ 10569497 w 10569836"/>
                <a:gd name="connsiteY7" fmla="*/ 3474659 h 3474659"/>
                <a:gd name="connsiteX8" fmla="*/ 0 w 10569836"/>
                <a:gd name="connsiteY8" fmla="*/ 3469389 h 3474659"/>
                <a:gd name="connsiteX0" fmla="*/ 0 w 10569836"/>
                <a:gd name="connsiteY0" fmla="*/ 3489574 h 3494844"/>
                <a:gd name="connsiteX1" fmla="*/ 682127 w 10569836"/>
                <a:gd name="connsiteY1" fmla="*/ 2526997 h 3494844"/>
                <a:gd name="connsiteX2" fmla="*/ 4884840 w 10569836"/>
                <a:gd name="connsiteY2" fmla="*/ 126821 h 3494844"/>
                <a:gd name="connsiteX3" fmla="*/ 5596275 w 10569836"/>
                <a:gd name="connsiteY3" fmla="*/ 1956176 h 3494844"/>
                <a:gd name="connsiteX4" fmla="*/ 6976777 w 10569836"/>
                <a:gd name="connsiteY4" fmla="*/ 2861269 h 3494844"/>
                <a:gd name="connsiteX5" fmla="*/ 8202890 w 10569836"/>
                <a:gd name="connsiteY5" fmla="*/ 2734940 h 3494844"/>
                <a:gd name="connsiteX6" fmla="*/ 10560978 w 10569836"/>
                <a:gd name="connsiteY6" fmla="*/ 1421679 h 3494844"/>
                <a:gd name="connsiteX7" fmla="*/ 10569497 w 10569836"/>
                <a:gd name="connsiteY7" fmla="*/ 3494844 h 3494844"/>
                <a:gd name="connsiteX8" fmla="*/ 0 w 10569836"/>
                <a:gd name="connsiteY8" fmla="*/ 3489574 h 3494844"/>
                <a:gd name="connsiteX0" fmla="*/ 0 w 10569836"/>
                <a:gd name="connsiteY0" fmla="*/ 3425716 h 3430986"/>
                <a:gd name="connsiteX1" fmla="*/ 682127 w 10569836"/>
                <a:gd name="connsiteY1" fmla="*/ 2463139 h 3430986"/>
                <a:gd name="connsiteX2" fmla="*/ 4884840 w 10569836"/>
                <a:gd name="connsiteY2" fmla="*/ 62963 h 3430986"/>
                <a:gd name="connsiteX3" fmla="*/ 5596275 w 10569836"/>
                <a:gd name="connsiteY3" fmla="*/ 1892318 h 3430986"/>
                <a:gd name="connsiteX4" fmla="*/ 6976777 w 10569836"/>
                <a:gd name="connsiteY4" fmla="*/ 2797411 h 3430986"/>
                <a:gd name="connsiteX5" fmla="*/ 8202890 w 10569836"/>
                <a:gd name="connsiteY5" fmla="*/ 2671082 h 3430986"/>
                <a:gd name="connsiteX6" fmla="*/ 10560978 w 10569836"/>
                <a:gd name="connsiteY6" fmla="*/ 1357821 h 3430986"/>
                <a:gd name="connsiteX7" fmla="*/ 10569497 w 10569836"/>
                <a:gd name="connsiteY7" fmla="*/ 3430986 h 3430986"/>
                <a:gd name="connsiteX8" fmla="*/ 0 w 10569836"/>
                <a:gd name="connsiteY8" fmla="*/ 3425716 h 3430986"/>
                <a:gd name="connsiteX0" fmla="*/ 0 w 10569836"/>
                <a:gd name="connsiteY0" fmla="*/ 3431888 h 3437158"/>
                <a:gd name="connsiteX1" fmla="*/ 682127 w 10569836"/>
                <a:gd name="connsiteY1" fmla="*/ 2469311 h 3437158"/>
                <a:gd name="connsiteX2" fmla="*/ 4884840 w 10569836"/>
                <a:gd name="connsiteY2" fmla="*/ 69135 h 3437158"/>
                <a:gd name="connsiteX3" fmla="*/ 5596275 w 10569836"/>
                <a:gd name="connsiteY3" fmla="*/ 1898490 h 3437158"/>
                <a:gd name="connsiteX4" fmla="*/ 6976777 w 10569836"/>
                <a:gd name="connsiteY4" fmla="*/ 2803583 h 3437158"/>
                <a:gd name="connsiteX5" fmla="*/ 8202890 w 10569836"/>
                <a:gd name="connsiteY5" fmla="*/ 2677254 h 3437158"/>
                <a:gd name="connsiteX6" fmla="*/ 10560978 w 10569836"/>
                <a:gd name="connsiteY6" fmla="*/ 1363993 h 3437158"/>
                <a:gd name="connsiteX7" fmla="*/ 10569497 w 10569836"/>
                <a:gd name="connsiteY7" fmla="*/ 3437158 h 3437158"/>
                <a:gd name="connsiteX8" fmla="*/ 0 w 10569836"/>
                <a:gd name="connsiteY8" fmla="*/ 3431888 h 3437158"/>
                <a:gd name="connsiteX0" fmla="*/ 0 w 10569836"/>
                <a:gd name="connsiteY0" fmla="*/ 3431888 h 3437158"/>
                <a:gd name="connsiteX1" fmla="*/ 682127 w 10569836"/>
                <a:gd name="connsiteY1" fmla="*/ 2469311 h 3437158"/>
                <a:gd name="connsiteX2" fmla="*/ 4884840 w 10569836"/>
                <a:gd name="connsiteY2" fmla="*/ 69135 h 3437158"/>
                <a:gd name="connsiteX3" fmla="*/ 5596275 w 10569836"/>
                <a:gd name="connsiteY3" fmla="*/ 1898490 h 3437158"/>
                <a:gd name="connsiteX4" fmla="*/ 7009884 w 10569836"/>
                <a:gd name="connsiteY4" fmla="*/ 2684616 h 3437158"/>
                <a:gd name="connsiteX5" fmla="*/ 8202890 w 10569836"/>
                <a:gd name="connsiteY5" fmla="*/ 2677254 h 3437158"/>
                <a:gd name="connsiteX6" fmla="*/ 10560978 w 10569836"/>
                <a:gd name="connsiteY6" fmla="*/ 1363993 h 3437158"/>
                <a:gd name="connsiteX7" fmla="*/ 10569497 w 10569836"/>
                <a:gd name="connsiteY7" fmla="*/ 3437158 h 3437158"/>
                <a:gd name="connsiteX8" fmla="*/ 0 w 10569836"/>
                <a:gd name="connsiteY8" fmla="*/ 3431888 h 3437158"/>
                <a:gd name="connsiteX0" fmla="*/ 0 w 10569836"/>
                <a:gd name="connsiteY0" fmla="*/ 3431888 h 3437158"/>
                <a:gd name="connsiteX1" fmla="*/ 682127 w 10569836"/>
                <a:gd name="connsiteY1" fmla="*/ 2469311 h 3437158"/>
                <a:gd name="connsiteX2" fmla="*/ 4884840 w 10569836"/>
                <a:gd name="connsiteY2" fmla="*/ 69135 h 3437158"/>
                <a:gd name="connsiteX3" fmla="*/ 5596275 w 10569836"/>
                <a:gd name="connsiteY3" fmla="*/ 1898490 h 3437158"/>
                <a:gd name="connsiteX4" fmla="*/ 7009884 w 10569836"/>
                <a:gd name="connsiteY4" fmla="*/ 2684616 h 3437158"/>
                <a:gd name="connsiteX5" fmla="*/ 8633295 w 10569836"/>
                <a:gd name="connsiteY5" fmla="*/ 2406873 h 3437158"/>
                <a:gd name="connsiteX6" fmla="*/ 10560978 w 10569836"/>
                <a:gd name="connsiteY6" fmla="*/ 1363993 h 3437158"/>
                <a:gd name="connsiteX7" fmla="*/ 10569497 w 10569836"/>
                <a:gd name="connsiteY7" fmla="*/ 3437158 h 3437158"/>
                <a:gd name="connsiteX8" fmla="*/ 0 w 10569836"/>
                <a:gd name="connsiteY8" fmla="*/ 3431888 h 3437158"/>
                <a:gd name="connsiteX0" fmla="*/ 0 w 10569836"/>
                <a:gd name="connsiteY0" fmla="*/ 3431888 h 3437158"/>
                <a:gd name="connsiteX1" fmla="*/ 682127 w 10569836"/>
                <a:gd name="connsiteY1" fmla="*/ 2469311 h 3437158"/>
                <a:gd name="connsiteX2" fmla="*/ 4884840 w 10569836"/>
                <a:gd name="connsiteY2" fmla="*/ 69135 h 3437158"/>
                <a:gd name="connsiteX3" fmla="*/ 5596275 w 10569836"/>
                <a:gd name="connsiteY3" fmla="*/ 1898490 h 3437158"/>
                <a:gd name="connsiteX4" fmla="*/ 6987812 w 10569836"/>
                <a:gd name="connsiteY4" fmla="*/ 2619724 h 3437158"/>
                <a:gd name="connsiteX5" fmla="*/ 8633295 w 10569836"/>
                <a:gd name="connsiteY5" fmla="*/ 2406873 h 3437158"/>
                <a:gd name="connsiteX6" fmla="*/ 10560978 w 10569836"/>
                <a:gd name="connsiteY6" fmla="*/ 1363993 h 3437158"/>
                <a:gd name="connsiteX7" fmla="*/ 10569497 w 10569836"/>
                <a:gd name="connsiteY7" fmla="*/ 3437158 h 3437158"/>
                <a:gd name="connsiteX8" fmla="*/ 0 w 10569836"/>
                <a:gd name="connsiteY8" fmla="*/ 3431888 h 3437158"/>
                <a:gd name="connsiteX0" fmla="*/ 0 w 10569836"/>
                <a:gd name="connsiteY0" fmla="*/ 3434333 h 3439603"/>
                <a:gd name="connsiteX1" fmla="*/ 682127 w 10569836"/>
                <a:gd name="connsiteY1" fmla="*/ 2471756 h 3439603"/>
                <a:gd name="connsiteX2" fmla="*/ 4884840 w 10569836"/>
                <a:gd name="connsiteY2" fmla="*/ 71580 h 3439603"/>
                <a:gd name="connsiteX3" fmla="*/ 5574203 w 10569836"/>
                <a:gd name="connsiteY3" fmla="*/ 1846859 h 3439603"/>
                <a:gd name="connsiteX4" fmla="*/ 6987812 w 10569836"/>
                <a:gd name="connsiteY4" fmla="*/ 2622169 h 3439603"/>
                <a:gd name="connsiteX5" fmla="*/ 8633295 w 10569836"/>
                <a:gd name="connsiteY5" fmla="*/ 2409318 h 3439603"/>
                <a:gd name="connsiteX6" fmla="*/ 10560978 w 10569836"/>
                <a:gd name="connsiteY6" fmla="*/ 1366438 h 3439603"/>
                <a:gd name="connsiteX7" fmla="*/ 10569497 w 10569836"/>
                <a:gd name="connsiteY7" fmla="*/ 3439603 h 3439603"/>
                <a:gd name="connsiteX8" fmla="*/ 0 w 10569836"/>
                <a:gd name="connsiteY8" fmla="*/ 3434333 h 3439603"/>
                <a:gd name="connsiteX0" fmla="*/ 0 w 10569836"/>
                <a:gd name="connsiteY0" fmla="*/ 3434333 h 3439603"/>
                <a:gd name="connsiteX1" fmla="*/ 682127 w 10569836"/>
                <a:gd name="connsiteY1" fmla="*/ 2471756 h 3439603"/>
                <a:gd name="connsiteX2" fmla="*/ 4884840 w 10569836"/>
                <a:gd name="connsiteY2" fmla="*/ 71580 h 3439603"/>
                <a:gd name="connsiteX3" fmla="*/ 5574203 w 10569836"/>
                <a:gd name="connsiteY3" fmla="*/ 1846859 h 3439603"/>
                <a:gd name="connsiteX4" fmla="*/ 6987812 w 10569836"/>
                <a:gd name="connsiteY4" fmla="*/ 2622169 h 3439603"/>
                <a:gd name="connsiteX5" fmla="*/ 8633295 w 10569836"/>
                <a:gd name="connsiteY5" fmla="*/ 2409318 h 3439603"/>
                <a:gd name="connsiteX6" fmla="*/ 10560978 w 10569836"/>
                <a:gd name="connsiteY6" fmla="*/ 1366438 h 3439603"/>
                <a:gd name="connsiteX7" fmla="*/ 10569497 w 10569836"/>
                <a:gd name="connsiteY7" fmla="*/ 3439603 h 3439603"/>
                <a:gd name="connsiteX8" fmla="*/ 0 w 10569836"/>
                <a:gd name="connsiteY8" fmla="*/ 3434333 h 3439603"/>
                <a:gd name="connsiteX0" fmla="*/ 0 w 10569836"/>
                <a:gd name="connsiteY0" fmla="*/ 3432454 h 3437724"/>
                <a:gd name="connsiteX1" fmla="*/ 682127 w 10569836"/>
                <a:gd name="connsiteY1" fmla="*/ 2469877 h 3437724"/>
                <a:gd name="connsiteX2" fmla="*/ 4884840 w 10569836"/>
                <a:gd name="connsiteY2" fmla="*/ 69701 h 3437724"/>
                <a:gd name="connsiteX3" fmla="*/ 5574203 w 10569836"/>
                <a:gd name="connsiteY3" fmla="*/ 1844980 h 3437724"/>
                <a:gd name="connsiteX4" fmla="*/ 6987812 w 10569836"/>
                <a:gd name="connsiteY4" fmla="*/ 2620290 h 3437724"/>
                <a:gd name="connsiteX5" fmla="*/ 8633295 w 10569836"/>
                <a:gd name="connsiteY5" fmla="*/ 2407439 h 3437724"/>
                <a:gd name="connsiteX6" fmla="*/ 10560978 w 10569836"/>
                <a:gd name="connsiteY6" fmla="*/ 1364559 h 3437724"/>
                <a:gd name="connsiteX7" fmla="*/ 10569497 w 10569836"/>
                <a:gd name="connsiteY7" fmla="*/ 3437724 h 3437724"/>
                <a:gd name="connsiteX8" fmla="*/ 0 w 10569836"/>
                <a:gd name="connsiteY8" fmla="*/ 3432454 h 3437724"/>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71349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49718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569836"/>
                <a:gd name="connsiteY0" fmla="*/ 3433926 h 3439196"/>
                <a:gd name="connsiteX1" fmla="*/ 682127 w 10569836"/>
                <a:gd name="connsiteY1" fmla="*/ 2449718 h 3439196"/>
                <a:gd name="connsiteX2" fmla="*/ 4884840 w 10569836"/>
                <a:gd name="connsiteY2" fmla="*/ 71173 h 3439196"/>
                <a:gd name="connsiteX3" fmla="*/ 5607311 w 10569836"/>
                <a:gd name="connsiteY3" fmla="*/ 1814007 h 3439196"/>
                <a:gd name="connsiteX4" fmla="*/ 6987812 w 10569836"/>
                <a:gd name="connsiteY4" fmla="*/ 2621762 h 3439196"/>
                <a:gd name="connsiteX5" fmla="*/ 8633295 w 10569836"/>
                <a:gd name="connsiteY5" fmla="*/ 2408911 h 3439196"/>
                <a:gd name="connsiteX6" fmla="*/ 10560978 w 10569836"/>
                <a:gd name="connsiteY6" fmla="*/ 1366031 h 3439196"/>
                <a:gd name="connsiteX7" fmla="*/ 10569497 w 10569836"/>
                <a:gd name="connsiteY7" fmla="*/ 3439196 h 3439196"/>
                <a:gd name="connsiteX8" fmla="*/ 0 w 10569836"/>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31955 w 10613979"/>
                <a:gd name="connsiteY4" fmla="*/ 2621762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677438 w 10613979"/>
                <a:gd name="connsiteY5" fmla="*/ 2408911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928983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33926 h 3439196"/>
                <a:gd name="connsiteX1" fmla="*/ 726270 w 10613979"/>
                <a:gd name="connsiteY1" fmla="*/ 2449718 h 3439196"/>
                <a:gd name="connsiteX2" fmla="*/ 4609441 w 10613979"/>
                <a:gd name="connsiteY2" fmla="*/ 71173 h 3439196"/>
                <a:gd name="connsiteX3" fmla="*/ 5651454 w 10613979"/>
                <a:gd name="connsiteY3" fmla="*/ 1814007 h 3439196"/>
                <a:gd name="connsiteX4" fmla="*/ 7042945 w 10613979"/>
                <a:gd name="connsiteY4" fmla="*/ 2589317 h 3439196"/>
                <a:gd name="connsiteX5" fmla="*/ 8745365 w 10613979"/>
                <a:gd name="connsiteY5" fmla="*/ 2428965 h 3439196"/>
                <a:gd name="connsiteX6" fmla="*/ 10605121 w 10613979"/>
                <a:gd name="connsiteY6" fmla="*/ 1366031 h 3439196"/>
                <a:gd name="connsiteX7" fmla="*/ 10613640 w 10613979"/>
                <a:gd name="connsiteY7" fmla="*/ 3439196 h 3439196"/>
                <a:gd name="connsiteX8" fmla="*/ 0 w 10613979"/>
                <a:gd name="connsiteY8" fmla="*/ 3433926 h 3439196"/>
                <a:gd name="connsiteX0" fmla="*/ 0 w 10613979"/>
                <a:gd name="connsiteY0" fmla="*/ 3460948 h 3466218"/>
                <a:gd name="connsiteX1" fmla="*/ 726270 w 10613979"/>
                <a:gd name="connsiteY1" fmla="*/ 2476740 h 3466218"/>
                <a:gd name="connsiteX2" fmla="*/ 4609441 w 10613979"/>
                <a:gd name="connsiteY2" fmla="*/ 98195 h 3466218"/>
                <a:gd name="connsiteX3" fmla="*/ 5651454 w 10613979"/>
                <a:gd name="connsiteY3" fmla="*/ 1841029 h 3466218"/>
                <a:gd name="connsiteX4" fmla="*/ 7042945 w 10613979"/>
                <a:gd name="connsiteY4" fmla="*/ 2616339 h 3466218"/>
                <a:gd name="connsiteX5" fmla="*/ 8745365 w 10613979"/>
                <a:gd name="connsiteY5" fmla="*/ 2455987 h 3466218"/>
                <a:gd name="connsiteX6" fmla="*/ 10605121 w 10613979"/>
                <a:gd name="connsiteY6" fmla="*/ 1393053 h 3466218"/>
                <a:gd name="connsiteX7" fmla="*/ 10613640 w 10613979"/>
                <a:gd name="connsiteY7" fmla="*/ 3466218 h 3466218"/>
                <a:gd name="connsiteX8" fmla="*/ 0 w 10613979"/>
                <a:gd name="connsiteY8" fmla="*/ 3460948 h 3466218"/>
                <a:gd name="connsiteX0" fmla="*/ 0 w 10613979"/>
                <a:gd name="connsiteY0" fmla="*/ 3454313 h 3459583"/>
                <a:gd name="connsiteX1" fmla="*/ 726270 w 10613979"/>
                <a:gd name="connsiteY1" fmla="*/ 2470105 h 3459583"/>
                <a:gd name="connsiteX2" fmla="*/ 4609441 w 10613979"/>
                <a:gd name="connsiteY2" fmla="*/ 91560 h 3459583"/>
                <a:gd name="connsiteX3" fmla="*/ 5611511 w 10613979"/>
                <a:gd name="connsiteY3" fmla="*/ 1957248 h 3459583"/>
                <a:gd name="connsiteX4" fmla="*/ 7042945 w 10613979"/>
                <a:gd name="connsiteY4" fmla="*/ 2609704 h 3459583"/>
                <a:gd name="connsiteX5" fmla="*/ 8745365 w 10613979"/>
                <a:gd name="connsiteY5" fmla="*/ 2449352 h 3459583"/>
                <a:gd name="connsiteX6" fmla="*/ 10605121 w 10613979"/>
                <a:gd name="connsiteY6" fmla="*/ 1386418 h 3459583"/>
                <a:gd name="connsiteX7" fmla="*/ 10613640 w 10613979"/>
                <a:gd name="connsiteY7" fmla="*/ 3459583 h 3459583"/>
                <a:gd name="connsiteX8" fmla="*/ 0 w 10613979"/>
                <a:gd name="connsiteY8" fmla="*/ 3454313 h 3459583"/>
                <a:gd name="connsiteX0" fmla="*/ 0 w 10613979"/>
                <a:gd name="connsiteY0" fmla="*/ 3450895 h 3456165"/>
                <a:gd name="connsiteX1" fmla="*/ 726270 w 10613979"/>
                <a:gd name="connsiteY1" fmla="*/ 2466687 h 3456165"/>
                <a:gd name="connsiteX2" fmla="*/ 4609441 w 10613979"/>
                <a:gd name="connsiteY2" fmla="*/ 88142 h 3456165"/>
                <a:gd name="connsiteX3" fmla="*/ 5531625 w 10613979"/>
                <a:gd name="connsiteY3" fmla="*/ 2024032 h 3456165"/>
                <a:gd name="connsiteX4" fmla="*/ 7042945 w 10613979"/>
                <a:gd name="connsiteY4" fmla="*/ 2606286 h 3456165"/>
                <a:gd name="connsiteX5" fmla="*/ 8745365 w 10613979"/>
                <a:gd name="connsiteY5" fmla="*/ 2445934 h 3456165"/>
                <a:gd name="connsiteX6" fmla="*/ 10605121 w 10613979"/>
                <a:gd name="connsiteY6" fmla="*/ 1383000 h 3456165"/>
                <a:gd name="connsiteX7" fmla="*/ 10613640 w 10613979"/>
                <a:gd name="connsiteY7" fmla="*/ 3456165 h 3456165"/>
                <a:gd name="connsiteX8" fmla="*/ 0 w 10613979"/>
                <a:gd name="connsiteY8" fmla="*/ 3450895 h 3456165"/>
                <a:gd name="connsiteX0" fmla="*/ 0 w 10613979"/>
                <a:gd name="connsiteY0" fmla="*/ 3448490 h 3453760"/>
                <a:gd name="connsiteX1" fmla="*/ 726270 w 10613979"/>
                <a:gd name="connsiteY1" fmla="*/ 2464282 h 3453760"/>
                <a:gd name="connsiteX2" fmla="*/ 4609441 w 10613979"/>
                <a:gd name="connsiteY2" fmla="*/ 85737 h 3453760"/>
                <a:gd name="connsiteX3" fmla="*/ 5451740 w 10613979"/>
                <a:gd name="connsiteY3" fmla="*/ 2074278 h 3453760"/>
                <a:gd name="connsiteX4" fmla="*/ 7042945 w 10613979"/>
                <a:gd name="connsiteY4" fmla="*/ 2603881 h 3453760"/>
                <a:gd name="connsiteX5" fmla="*/ 8745365 w 10613979"/>
                <a:gd name="connsiteY5" fmla="*/ 2443529 h 3453760"/>
                <a:gd name="connsiteX6" fmla="*/ 10605121 w 10613979"/>
                <a:gd name="connsiteY6" fmla="*/ 1380595 h 3453760"/>
                <a:gd name="connsiteX7" fmla="*/ 10613640 w 10613979"/>
                <a:gd name="connsiteY7" fmla="*/ 3453760 h 3453760"/>
                <a:gd name="connsiteX8" fmla="*/ 0 w 10613979"/>
                <a:gd name="connsiteY8" fmla="*/ 3448490 h 3453760"/>
                <a:gd name="connsiteX0" fmla="*/ 0 w 10613979"/>
                <a:gd name="connsiteY0" fmla="*/ 3445474 h 3450744"/>
                <a:gd name="connsiteX1" fmla="*/ 726270 w 10613979"/>
                <a:gd name="connsiteY1" fmla="*/ 2461266 h 3450744"/>
                <a:gd name="connsiteX2" fmla="*/ 4609441 w 10613979"/>
                <a:gd name="connsiteY2" fmla="*/ 82721 h 3450744"/>
                <a:gd name="connsiteX3" fmla="*/ 5351883 w 10613979"/>
                <a:gd name="connsiteY3" fmla="*/ 2141464 h 3450744"/>
                <a:gd name="connsiteX4" fmla="*/ 7042945 w 10613979"/>
                <a:gd name="connsiteY4" fmla="*/ 2600865 h 3450744"/>
                <a:gd name="connsiteX5" fmla="*/ 8745365 w 10613979"/>
                <a:gd name="connsiteY5" fmla="*/ 2440513 h 3450744"/>
                <a:gd name="connsiteX6" fmla="*/ 10605121 w 10613979"/>
                <a:gd name="connsiteY6" fmla="*/ 1377579 h 3450744"/>
                <a:gd name="connsiteX7" fmla="*/ 10613640 w 10613979"/>
                <a:gd name="connsiteY7" fmla="*/ 3450744 h 3450744"/>
                <a:gd name="connsiteX8" fmla="*/ 0 w 10613979"/>
                <a:gd name="connsiteY8" fmla="*/ 3445474 h 3450744"/>
                <a:gd name="connsiteX0" fmla="*/ 0 w 10613979"/>
                <a:gd name="connsiteY0" fmla="*/ 3448489 h 3453759"/>
                <a:gd name="connsiteX1" fmla="*/ 726270 w 10613979"/>
                <a:gd name="connsiteY1" fmla="*/ 2464281 h 3453759"/>
                <a:gd name="connsiteX2" fmla="*/ 4609441 w 10613979"/>
                <a:gd name="connsiteY2" fmla="*/ 85736 h 3453759"/>
                <a:gd name="connsiteX3" fmla="*/ 5391826 w 10613979"/>
                <a:gd name="connsiteY3" fmla="*/ 2074277 h 3453759"/>
                <a:gd name="connsiteX4" fmla="*/ 7042945 w 10613979"/>
                <a:gd name="connsiteY4" fmla="*/ 2603880 h 3453759"/>
                <a:gd name="connsiteX5" fmla="*/ 8745365 w 10613979"/>
                <a:gd name="connsiteY5" fmla="*/ 2443528 h 3453759"/>
                <a:gd name="connsiteX6" fmla="*/ 10605121 w 10613979"/>
                <a:gd name="connsiteY6" fmla="*/ 1380594 h 3453759"/>
                <a:gd name="connsiteX7" fmla="*/ 10613640 w 10613979"/>
                <a:gd name="connsiteY7" fmla="*/ 3453759 h 3453759"/>
                <a:gd name="connsiteX8" fmla="*/ 0 w 10613979"/>
                <a:gd name="connsiteY8" fmla="*/ 3448489 h 345375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42945 w 10613979"/>
                <a:gd name="connsiteY4" fmla="*/ 2654250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22974 w 10613979"/>
                <a:gd name="connsiteY4" fmla="*/ 2759554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62917 w 10613979"/>
                <a:gd name="connsiteY4" fmla="*/ 2847307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62917 w 10613979"/>
                <a:gd name="connsiteY4" fmla="*/ 2917509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7082888 w 10613979"/>
                <a:gd name="connsiteY4" fmla="*/ 2987711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743375 w 10613979"/>
                <a:gd name="connsiteY4" fmla="*/ 2970160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783317 w 10613979"/>
                <a:gd name="connsiteY4" fmla="*/ 2970160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8745365 w 10613979"/>
                <a:gd name="connsiteY5" fmla="*/ 2493898 h 3504129"/>
                <a:gd name="connsiteX6" fmla="*/ 10605121 w 10613979"/>
                <a:gd name="connsiteY6" fmla="*/ 1430964 h 3504129"/>
                <a:gd name="connsiteX7" fmla="*/ 10613640 w 10613979"/>
                <a:gd name="connsiteY7" fmla="*/ 3504129 h 3504129"/>
                <a:gd name="connsiteX8" fmla="*/ 0 w 10613979"/>
                <a:gd name="connsiteY8"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498859 h 3504129"/>
                <a:gd name="connsiteX1" fmla="*/ 726270 w 10613979"/>
                <a:gd name="connsiteY1" fmla="*/ 2514651 h 3504129"/>
                <a:gd name="connsiteX2" fmla="*/ 4649383 w 10613979"/>
                <a:gd name="connsiteY2" fmla="*/ 83455 h 3504129"/>
                <a:gd name="connsiteX3" fmla="*/ 5391826 w 10613979"/>
                <a:gd name="connsiteY3" fmla="*/ 2124647 h 3504129"/>
                <a:gd name="connsiteX4" fmla="*/ 6843232 w 10613979"/>
                <a:gd name="connsiteY4" fmla="*/ 2952610 h 3504129"/>
                <a:gd name="connsiteX5" fmla="*/ 10605121 w 10613979"/>
                <a:gd name="connsiteY5" fmla="*/ 1430964 h 3504129"/>
                <a:gd name="connsiteX6" fmla="*/ 10613640 w 10613979"/>
                <a:gd name="connsiteY6" fmla="*/ 3504129 h 3504129"/>
                <a:gd name="connsiteX7" fmla="*/ 0 w 10613979"/>
                <a:gd name="connsiteY7" fmla="*/ 3498859 h 3504129"/>
                <a:gd name="connsiteX0" fmla="*/ 0 w 10613979"/>
                <a:gd name="connsiteY0" fmla="*/ 3509025 h 3514295"/>
                <a:gd name="connsiteX1" fmla="*/ 726270 w 10613979"/>
                <a:gd name="connsiteY1" fmla="*/ 2524817 h 3514295"/>
                <a:gd name="connsiteX2" fmla="*/ 4733913 w 10613979"/>
                <a:gd name="connsiteY2" fmla="*/ 83009 h 3514295"/>
                <a:gd name="connsiteX3" fmla="*/ 5391826 w 10613979"/>
                <a:gd name="connsiteY3" fmla="*/ 2134813 h 3514295"/>
                <a:gd name="connsiteX4" fmla="*/ 6843232 w 10613979"/>
                <a:gd name="connsiteY4" fmla="*/ 2962776 h 3514295"/>
                <a:gd name="connsiteX5" fmla="*/ 10605121 w 10613979"/>
                <a:gd name="connsiteY5" fmla="*/ 1441130 h 3514295"/>
                <a:gd name="connsiteX6" fmla="*/ 10613640 w 10613979"/>
                <a:gd name="connsiteY6" fmla="*/ 3514295 h 3514295"/>
                <a:gd name="connsiteX7" fmla="*/ 0 w 10613979"/>
                <a:gd name="connsiteY7" fmla="*/ 3509025 h 3514295"/>
                <a:gd name="connsiteX0" fmla="*/ 0 w 10613979"/>
                <a:gd name="connsiteY0" fmla="*/ 3509025 h 3514295"/>
                <a:gd name="connsiteX1" fmla="*/ 726270 w 10613979"/>
                <a:gd name="connsiteY1" fmla="*/ 2524817 h 3514295"/>
                <a:gd name="connsiteX2" fmla="*/ 4733913 w 10613979"/>
                <a:gd name="connsiteY2" fmla="*/ 83009 h 3514295"/>
                <a:gd name="connsiteX3" fmla="*/ 5415978 w 10613979"/>
                <a:gd name="connsiteY3" fmla="*/ 2134813 h 3514295"/>
                <a:gd name="connsiteX4" fmla="*/ 6843232 w 10613979"/>
                <a:gd name="connsiteY4" fmla="*/ 2962776 h 3514295"/>
                <a:gd name="connsiteX5" fmla="*/ 10605121 w 10613979"/>
                <a:gd name="connsiteY5" fmla="*/ 1441130 h 3514295"/>
                <a:gd name="connsiteX6" fmla="*/ 10613640 w 10613979"/>
                <a:gd name="connsiteY6" fmla="*/ 3514295 h 3514295"/>
                <a:gd name="connsiteX7" fmla="*/ 0 w 10613979"/>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30519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30519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547251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41131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41131 h 3514295"/>
                <a:gd name="connsiteX6" fmla="*/ 10613640 w 10617198"/>
                <a:gd name="connsiteY6" fmla="*/ 3514295 h 3514295"/>
                <a:gd name="connsiteX7" fmla="*/ 0 w 10617198"/>
                <a:gd name="connsiteY7" fmla="*/ 3509025 h 3514295"/>
                <a:gd name="connsiteX0" fmla="*/ 0 w 10617198"/>
                <a:gd name="connsiteY0" fmla="*/ 3509025 h 3514295"/>
                <a:gd name="connsiteX1" fmla="*/ 726270 w 10617198"/>
                <a:gd name="connsiteY1" fmla="*/ 2524817 h 3514295"/>
                <a:gd name="connsiteX2" fmla="*/ 4733913 w 10617198"/>
                <a:gd name="connsiteY2" fmla="*/ 83009 h 3514295"/>
                <a:gd name="connsiteX3" fmla="*/ 5415978 w 10617198"/>
                <a:gd name="connsiteY3" fmla="*/ 2134813 h 3514295"/>
                <a:gd name="connsiteX4" fmla="*/ 6843232 w 10617198"/>
                <a:gd name="connsiteY4" fmla="*/ 2962776 h 3514295"/>
                <a:gd name="connsiteX5" fmla="*/ 10617198 w 10617198"/>
                <a:gd name="connsiteY5" fmla="*/ 1441131 h 3514295"/>
                <a:gd name="connsiteX6" fmla="*/ 10613640 w 10617198"/>
                <a:gd name="connsiteY6" fmla="*/ 3514295 h 3514295"/>
                <a:gd name="connsiteX7" fmla="*/ 0 w 10617198"/>
                <a:gd name="connsiteY7" fmla="*/ 3509025 h 3514295"/>
                <a:gd name="connsiteX0" fmla="*/ 0 w 10617198"/>
                <a:gd name="connsiteY0" fmla="*/ 3296616 h 3301886"/>
                <a:gd name="connsiteX1" fmla="*/ 726270 w 10617198"/>
                <a:gd name="connsiteY1" fmla="*/ 2312408 h 3301886"/>
                <a:gd name="connsiteX2" fmla="*/ 4673536 w 10617198"/>
                <a:gd name="connsiteY2" fmla="*/ 93452 h 3301886"/>
                <a:gd name="connsiteX3" fmla="*/ 5415978 w 10617198"/>
                <a:gd name="connsiteY3" fmla="*/ 1922404 h 3301886"/>
                <a:gd name="connsiteX4" fmla="*/ 6843232 w 10617198"/>
                <a:gd name="connsiteY4" fmla="*/ 2750367 h 3301886"/>
                <a:gd name="connsiteX5" fmla="*/ 10617198 w 10617198"/>
                <a:gd name="connsiteY5" fmla="*/ 1228722 h 3301886"/>
                <a:gd name="connsiteX6" fmla="*/ 10613640 w 10617198"/>
                <a:gd name="connsiteY6" fmla="*/ 3301886 h 3301886"/>
                <a:gd name="connsiteX7" fmla="*/ 0 w 10617198"/>
                <a:gd name="connsiteY7" fmla="*/ 3296616 h 3301886"/>
                <a:gd name="connsiteX0" fmla="*/ 0 w 10617198"/>
                <a:gd name="connsiteY0" fmla="*/ 3156532 h 3161802"/>
                <a:gd name="connsiteX1" fmla="*/ 726270 w 10617198"/>
                <a:gd name="connsiteY1" fmla="*/ 2172324 h 3161802"/>
                <a:gd name="connsiteX2" fmla="*/ 4601082 w 10617198"/>
                <a:gd name="connsiteY2" fmla="*/ 101936 h 3161802"/>
                <a:gd name="connsiteX3" fmla="*/ 5415978 w 10617198"/>
                <a:gd name="connsiteY3" fmla="*/ 1782320 h 3161802"/>
                <a:gd name="connsiteX4" fmla="*/ 6843232 w 10617198"/>
                <a:gd name="connsiteY4" fmla="*/ 2610283 h 3161802"/>
                <a:gd name="connsiteX5" fmla="*/ 10617198 w 10617198"/>
                <a:gd name="connsiteY5" fmla="*/ 1088638 h 3161802"/>
                <a:gd name="connsiteX6" fmla="*/ 10613640 w 10617198"/>
                <a:gd name="connsiteY6" fmla="*/ 3161802 h 3161802"/>
                <a:gd name="connsiteX7" fmla="*/ 0 w 10617198"/>
                <a:gd name="connsiteY7" fmla="*/ 3156532 h 3161802"/>
                <a:gd name="connsiteX0" fmla="*/ 0 w 10617198"/>
                <a:gd name="connsiteY0" fmla="*/ 3256448 h 3261718"/>
                <a:gd name="connsiteX1" fmla="*/ 726270 w 10617198"/>
                <a:gd name="connsiteY1" fmla="*/ 2272240 h 3261718"/>
                <a:gd name="connsiteX2" fmla="*/ 4649384 w 10617198"/>
                <a:gd name="connsiteY2" fmla="*/ 95733 h 3261718"/>
                <a:gd name="connsiteX3" fmla="*/ 5415978 w 10617198"/>
                <a:gd name="connsiteY3" fmla="*/ 1882236 h 3261718"/>
                <a:gd name="connsiteX4" fmla="*/ 6843232 w 10617198"/>
                <a:gd name="connsiteY4" fmla="*/ 2710199 h 3261718"/>
                <a:gd name="connsiteX5" fmla="*/ 10617198 w 10617198"/>
                <a:gd name="connsiteY5" fmla="*/ 1188554 h 3261718"/>
                <a:gd name="connsiteX6" fmla="*/ 10613640 w 10617198"/>
                <a:gd name="connsiteY6" fmla="*/ 3261718 h 3261718"/>
                <a:gd name="connsiteX7" fmla="*/ 0 w 10617198"/>
                <a:gd name="connsiteY7" fmla="*/ 3256448 h 3261718"/>
                <a:gd name="connsiteX0" fmla="*/ 112860 w 10730058"/>
                <a:gd name="connsiteY0" fmla="*/ 3256448 h 3261718"/>
                <a:gd name="connsiteX1" fmla="*/ 452707 w 10730058"/>
                <a:gd name="connsiteY1" fmla="*/ 2282853 h 3261718"/>
                <a:gd name="connsiteX2" fmla="*/ 4762244 w 10730058"/>
                <a:gd name="connsiteY2" fmla="*/ 95733 h 3261718"/>
                <a:gd name="connsiteX3" fmla="*/ 5528838 w 10730058"/>
                <a:gd name="connsiteY3" fmla="*/ 1882236 h 3261718"/>
                <a:gd name="connsiteX4" fmla="*/ 6956092 w 10730058"/>
                <a:gd name="connsiteY4" fmla="*/ 2710199 h 3261718"/>
                <a:gd name="connsiteX5" fmla="*/ 10730058 w 10730058"/>
                <a:gd name="connsiteY5" fmla="*/ 1188554 h 3261718"/>
                <a:gd name="connsiteX6" fmla="*/ 10726500 w 10730058"/>
                <a:gd name="connsiteY6" fmla="*/ 3261718 h 3261718"/>
                <a:gd name="connsiteX7" fmla="*/ 112860 w 10730058"/>
                <a:gd name="connsiteY7" fmla="*/ 3256448 h 3261718"/>
                <a:gd name="connsiteX0" fmla="*/ 111250 w 10728448"/>
                <a:gd name="connsiteY0" fmla="*/ 3286563 h 3291833"/>
                <a:gd name="connsiteX1" fmla="*/ 451097 w 10728448"/>
                <a:gd name="connsiteY1" fmla="*/ 2312968 h 3291833"/>
                <a:gd name="connsiteX2" fmla="*/ 4736483 w 10728448"/>
                <a:gd name="connsiteY2" fmla="*/ 94011 h 3291833"/>
                <a:gd name="connsiteX3" fmla="*/ 5527228 w 10728448"/>
                <a:gd name="connsiteY3" fmla="*/ 1912351 h 3291833"/>
                <a:gd name="connsiteX4" fmla="*/ 6954482 w 10728448"/>
                <a:gd name="connsiteY4" fmla="*/ 2740314 h 3291833"/>
                <a:gd name="connsiteX5" fmla="*/ 10728448 w 10728448"/>
                <a:gd name="connsiteY5" fmla="*/ 1218669 h 3291833"/>
                <a:gd name="connsiteX6" fmla="*/ 10724890 w 10728448"/>
                <a:gd name="connsiteY6" fmla="*/ 3291833 h 3291833"/>
                <a:gd name="connsiteX7" fmla="*/ 111250 w 10728448"/>
                <a:gd name="connsiteY7" fmla="*/ 3286563 h 3291833"/>
                <a:gd name="connsiteX0" fmla="*/ 111249 w 10728447"/>
                <a:gd name="connsiteY0" fmla="*/ 3286563 h 3291833"/>
                <a:gd name="connsiteX1" fmla="*/ 451096 w 10728447"/>
                <a:gd name="connsiteY1" fmla="*/ 2312968 h 3291833"/>
                <a:gd name="connsiteX2" fmla="*/ 4736482 w 10728447"/>
                <a:gd name="connsiteY2" fmla="*/ 94011 h 3291833"/>
                <a:gd name="connsiteX3" fmla="*/ 5527227 w 10728447"/>
                <a:gd name="connsiteY3" fmla="*/ 1912351 h 3291833"/>
                <a:gd name="connsiteX4" fmla="*/ 6954481 w 10728447"/>
                <a:gd name="connsiteY4" fmla="*/ 2740314 h 3291833"/>
                <a:gd name="connsiteX5" fmla="*/ 10728447 w 10728447"/>
                <a:gd name="connsiteY5" fmla="*/ 1218669 h 3291833"/>
                <a:gd name="connsiteX6" fmla="*/ 10724889 w 10728447"/>
                <a:gd name="connsiteY6" fmla="*/ 3291833 h 3291833"/>
                <a:gd name="connsiteX7" fmla="*/ 111249 w 10728447"/>
                <a:gd name="connsiteY7" fmla="*/ 3286563 h 3291833"/>
                <a:gd name="connsiteX0" fmla="*/ 0 w 10617198"/>
                <a:gd name="connsiteY0" fmla="*/ 3286563 h 3291833"/>
                <a:gd name="connsiteX1" fmla="*/ 339847 w 10617198"/>
                <a:gd name="connsiteY1" fmla="*/ 2312968 h 3291833"/>
                <a:gd name="connsiteX2" fmla="*/ 4625233 w 10617198"/>
                <a:gd name="connsiteY2" fmla="*/ 94011 h 3291833"/>
                <a:gd name="connsiteX3" fmla="*/ 5415978 w 10617198"/>
                <a:gd name="connsiteY3" fmla="*/ 1912351 h 3291833"/>
                <a:gd name="connsiteX4" fmla="*/ 6843232 w 10617198"/>
                <a:gd name="connsiteY4" fmla="*/ 2740314 h 3291833"/>
                <a:gd name="connsiteX5" fmla="*/ 10617198 w 10617198"/>
                <a:gd name="connsiteY5" fmla="*/ 1218669 h 3291833"/>
                <a:gd name="connsiteX6" fmla="*/ 10613640 w 10617198"/>
                <a:gd name="connsiteY6" fmla="*/ 3291833 h 3291833"/>
                <a:gd name="connsiteX7" fmla="*/ 0 w 10617198"/>
                <a:gd name="connsiteY7" fmla="*/ 3286563 h 3291833"/>
                <a:gd name="connsiteX0" fmla="*/ 72833 w 10774561"/>
                <a:gd name="connsiteY0" fmla="*/ 3297176 h 3297176"/>
                <a:gd name="connsiteX1" fmla="*/ 497210 w 10774561"/>
                <a:gd name="connsiteY1" fmla="*/ 2312968 h 3297176"/>
                <a:gd name="connsiteX2" fmla="*/ 4782596 w 10774561"/>
                <a:gd name="connsiteY2" fmla="*/ 94011 h 3297176"/>
                <a:gd name="connsiteX3" fmla="*/ 5573341 w 10774561"/>
                <a:gd name="connsiteY3" fmla="*/ 1912351 h 3297176"/>
                <a:gd name="connsiteX4" fmla="*/ 7000595 w 10774561"/>
                <a:gd name="connsiteY4" fmla="*/ 2740314 h 3297176"/>
                <a:gd name="connsiteX5" fmla="*/ 10774561 w 10774561"/>
                <a:gd name="connsiteY5" fmla="*/ 1218669 h 3297176"/>
                <a:gd name="connsiteX6" fmla="*/ 10771003 w 10774561"/>
                <a:gd name="connsiteY6" fmla="*/ 3291833 h 3297176"/>
                <a:gd name="connsiteX7" fmla="*/ 72833 w 10774561"/>
                <a:gd name="connsiteY7" fmla="*/ 3297176 h 3297176"/>
                <a:gd name="connsiteX0" fmla="*/ 82185 w 10783913"/>
                <a:gd name="connsiteY0" fmla="*/ 3297176 h 3297176"/>
                <a:gd name="connsiteX1" fmla="*/ 506562 w 10783913"/>
                <a:gd name="connsiteY1" fmla="*/ 2312968 h 3297176"/>
                <a:gd name="connsiteX2" fmla="*/ 4791948 w 10783913"/>
                <a:gd name="connsiteY2" fmla="*/ 94011 h 3297176"/>
                <a:gd name="connsiteX3" fmla="*/ 5582693 w 10783913"/>
                <a:gd name="connsiteY3" fmla="*/ 1912351 h 3297176"/>
                <a:gd name="connsiteX4" fmla="*/ 7009947 w 10783913"/>
                <a:gd name="connsiteY4" fmla="*/ 2740314 h 3297176"/>
                <a:gd name="connsiteX5" fmla="*/ 10783913 w 10783913"/>
                <a:gd name="connsiteY5" fmla="*/ 1218669 h 3297176"/>
                <a:gd name="connsiteX6" fmla="*/ 10780355 w 10783913"/>
                <a:gd name="connsiteY6" fmla="*/ 3291833 h 3297176"/>
                <a:gd name="connsiteX7" fmla="*/ 82185 w 10783913"/>
                <a:gd name="connsiteY7" fmla="*/ 3297176 h 3297176"/>
                <a:gd name="connsiteX0" fmla="*/ 152656 w 10854384"/>
                <a:gd name="connsiteY0" fmla="*/ 3297176 h 3297176"/>
                <a:gd name="connsiteX1" fmla="*/ 444200 w 10854384"/>
                <a:gd name="connsiteY1" fmla="*/ 2397864 h 3297176"/>
                <a:gd name="connsiteX2" fmla="*/ 4862419 w 10854384"/>
                <a:gd name="connsiteY2" fmla="*/ 94011 h 3297176"/>
                <a:gd name="connsiteX3" fmla="*/ 5653164 w 10854384"/>
                <a:gd name="connsiteY3" fmla="*/ 1912351 h 3297176"/>
                <a:gd name="connsiteX4" fmla="*/ 7080418 w 10854384"/>
                <a:gd name="connsiteY4" fmla="*/ 2740314 h 3297176"/>
                <a:gd name="connsiteX5" fmla="*/ 10854384 w 10854384"/>
                <a:gd name="connsiteY5" fmla="*/ 1218669 h 3297176"/>
                <a:gd name="connsiteX6" fmla="*/ 10850826 w 10854384"/>
                <a:gd name="connsiteY6" fmla="*/ 3291833 h 3297176"/>
                <a:gd name="connsiteX7" fmla="*/ 152656 w 10854384"/>
                <a:gd name="connsiteY7" fmla="*/ 3297176 h 3297176"/>
                <a:gd name="connsiteX0" fmla="*/ 152656 w 10854384"/>
                <a:gd name="connsiteY0" fmla="*/ 3297176 h 3297176"/>
                <a:gd name="connsiteX1" fmla="*/ 444200 w 10854384"/>
                <a:gd name="connsiteY1" fmla="*/ 2376639 h 3297176"/>
                <a:gd name="connsiteX2" fmla="*/ 4862419 w 10854384"/>
                <a:gd name="connsiteY2" fmla="*/ 94011 h 3297176"/>
                <a:gd name="connsiteX3" fmla="*/ 5653164 w 10854384"/>
                <a:gd name="connsiteY3" fmla="*/ 1912351 h 3297176"/>
                <a:gd name="connsiteX4" fmla="*/ 7080418 w 10854384"/>
                <a:gd name="connsiteY4" fmla="*/ 2740314 h 3297176"/>
                <a:gd name="connsiteX5" fmla="*/ 10854384 w 10854384"/>
                <a:gd name="connsiteY5" fmla="*/ 1218669 h 3297176"/>
                <a:gd name="connsiteX6" fmla="*/ 10850826 w 10854384"/>
                <a:gd name="connsiteY6" fmla="*/ 3291833 h 3297176"/>
                <a:gd name="connsiteX7" fmla="*/ 152656 w 10854384"/>
                <a:gd name="connsiteY7" fmla="*/ 3297176 h 3297176"/>
                <a:gd name="connsiteX0" fmla="*/ 0 w 10701728"/>
                <a:gd name="connsiteY0" fmla="*/ 3297176 h 3297176"/>
                <a:gd name="connsiteX1" fmla="*/ 291544 w 10701728"/>
                <a:gd name="connsiteY1" fmla="*/ 2376639 h 3297176"/>
                <a:gd name="connsiteX2" fmla="*/ 4709763 w 10701728"/>
                <a:gd name="connsiteY2" fmla="*/ 94011 h 3297176"/>
                <a:gd name="connsiteX3" fmla="*/ 5500508 w 10701728"/>
                <a:gd name="connsiteY3" fmla="*/ 1912351 h 3297176"/>
                <a:gd name="connsiteX4" fmla="*/ 6927762 w 10701728"/>
                <a:gd name="connsiteY4" fmla="*/ 2740314 h 3297176"/>
                <a:gd name="connsiteX5" fmla="*/ 10701728 w 10701728"/>
                <a:gd name="connsiteY5" fmla="*/ 1218669 h 3297176"/>
                <a:gd name="connsiteX6" fmla="*/ 10698170 w 10701728"/>
                <a:gd name="connsiteY6" fmla="*/ 3291833 h 3297176"/>
                <a:gd name="connsiteX7" fmla="*/ 0 w 10701728"/>
                <a:gd name="connsiteY7" fmla="*/ 3297176 h 3297176"/>
                <a:gd name="connsiteX0" fmla="*/ 0 w 10701728"/>
                <a:gd name="connsiteY0" fmla="*/ 3297176 h 3297176"/>
                <a:gd name="connsiteX1" fmla="*/ 291544 w 10701728"/>
                <a:gd name="connsiteY1" fmla="*/ 2376639 h 3297176"/>
                <a:gd name="connsiteX2" fmla="*/ 4709763 w 10701728"/>
                <a:gd name="connsiteY2" fmla="*/ 94011 h 3297176"/>
                <a:gd name="connsiteX3" fmla="*/ 5500508 w 10701728"/>
                <a:gd name="connsiteY3" fmla="*/ 1912351 h 3297176"/>
                <a:gd name="connsiteX4" fmla="*/ 6927762 w 10701728"/>
                <a:gd name="connsiteY4" fmla="*/ 2740314 h 3297176"/>
                <a:gd name="connsiteX5" fmla="*/ 10701728 w 10701728"/>
                <a:gd name="connsiteY5" fmla="*/ 1218669 h 3297176"/>
                <a:gd name="connsiteX6" fmla="*/ 10698170 w 10701728"/>
                <a:gd name="connsiteY6" fmla="*/ 3291833 h 3297176"/>
                <a:gd name="connsiteX7" fmla="*/ 0 w 10701728"/>
                <a:gd name="connsiteY7" fmla="*/ 3297176 h 3297176"/>
                <a:gd name="connsiteX0" fmla="*/ 155961 w 10857689"/>
                <a:gd name="connsiteY0" fmla="*/ 3297176 h 3297176"/>
                <a:gd name="connsiteX1" fmla="*/ 447505 w 10857689"/>
                <a:gd name="connsiteY1" fmla="*/ 2376639 h 3297176"/>
                <a:gd name="connsiteX2" fmla="*/ 4913732 w 10857689"/>
                <a:gd name="connsiteY2" fmla="*/ 94011 h 3297176"/>
                <a:gd name="connsiteX3" fmla="*/ 5656469 w 10857689"/>
                <a:gd name="connsiteY3" fmla="*/ 1912351 h 3297176"/>
                <a:gd name="connsiteX4" fmla="*/ 7083723 w 10857689"/>
                <a:gd name="connsiteY4" fmla="*/ 2740314 h 3297176"/>
                <a:gd name="connsiteX5" fmla="*/ 10857689 w 10857689"/>
                <a:gd name="connsiteY5" fmla="*/ 1218669 h 3297176"/>
                <a:gd name="connsiteX6" fmla="*/ 10854131 w 10857689"/>
                <a:gd name="connsiteY6" fmla="*/ 3291833 h 3297176"/>
                <a:gd name="connsiteX7" fmla="*/ 155961 w 10857689"/>
                <a:gd name="connsiteY7" fmla="*/ 3297176 h 3297176"/>
                <a:gd name="connsiteX0" fmla="*/ 0 w 10701728"/>
                <a:gd name="connsiteY0" fmla="*/ 3297176 h 3297176"/>
                <a:gd name="connsiteX1" fmla="*/ 291544 w 10701728"/>
                <a:gd name="connsiteY1" fmla="*/ 2376639 h 3297176"/>
                <a:gd name="connsiteX2" fmla="*/ 4757771 w 10701728"/>
                <a:gd name="connsiteY2" fmla="*/ 94011 h 3297176"/>
                <a:gd name="connsiteX3" fmla="*/ 5500508 w 10701728"/>
                <a:gd name="connsiteY3" fmla="*/ 1912351 h 3297176"/>
                <a:gd name="connsiteX4" fmla="*/ 6927762 w 10701728"/>
                <a:gd name="connsiteY4" fmla="*/ 2740314 h 3297176"/>
                <a:gd name="connsiteX5" fmla="*/ 10701728 w 10701728"/>
                <a:gd name="connsiteY5" fmla="*/ 1218669 h 3297176"/>
                <a:gd name="connsiteX6" fmla="*/ 10698170 w 10701728"/>
                <a:gd name="connsiteY6" fmla="*/ 3291833 h 3297176"/>
                <a:gd name="connsiteX7" fmla="*/ 0 w 10701728"/>
                <a:gd name="connsiteY7" fmla="*/ 3297176 h 3297176"/>
                <a:gd name="connsiteX0" fmla="*/ 0 w 10701728"/>
                <a:gd name="connsiteY0" fmla="*/ 3297176 h 3297176"/>
                <a:gd name="connsiteX1" fmla="*/ 291544 w 10701728"/>
                <a:gd name="connsiteY1" fmla="*/ 2376639 h 3297176"/>
                <a:gd name="connsiteX2" fmla="*/ 4757771 w 10701728"/>
                <a:gd name="connsiteY2" fmla="*/ 94011 h 3297176"/>
                <a:gd name="connsiteX3" fmla="*/ 5500508 w 10701728"/>
                <a:gd name="connsiteY3" fmla="*/ 1912351 h 3297176"/>
                <a:gd name="connsiteX4" fmla="*/ 6939765 w 10701728"/>
                <a:gd name="connsiteY4" fmla="*/ 2538686 h 3297176"/>
                <a:gd name="connsiteX5" fmla="*/ 10701728 w 10701728"/>
                <a:gd name="connsiteY5" fmla="*/ 1218669 h 3297176"/>
                <a:gd name="connsiteX6" fmla="*/ 10698170 w 10701728"/>
                <a:gd name="connsiteY6" fmla="*/ 3291833 h 3297176"/>
                <a:gd name="connsiteX7" fmla="*/ 0 w 10701728"/>
                <a:gd name="connsiteY7" fmla="*/ 3297176 h 3297176"/>
                <a:gd name="connsiteX0" fmla="*/ 0 w 10701728"/>
                <a:gd name="connsiteY0" fmla="*/ 3297176 h 3297176"/>
                <a:gd name="connsiteX1" fmla="*/ 291544 w 10701728"/>
                <a:gd name="connsiteY1" fmla="*/ 2376639 h 3297176"/>
                <a:gd name="connsiteX2" fmla="*/ 4757771 w 10701728"/>
                <a:gd name="connsiteY2" fmla="*/ 94011 h 3297176"/>
                <a:gd name="connsiteX3" fmla="*/ 5500508 w 10701728"/>
                <a:gd name="connsiteY3" fmla="*/ 1912351 h 3297176"/>
                <a:gd name="connsiteX4" fmla="*/ 6939765 w 10701728"/>
                <a:gd name="connsiteY4" fmla="*/ 2538686 h 3297176"/>
                <a:gd name="connsiteX5" fmla="*/ 10701728 w 10701728"/>
                <a:gd name="connsiteY5" fmla="*/ 1399073 h 3297176"/>
                <a:gd name="connsiteX6" fmla="*/ 10698170 w 10701728"/>
                <a:gd name="connsiteY6" fmla="*/ 3291833 h 3297176"/>
                <a:gd name="connsiteX7" fmla="*/ 0 w 10701728"/>
                <a:gd name="connsiteY7" fmla="*/ 3297176 h 3297176"/>
                <a:gd name="connsiteX0" fmla="*/ 0 w 10698511"/>
                <a:gd name="connsiteY0" fmla="*/ 3297176 h 3297176"/>
                <a:gd name="connsiteX1" fmla="*/ 291544 w 10698511"/>
                <a:gd name="connsiteY1" fmla="*/ 2376639 h 3297176"/>
                <a:gd name="connsiteX2" fmla="*/ 4757771 w 10698511"/>
                <a:gd name="connsiteY2" fmla="*/ 94011 h 3297176"/>
                <a:gd name="connsiteX3" fmla="*/ 5500508 w 10698511"/>
                <a:gd name="connsiteY3" fmla="*/ 1912351 h 3297176"/>
                <a:gd name="connsiteX4" fmla="*/ 6939765 w 10698511"/>
                <a:gd name="connsiteY4" fmla="*/ 2538686 h 3297176"/>
                <a:gd name="connsiteX5" fmla="*/ 10689726 w 10698511"/>
                <a:gd name="connsiteY5" fmla="*/ 1537029 h 3297176"/>
                <a:gd name="connsiteX6" fmla="*/ 10698170 w 10698511"/>
                <a:gd name="connsiteY6" fmla="*/ 3291833 h 3297176"/>
                <a:gd name="connsiteX7" fmla="*/ 0 w 10698511"/>
                <a:gd name="connsiteY7" fmla="*/ 3297176 h 3297176"/>
                <a:gd name="connsiteX0" fmla="*/ 0 w 10698511"/>
                <a:gd name="connsiteY0" fmla="*/ 3297176 h 3297176"/>
                <a:gd name="connsiteX1" fmla="*/ 291544 w 10698511"/>
                <a:gd name="connsiteY1" fmla="*/ 2376639 h 3297176"/>
                <a:gd name="connsiteX2" fmla="*/ 4757771 w 10698511"/>
                <a:gd name="connsiteY2" fmla="*/ 94011 h 3297176"/>
                <a:gd name="connsiteX3" fmla="*/ 5500508 w 10698511"/>
                <a:gd name="connsiteY3" fmla="*/ 1912351 h 3297176"/>
                <a:gd name="connsiteX4" fmla="*/ 6939765 w 10698511"/>
                <a:gd name="connsiteY4" fmla="*/ 2538686 h 3297176"/>
                <a:gd name="connsiteX5" fmla="*/ 10689726 w 10698511"/>
                <a:gd name="connsiteY5" fmla="*/ 1483969 h 3297176"/>
                <a:gd name="connsiteX6" fmla="*/ 10698170 w 10698511"/>
                <a:gd name="connsiteY6" fmla="*/ 3291833 h 3297176"/>
                <a:gd name="connsiteX7" fmla="*/ 0 w 10698511"/>
                <a:gd name="connsiteY7" fmla="*/ 3297176 h 3297176"/>
                <a:gd name="connsiteX0" fmla="*/ 0 w 10698511"/>
                <a:gd name="connsiteY0" fmla="*/ 3297176 h 3297176"/>
                <a:gd name="connsiteX1" fmla="*/ 291544 w 10698511"/>
                <a:gd name="connsiteY1" fmla="*/ 2376639 h 3297176"/>
                <a:gd name="connsiteX2" fmla="*/ 4757771 w 10698511"/>
                <a:gd name="connsiteY2" fmla="*/ 94011 h 3297176"/>
                <a:gd name="connsiteX3" fmla="*/ 5500508 w 10698511"/>
                <a:gd name="connsiteY3" fmla="*/ 1912351 h 3297176"/>
                <a:gd name="connsiteX4" fmla="*/ 6939765 w 10698511"/>
                <a:gd name="connsiteY4" fmla="*/ 2538686 h 3297176"/>
                <a:gd name="connsiteX5" fmla="*/ 10689726 w 10698511"/>
                <a:gd name="connsiteY5" fmla="*/ 1483969 h 3297176"/>
                <a:gd name="connsiteX6" fmla="*/ 10698170 w 10698511"/>
                <a:gd name="connsiteY6" fmla="*/ 3291833 h 3297176"/>
                <a:gd name="connsiteX7" fmla="*/ 0 w 10698511"/>
                <a:gd name="connsiteY7" fmla="*/ 3297176 h 3297176"/>
                <a:gd name="connsiteX0" fmla="*/ 0 w 10698511"/>
                <a:gd name="connsiteY0" fmla="*/ 3297176 h 3297176"/>
                <a:gd name="connsiteX1" fmla="*/ 291544 w 10698511"/>
                <a:gd name="connsiteY1" fmla="*/ 2376639 h 3297176"/>
                <a:gd name="connsiteX2" fmla="*/ 4757771 w 10698511"/>
                <a:gd name="connsiteY2" fmla="*/ 94011 h 3297176"/>
                <a:gd name="connsiteX3" fmla="*/ 5584520 w 10698511"/>
                <a:gd name="connsiteY3" fmla="*/ 1912351 h 3297176"/>
                <a:gd name="connsiteX4" fmla="*/ 6939765 w 10698511"/>
                <a:gd name="connsiteY4" fmla="*/ 2538686 h 3297176"/>
                <a:gd name="connsiteX5" fmla="*/ 10689726 w 10698511"/>
                <a:gd name="connsiteY5" fmla="*/ 1483969 h 3297176"/>
                <a:gd name="connsiteX6" fmla="*/ 10698170 w 10698511"/>
                <a:gd name="connsiteY6" fmla="*/ 3291833 h 3297176"/>
                <a:gd name="connsiteX7" fmla="*/ 0 w 10698511"/>
                <a:gd name="connsiteY7" fmla="*/ 3297176 h 3297176"/>
                <a:gd name="connsiteX0" fmla="*/ 0 w 10698511"/>
                <a:gd name="connsiteY0" fmla="*/ 3292577 h 3292577"/>
                <a:gd name="connsiteX1" fmla="*/ 291544 w 10698511"/>
                <a:gd name="connsiteY1" fmla="*/ 2372040 h 3292577"/>
                <a:gd name="connsiteX2" fmla="*/ 4757771 w 10698511"/>
                <a:gd name="connsiteY2" fmla="*/ 89412 h 3292577"/>
                <a:gd name="connsiteX3" fmla="*/ 5584520 w 10698511"/>
                <a:gd name="connsiteY3" fmla="*/ 1907752 h 3292577"/>
                <a:gd name="connsiteX4" fmla="*/ 6939765 w 10698511"/>
                <a:gd name="connsiteY4" fmla="*/ 2534087 h 3292577"/>
                <a:gd name="connsiteX5" fmla="*/ 10689726 w 10698511"/>
                <a:gd name="connsiteY5" fmla="*/ 1479370 h 3292577"/>
                <a:gd name="connsiteX6" fmla="*/ 10698170 w 10698511"/>
                <a:gd name="connsiteY6" fmla="*/ 3287234 h 3292577"/>
                <a:gd name="connsiteX7" fmla="*/ 0 w 10698511"/>
                <a:gd name="connsiteY7" fmla="*/ 3292577 h 3292577"/>
                <a:gd name="connsiteX0" fmla="*/ 0 w 10698511"/>
                <a:gd name="connsiteY0" fmla="*/ 3292577 h 3292577"/>
                <a:gd name="connsiteX1" fmla="*/ 291544 w 10698511"/>
                <a:gd name="connsiteY1" fmla="*/ 2372040 h 3292577"/>
                <a:gd name="connsiteX2" fmla="*/ 4757771 w 10698511"/>
                <a:gd name="connsiteY2" fmla="*/ 89412 h 3292577"/>
                <a:gd name="connsiteX3" fmla="*/ 5584520 w 10698511"/>
                <a:gd name="connsiteY3" fmla="*/ 1907752 h 3292577"/>
                <a:gd name="connsiteX4" fmla="*/ 6939765 w 10698511"/>
                <a:gd name="connsiteY4" fmla="*/ 2534087 h 3292577"/>
                <a:gd name="connsiteX5" fmla="*/ 10689726 w 10698511"/>
                <a:gd name="connsiteY5" fmla="*/ 1479370 h 3292577"/>
                <a:gd name="connsiteX6" fmla="*/ 10698170 w 10698511"/>
                <a:gd name="connsiteY6" fmla="*/ 3287234 h 3292577"/>
                <a:gd name="connsiteX7" fmla="*/ 0 w 10698511"/>
                <a:gd name="connsiteY7" fmla="*/ 3292577 h 3292577"/>
                <a:gd name="connsiteX0" fmla="*/ 0 w 10698511"/>
                <a:gd name="connsiteY0" fmla="*/ 3290662 h 3290662"/>
                <a:gd name="connsiteX1" fmla="*/ 291544 w 10698511"/>
                <a:gd name="connsiteY1" fmla="*/ 2370125 h 3290662"/>
                <a:gd name="connsiteX2" fmla="*/ 4757771 w 10698511"/>
                <a:gd name="connsiteY2" fmla="*/ 87497 h 3290662"/>
                <a:gd name="connsiteX3" fmla="*/ 5584520 w 10698511"/>
                <a:gd name="connsiteY3" fmla="*/ 1905837 h 3290662"/>
                <a:gd name="connsiteX4" fmla="*/ 6939765 w 10698511"/>
                <a:gd name="connsiteY4" fmla="*/ 2532172 h 3290662"/>
                <a:gd name="connsiteX5" fmla="*/ 10689726 w 10698511"/>
                <a:gd name="connsiteY5" fmla="*/ 1477455 h 3290662"/>
                <a:gd name="connsiteX6" fmla="*/ 10698170 w 10698511"/>
                <a:gd name="connsiteY6" fmla="*/ 3285319 h 3290662"/>
                <a:gd name="connsiteX7" fmla="*/ 0 w 10698511"/>
                <a:gd name="connsiteY7" fmla="*/ 3290662 h 3290662"/>
                <a:gd name="connsiteX0" fmla="*/ 0 w 10698511"/>
                <a:gd name="connsiteY0" fmla="*/ 3290662 h 3290662"/>
                <a:gd name="connsiteX1" fmla="*/ 291544 w 10698511"/>
                <a:gd name="connsiteY1" fmla="*/ 2370125 h 3290662"/>
                <a:gd name="connsiteX2" fmla="*/ 4757771 w 10698511"/>
                <a:gd name="connsiteY2" fmla="*/ 87497 h 3290662"/>
                <a:gd name="connsiteX3" fmla="*/ 5584520 w 10698511"/>
                <a:gd name="connsiteY3" fmla="*/ 1905837 h 3290662"/>
                <a:gd name="connsiteX4" fmla="*/ 6939765 w 10698511"/>
                <a:gd name="connsiteY4" fmla="*/ 2532172 h 3290662"/>
                <a:gd name="connsiteX5" fmla="*/ 10689726 w 10698511"/>
                <a:gd name="connsiteY5" fmla="*/ 1477455 h 3290662"/>
                <a:gd name="connsiteX6" fmla="*/ 10698170 w 10698511"/>
                <a:gd name="connsiteY6" fmla="*/ 3285319 h 3290662"/>
                <a:gd name="connsiteX7" fmla="*/ 0 w 10698511"/>
                <a:gd name="connsiteY7" fmla="*/ 3290662 h 3290662"/>
                <a:gd name="connsiteX0" fmla="*/ 0 w 10698511"/>
                <a:gd name="connsiteY0" fmla="*/ 3286617 h 3286617"/>
                <a:gd name="connsiteX1" fmla="*/ 291544 w 10698511"/>
                <a:gd name="connsiteY1" fmla="*/ 2366080 h 3286617"/>
                <a:gd name="connsiteX2" fmla="*/ 4757771 w 10698511"/>
                <a:gd name="connsiteY2" fmla="*/ 83452 h 3286617"/>
                <a:gd name="connsiteX3" fmla="*/ 5584520 w 10698511"/>
                <a:gd name="connsiteY3" fmla="*/ 1901792 h 3286617"/>
                <a:gd name="connsiteX4" fmla="*/ 6939765 w 10698511"/>
                <a:gd name="connsiteY4" fmla="*/ 2528127 h 3286617"/>
                <a:gd name="connsiteX5" fmla="*/ 10689726 w 10698511"/>
                <a:gd name="connsiteY5" fmla="*/ 1473410 h 3286617"/>
                <a:gd name="connsiteX6" fmla="*/ 10698170 w 10698511"/>
                <a:gd name="connsiteY6" fmla="*/ 3281274 h 3286617"/>
                <a:gd name="connsiteX7" fmla="*/ 0 w 10698511"/>
                <a:gd name="connsiteY7" fmla="*/ 3286617 h 3286617"/>
                <a:gd name="connsiteX0" fmla="*/ 0 w 10698511"/>
                <a:gd name="connsiteY0" fmla="*/ 3281533 h 3281533"/>
                <a:gd name="connsiteX1" fmla="*/ 291544 w 10698511"/>
                <a:gd name="connsiteY1" fmla="*/ 2360996 h 3281533"/>
                <a:gd name="connsiteX2" fmla="*/ 4757771 w 10698511"/>
                <a:gd name="connsiteY2" fmla="*/ 78368 h 3281533"/>
                <a:gd name="connsiteX3" fmla="*/ 5656532 w 10698511"/>
                <a:gd name="connsiteY3" fmla="*/ 2024052 h 3281533"/>
                <a:gd name="connsiteX4" fmla="*/ 6939765 w 10698511"/>
                <a:gd name="connsiteY4" fmla="*/ 2523043 h 3281533"/>
                <a:gd name="connsiteX5" fmla="*/ 10689726 w 10698511"/>
                <a:gd name="connsiteY5" fmla="*/ 1468326 h 3281533"/>
                <a:gd name="connsiteX6" fmla="*/ 10698170 w 10698511"/>
                <a:gd name="connsiteY6" fmla="*/ 3276190 h 3281533"/>
                <a:gd name="connsiteX7" fmla="*/ 0 w 10698511"/>
                <a:gd name="connsiteY7" fmla="*/ 3281533 h 3281533"/>
                <a:gd name="connsiteX0" fmla="*/ 0 w 10698511"/>
                <a:gd name="connsiteY0" fmla="*/ 3276850 h 3276850"/>
                <a:gd name="connsiteX1" fmla="*/ 291544 w 10698511"/>
                <a:gd name="connsiteY1" fmla="*/ 2356313 h 3276850"/>
                <a:gd name="connsiteX2" fmla="*/ 4757771 w 10698511"/>
                <a:gd name="connsiteY2" fmla="*/ 73685 h 3276850"/>
                <a:gd name="connsiteX3" fmla="*/ 5656532 w 10698511"/>
                <a:gd name="connsiteY3" fmla="*/ 2019369 h 3276850"/>
                <a:gd name="connsiteX4" fmla="*/ 6939765 w 10698511"/>
                <a:gd name="connsiteY4" fmla="*/ 2518360 h 3276850"/>
                <a:gd name="connsiteX5" fmla="*/ 10689726 w 10698511"/>
                <a:gd name="connsiteY5" fmla="*/ 1463643 h 3276850"/>
                <a:gd name="connsiteX6" fmla="*/ 10698170 w 10698511"/>
                <a:gd name="connsiteY6" fmla="*/ 3271507 h 3276850"/>
                <a:gd name="connsiteX7" fmla="*/ 0 w 10698511"/>
                <a:gd name="connsiteY7" fmla="*/ 3276850 h 3276850"/>
                <a:gd name="connsiteX0" fmla="*/ 0 w 10698511"/>
                <a:gd name="connsiteY0" fmla="*/ 3277204 h 3277204"/>
                <a:gd name="connsiteX1" fmla="*/ 291544 w 10698511"/>
                <a:gd name="connsiteY1" fmla="*/ 2356667 h 3277204"/>
                <a:gd name="connsiteX2" fmla="*/ 4757771 w 10698511"/>
                <a:gd name="connsiteY2" fmla="*/ 74039 h 3277204"/>
                <a:gd name="connsiteX3" fmla="*/ 5728544 w 10698511"/>
                <a:gd name="connsiteY3" fmla="*/ 2009112 h 3277204"/>
                <a:gd name="connsiteX4" fmla="*/ 6939765 w 10698511"/>
                <a:gd name="connsiteY4" fmla="*/ 2518714 h 3277204"/>
                <a:gd name="connsiteX5" fmla="*/ 10689726 w 10698511"/>
                <a:gd name="connsiteY5" fmla="*/ 1463997 h 3277204"/>
                <a:gd name="connsiteX6" fmla="*/ 10698170 w 10698511"/>
                <a:gd name="connsiteY6" fmla="*/ 3271861 h 3277204"/>
                <a:gd name="connsiteX7" fmla="*/ 0 w 10698511"/>
                <a:gd name="connsiteY7" fmla="*/ 3277204 h 3277204"/>
                <a:gd name="connsiteX0" fmla="*/ 0 w 10698511"/>
                <a:gd name="connsiteY0" fmla="*/ 3273604 h 3273604"/>
                <a:gd name="connsiteX1" fmla="*/ 291544 w 10698511"/>
                <a:gd name="connsiteY1" fmla="*/ 2353067 h 3273604"/>
                <a:gd name="connsiteX2" fmla="*/ 4757771 w 10698511"/>
                <a:gd name="connsiteY2" fmla="*/ 70439 h 3273604"/>
                <a:gd name="connsiteX3" fmla="*/ 5728544 w 10698511"/>
                <a:gd name="connsiteY3" fmla="*/ 2005512 h 3273604"/>
                <a:gd name="connsiteX4" fmla="*/ 6939765 w 10698511"/>
                <a:gd name="connsiteY4" fmla="*/ 2515114 h 3273604"/>
                <a:gd name="connsiteX5" fmla="*/ 10689726 w 10698511"/>
                <a:gd name="connsiteY5" fmla="*/ 1460397 h 3273604"/>
                <a:gd name="connsiteX6" fmla="*/ 10698170 w 10698511"/>
                <a:gd name="connsiteY6" fmla="*/ 3268261 h 3273604"/>
                <a:gd name="connsiteX7" fmla="*/ 0 w 10698511"/>
                <a:gd name="connsiteY7" fmla="*/ 3273604 h 3273604"/>
                <a:gd name="connsiteX0" fmla="*/ 0 w 10698511"/>
                <a:gd name="connsiteY0" fmla="*/ 3304838 h 3304838"/>
                <a:gd name="connsiteX1" fmla="*/ 291544 w 10698511"/>
                <a:gd name="connsiteY1" fmla="*/ 2384301 h 3304838"/>
                <a:gd name="connsiteX2" fmla="*/ 4757771 w 10698511"/>
                <a:gd name="connsiteY2" fmla="*/ 101673 h 3304838"/>
                <a:gd name="connsiteX3" fmla="*/ 5728544 w 10698511"/>
                <a:gd name="connsiteY3" fmla="*/ 2036746 h 3304838"/>
                <a:gd name="connsiteX4" fmla="*/ 6939765 w 10698511"/>
                <a:gd name="connsiteY4" fmla="*/ 2546348 h 3304838"/>
                <a:gd name="connsiteX5" fmla="*/ 10689726 w 10698511"/>
                <a:gd name="connsiteY5" fmla="*/ 1491631 h 3304838"/>
                <a:gd name="connsiteX6" fmla="*/ 10698170 w 10698511"/>
                <a:gd name="connsiteY6" fmla="*/ 3299495 h 3304838"/>
                <a:gd name="connsiteX7" fmla="*/ 0 w 10698511"/>
                <a:gd name="connsiteY7" fmla="*/ 3304838 h 3304838"/>
                <a:gd name="connsiteX0" fmla="*/ 0 w 10698511"/>
                <a:gd name="connsiteY0" fmla="*/ 3278088 h 3278088"/>
                <a:gd name="connsiteX1" fmla="*/ 291544 w 10698511"/>
                <a:gd name="connsiteY1" fmla="*/ 2357551 h 3278088"/>
                <a:gd name="connsiteX2" fmla="*/ 4757771 w 10698511"/>
                <a:gd name="connsiteY2" fmla="*/ 74923 h 3278088"/>
                <a:gd name="connsiteX3" fmla="*/ 5728544 w 10698511"/>
                <a:gd name="connsiteY3" fmla="*/ 2009996 h 3278088"/>
                <a:gd name="connsiteX4" fmla="*/ 6939765 w 10698511"/>
                <a:gd name="connsiteY4" fmla="*/ 2519598 h 3278088"/>
                <a:gd name="connsiteX5" fmla="*/ 10689726 w 10698511"/>
                <a:gd name="connsiteY5" fmla="*/ 1464881 h 3278088"/>
                <a:gd name="connsiteX6" fmla="*/ 10698170 w 10698511"/>
                <a:gd name="connsiteY6" fmla="*/ 3272745 h 3278088"/>
                <a:gd name="connsiteX7" fmla="*/ 0 w 10698511"/>
                <a:gd name="connsiteY7" fmla="*/ 3278088 h 3278088"/>
                <a:gd name="connsiteX0" fmla="*/ 0 w 10698511"/>
                <a:gd name="connsiteY0" fmla="*/ 3256474 h 3256474"/>
                <a:gd name="connsiteX1" fmla="*/ 291544 w 10698511"/>
                <a:gd name="connsiteY1" fmla="*/ 2335937 h 3256474"/>
                <a:gd name="connsiteX2" fmla="*/ 4757771 w 10698511"/>
                <a:gd name="connsiteY2" fmla="*/ 53309 h 3256474"/>
                <a:gd name="connsiteX3" fmla="*/ 5728544 w 10698511"/>
                <a:gd name="connsiteY3" fmla="*/ 1988382 h 3256474"/>
                <a:gd name="connsiteX4" fmla="*/ 6939765 w 10698511"/>
                <a:gd name="connsiteY4" fmla="*/ 2497984 h 3256474"/>
                <a:gd name="connsiteX5" fmla="*/ 10689726 w 10698511"/>
                <a:gd name="connsiteY5" fmla="*/ 1443267 h 3256474"/>
                <a:gd name="connsiteX6" fmla="*/ 10698170 w 10698511"/>
                <a:gd name="connsiteY6" fmla="*/ 3251131 h 3256474"/>
                <a:gd name="connsiteX7" fmla="*/ 0 w 10698511"/>
                <a:gd name="connsiteY7" fmla="*/ 3256474 h 3256474"/>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39765 w 10698511"/>
                <a:gd name="connsiteY4" fmla="*/ 2510100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39765 w 10698511"/>
                <a:gd name="connsiteY4" fmla="*/ 2510100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39765 w 10698511"/>
                <a:gd name="connsiteY4" fmla="*/ 2510100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39765 w 10698511"/>
                <a:gd name="connsiteY4" fmla="*/ 2510100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831748 w 10698511"/>
                <a:gd name="connsiteY4" fmla="*/ 2488876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7011777 w 10698511"/>
                <a:gd name="connsiteY4" fmla="*/ 2552549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87774 w 10698511"/>
                <a:gd name="connsiteY4" fmla="*/ 2510101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87774 w 10698511"/>
                <a:gd name="connsiteY4" fmla="*/ 2510101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291544 w 10698511"/>
                <a:gd name="connsiteY1" fmla="*/ 2348053 h 3268590"/>
                <a:gd name="connsiteX2" fmla="*/ 4757771 w 10698511"/>
                <a:gd name="connsiteY2" fmla="*/ 65425 h 3268590"/>
                <a:gd name="connsiteX3" fmla="*/ 5728544 w 10698511"/>
                <a:gd name="connsiteY3" fmla="*/ 2000498 h 3268590"/>
                <a:gd name="connsiteX4" fmla="*/ 6987774 w 10698511"/>
                <a:gd name="connsiteY4" fmla="*/ 2510101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0 w 10698511"/>
                <a:gd name="connsiteY0" fmla="*/ 3268590 h 3268590"/>
                <a:gd name="connsiteX1" fmla="*/ 339552 w 10698511"/>
                <a:gd name="connsiteY1" fmla="*/ 2348053 h 3268590"/>
                <a:gd name="connsiteX2" fmla="*/ 4757771 w 10698511"/>
                <a:gd name="connsiteY2" fmla="*/ 65425 h 3268590"/>
                <a:gd name="connsiteX3" fmla="*/ 5728544 w 10698511"/>
                <a:gd name="connsiteY3" fmla="*/ 2000498 h 3268590"/>
                <a:gd name="connsiteX4" fmla="*/ 6987774 w 10698511"/>
                <a:gd name="connsiteY4" fmla="*/ 2510101 h 3268590"/>
                <a:gd name="connsiteX5" fmla="*/ 10689726 w 10698511"/>
                <a:gd name="connsiteY5" fmla="*/ 1455383 h 3268590"/>
                <a:gd name="connsiteX6" fmla="*/ 10698170 w 10698511"/>
                <a:gd name="connsiteY6" fmla="*/ 3263247 h 3268590"/>
                <a:gd name="connsiteX7" fmla="*/ 0 w 10698511"/>
                <a:gd name="connsiteY7" fmla="*/ 3268590 h 3268590"/>
                <a:gd name="connsiteX0" fmla="*/ 75938 w 10894468"/>
                <a:gd name="connsiteY0" fmla="*/ 3268590 h 3268590"/>
                <a:gd name="connsiteX1" fmla="*/ 535509 w 10894468"/>
                <a:gd name="connsiteY1" fmla="*/ 2348053 h 3268590"/>
                <a:gd name="connsiteX2" fmla="*/ 4953728 w 10894468"/>
                <a:gd name="connsiteY2" fmla="*/ 65425 h 3268590"/>
                <a:gd name="connsiteX3" fmla="*/ 5924501 w 10894468"/>
                <a:gd name="connsiteY3" fmla="*/ 2000498 h 3268590"/>
                <a:gd name="connsiteX4" fmla="*/ 7183731 w 10894468"/>
                <a:gd name="connsiteY4" fmla="*/ 2510101 h 3268590"/>
                <a:gd name="connsiteX5" fmla="*/ 10885683 w 10894468"/>
                <a:gd name="connsiteY5" fmla="*/ 1455383 h 3268590"/>
                <a:gd name="connsiteX6" fmla="*/ 10894127 w 10894468"/>
                <a:gd name="connsiteY6" fmla="*/ 3263247 h 3268590"/>
                <a:gd name="connsiteX7" fmla="*/ 75938 w 10894468"/>
                <a:gd name="connsiteY7" fmla="*/ 3268590 h 3268590"/>
                <a:gd name="connsiteX0" fmla="*/ 75938 w 10894468"/>
                <a:gd name="connsiteY0" fmla="*/ 3268590 h 3268590"/>
                <a:gd name="connsiteX1" fmla="*/ 535509 w 10894468"/>
                <a:gd name="connsiteY1" fmla="*/ 2348053 h 3268590"/>
                <a:gd name="connsiteX2" fmla="*/ 4953728 w 10894468"/>
                <a:gd name="connsiteY2" fmla="*/ 65425 h 3268590"/>
                <a:gd name="connsiteX3" fmla="*/ 5924501 w 10894468"/>
                <a:gd name="connsiteY3" fmla="*/ 2000498 h 3268590"/>
                <a:gd name="connsiteX4" fmla="*/ 7183731 w 10894468"/>
                <a:gd name="connsiteY4" fmla="*/ 2510101 h 3268590"/>
                <a:gd name="connsiteX5" fmla="*/ 10885683 w 10894468"/>
                <a:gd name="connsiteY5" fmla="*/ 1455383 h 3268590"/>
                <a:gd name="connsiteX6" fmla="*/ 10894127 w 10894468"/>
                <a:gd name="connsiteY6" fmla="*/ 3263247 h 3268590"/>
                <a:gd name="connsiteX7" fmla="*/ 75938 w 10894468"/>
                <a:gd name="connsiteY7" fmla="*/ 3268590 h 3268590"/>
                <a:gd name="connsiteX0" fmla="*/ 0 w 10818530"/>
                <a:gd name="connsiteY0" fmla="*/ 3268590 h 3268590"/>
                <a:gd name="connsiteX1" fmla="*/ 459571 w 10818530"/>
                <a:gd name="connsiteY1" fmla="*/ 2348053 h 3268590"/>
                <a:gd name="connsiteX2" fmla="*/ 4877790 w 10818530"/>
                <a:gd name="connsiteY2" fmla="*/ 65425 h 3268590"/>
                <a:gd name="connsiteX3" fmla="*/ 5848563 w 10818530"/>
                <a:gd name="connsiteY3" fmla="*/ 2000498 h 3268590"/>
                <a:gd name="connsiteX4" fmla="*/ 7107793 w 10818530"/>
                <a:gd name="connsiteY4" fmla="*/ 2510101 h 3268590"/>
                <a:gd name="connsiteX5" fmla="*/ 10809745 w 10818530"/>
                <a:gd name="connsiteY5" fmla="*/ 1455383 h 3268590"/>
                <a:gd name="connsiteX6" fmla="*/ 10818189 w 10818530"/>
                <a:gd name="connsiteY6" fmla="*/ 3263247 h 3268590"/>
                <a:gd name="connsiteX7" fmla="*/ 0 w 10818530"/>
                <a:gd name="connsiteY7" fmla="*/ 3268590 h 3268590"/>
                <a:gd name="connsiteX0" fmla="*/ 35 w 10818565"/>
                <a:gd name="connsiteY0" fmla="*/ 3268590 h 3268590"/>
                <a:gd name="connsiteX1" fmla="*/ 459606 w 10818565"/>
                <a:gd name="connsiteY1" fmla="*/ 2348053 h 3268590"/>
                <a:gd name="connsiteX2" fmla="*/ 4877825 w 10818565"/>
                <a:gd name="connsiteY2" fmla="*/ 65425 h 3268590"/>
                <a:gd name="connsiteX3" fmla="*/ 5848598 w 10818565"/>
                <a:gd name="connsiteY3" fmla="*/ 2000498 h 3268590"/>
                <a:gd name="connsiteX4" fmla="*/ 7107828 w 10818565"/>
                <a:gd name="connsiteY4" fmla="*/ 2510101 h 3268590"/>
                <a:gd name="connsiteX5" fmla="*/ 10809780 w 10818565"/>
                <a:gd name="connsiteY5" fmla="*/ 1455383 h 3268590"/>
                <a:gd name="connsiteX6" fmla="*/ 10818224 w 10818565"/>
                <a:gd name="connsiteY6" fmla="*/ 3263247 h 3268590"/>
                <a:gd name="connsiteX7" fmla="*/ 35 w 10818565"/>
                <a:gd name="connsiteY7" fmla="*/ 3268590 h 3268590"/>
                <a:gd name="connsiteX0" fmla="*/ 35 w 10818565"/>
                <a:gd name="connsiteY0" fmla="*/ 3268590 h 3268590"/>
                <a:gd name="connsiteX1" fmla="*/ 459606 w 10818565"/>
                <a:gd name="connsiteY1" fmla="*/ 2348053 h 3268590"/>
                <a:gd name="connsiteX2" fmla="*/ 4877825 w 10818565"/>
                <a:gd name="connsiteY2" fmla="*/ 65425 h 3268590"/>
                <a:gd name="connsiteX3" fmla="*/ 5848598 w 10818565"/>
                <a:gd name="connsiteY3" fmla="*/ 2000498 h 3268590"/>
                <a:gd name="connsiteX4" fmla="*/ 7107828 w 10818565"/>
                <a:gd name="connsiteY4" fmla="*/ 2510101 h 3268590"/>
                <a:gd name="connsiteX5" fmla="*/ 10809780 w 10818565"/>
                <a:gd name="connsiteY5" fmla="*/ 1455383 h 3268590"/>
                <a:gd name="connsiteX6" fmla="*/ 10818224 w 10818565"/>
                <a:gd name="connsiteY6" fmla="*/ 3263247 h 3268590"/>
                <a:gd name="connsiteX7" fmla="*/ 35 w 10818565"/>
                <a:gd name="connsiteY7" fmla="*/ 3268590 h 3268590"/>
                <a:gd name="connsiteX0" fmla="*/ 35 w 10818565"/>
                <a:gd name="connsiteY0" fmla="*/ 3268590 h 3268590"/>
                <a:gd name="connsiteX1" fmla="*/ 459606 w 10818565"/>
                <a:gd name="connsiteY1" fmla="*/ 2348053 h 3268590"/>
                <a:gd name="connsiteX2" fmla="*/ 4877825 w 10818565"/>
                <a:gd name="connsiteY2" fmla="*/ 65425 h 3268590"/>
                <a:gd name="connsiteX3" fmla="*/ 5848598 w 10818565"/>
                <a:gd name="connsiteY3" fmla="*/ 2000498 h 3268590"/>
                <a:gd name="connsiteX4" fmla="*/ 7107828 w 10818565"/>
                <a:gd name="connsiteY4" fmla="*/ 2510101 h 3268590"/>
                <a:gd name="connsiteX5" fmla="*/ 10809780 w 10818565"/>
                <a:gd name="connsiteY5" fmla="*/ 1455383 h 3268590"/>
                <a:gd name="connsiteX6" fmla="*/ 10818224 w 10818565"/>
                <a:gd name="connsiteY6" fmla="*/ 3263247 h 3268590"/>
                <a:gd name="connsiteX7" fmla="*/ 35 w 10818565"/>
                <a:gd name="connsiteY7" fmla="*/ 3268590 h 3268590"/>
                <a:gd name="connsiteX0" fmla="*/ 35 w 10818565"/>
                <a:gd name="connsiteY0" fmla="*/ 3268590 h 3268590"/>
                <a:gd name="connsiteX1" fmla="*/ 459606 w 10818565"/>
                <a:gd name="connsiteY1" fmla="*/ 2348053 h 3268590"/>
                <a:gd name="connsiteX2" fmla="*/ 4877825 w 10818565"/>
                <a:gd name="connsiteY2" fmla="*/ 65425 h 3268590"/>
                <a:gd name="connsiteX3" fmla="*/ 5848598 w 10818565"/>
                <a:gd name="connsiteY3" fmla="*/ 2000498 h 3268590"/>
                <a:gd name="connsiteX4" fmla="*/ 7107828 w 10818565"/>
                <a:gd name="connsiteY4" fmla="*/ 2510101 h 3268590"/>
                <a:gd name="connsiteX5" fmla="*/ 10809780 w 10818565"/>
                <a:gd name="connsiteY5" fmla="*/ 1455383 h 3268590"/>
                <a:gd name="connsiteX6" fmla="*/ 10818224 w 10818565"/>
                <a:gd name="connsiteY6" fmla="*/ 3263247 h 3268590"/>
                <a:gd name="connsiteX7" fmla="*/ 35 w 10818565"/>
                <a:gd name="connsiteY7" fmla="*/ 3268590 h 3268590"/>
                <a:gd name="connsiteX0" fmla="*/ 12290 w 11057257"/>
                <a:gd name="connsiteY0" fmla="*/ 3268590 h 3268590"/>
                <a:gd name="connsiteX1" fmla="*/ 698298 w 11057257"/>
                <a:gd name="connsiteY1" fmla="*/ 2348053 h 3268590"/>
                <a:gd name="connsiteX2" fmla="*/ 5116517 w 11057257"/>
                <a:gd name="connsiteY2" fmla="*/ 65425 h 3268590"/>
                <a:gd name="connsiteX3" fmla="*/ 6087290 w 11057257"/>
                <a:gd name="connsiteY3" fmla="*/ 2000498 h 3268590"/>
                <a:gd name="connsiteX4" fmla="*/ 7346520 w 11057257"/>
                <a:gd name="connsiteY4" fmla="*/ 2510101 h 3268590"/>
                <a:gd name="connsiteX5" fmla="*/ 11048472 w 11057257"/>
                <a:gd name="connsiteY5" fmla="*/ 1455383 h 3268590"/>
                <a:gd name="connsiteX6" fmla="*/ 11056916 w 11057257"/>
                <a:gd name="connsiteY6" fmla="*/ 3263247 h 3268590"/>
                <a:gd name="connsiteX7" fmla="*/ 12290 w 11057257"/>
                <a:gd name="connsiteY7" fmla="*/ 3268590 h 3268590"/>
                <a:gd name="connsiteX0" fmla="*/ 7116 w 11052083"/>
                <a:gd name="connsiteY0" fmla="*/ 3268590 h 3268590"/>
                <a:gd name="connsiteX1" fmla="*/ 693124 w 11052083"/>
                <a:gd name="connsiteY1" fmla="*/ 2348053 h 3268590"/>
                <a:gd name="connsiteX2" fmla="*/ 5111343 w 11052083"/>
                <a:gd name="connsiteY2" fmla="*/ 65425 h 3268590"/>
                <a:gd name="connsiteX3" fmla="*/ 6082116 w 11052083"/>
                <a:gd name="connsiteY3" fmla="*/ 2000498 h 3268590"/>
                <a:gd name="connsiteX4" fmla="*/ 7341346 w 11052083"/>
                <a:gd name="connsiteY4" fmla="*/ 2510101 h 3268590"/>
                <a:gd name="connsiteX5" fmla="*/ 11043298 w 11052083"/>
                <a:gd name="connsiteY5" fmla="*/ 1455383 h 3268590"/>
                <a:gd name="connsiteX6" fmla="*/ 11051742 w 11052083"/>
                <a:gd name="connsiteY6" fmla="*/ 3263247 h 3268590"/>
                <a:gd name="connsiteX7" fmla="*/ 7116 w 11052083"/>
                <a:gd name="connsiteY7" fmla="*/ 3268590 h 3268590"/>
                <a:gd name="connsiteX0" fmla="*/ 0 w 11044967"/>
                <a:gd name="connsiteY0" fmla="*/ 3268590 h 3268590"/>
                <a:gd name="connsiteX1" fmla="*/ 686008 w 11044967"/>
                <a:gd name="connsiteY1" fmla="*/ 2348053 h 3268590"/>
                <a:gd name="connsiteX2" fmla="*/ 5104227 w 11044967"/>
                <a:gd name="connsiteY2" fmla="*/ 65425 h 3268590"/>
                <a:gd name="connsiteX3" fmla="*/ 6075000 w 11044967"/>
                <a:gd name="connsiteY3" fmla="*/ 2000498 h 3268590"/>
                <a:gd name="connsiteX4" fmla="*/ 7334230 w 11044967"/>
                <a:gd name="connsiteY4" fmla="*/ 2510101 h 3268590"/>
                <a:gd name="connsiteX5" fmla="*/ 11036182 w 11044967"/>
                <a:gd name="connsiteY5" fmla="*/ 1455383 h 3268590"/>
                <a:gd name="connsiteX6" fmla="*/ 11044626 w 11044967"/>
                <a:gd name="connsiteY6" fmla="*/ 3263247 h 3268590"/>
                <a:gd name="connsiteX7" fmla="*/ 0 w 11044967"/>
                <a:gd name="connsiteY7" fmla="*/ 3268590 h 3268590"/>
                <a:gd name="connsiteX0" fmla="*/ 0 w 11044967"/>
                <a:gd name="connsiteY0" fmla="*/ 3274548 h 3274548"/>
                <a:gd name="connsiteX1" fmla="*/ 686008 w 11044967"/>
                <a:gd name="connsiteY1" fmla="*/ 2354011 h 3274548"/>
                <a:gd name="connsiteX2" fmla="*/ 5104227 w 11044967"/>
                <a:gd name="connsiteY2" fmla="*/ 71383 h 3274548"/>
                <a:gd name="connsiteX3" fmla="*/ 6075000 w 11044967"/>
                <a:gd name="connsiteY3" fmla="*/ 2006456 h 3274548"/>
                <a:gd name="connsiteX4" fmla="*/ 7334230 w 11044967"/>
                <a:gd name="connsiteY4" fmla="*/ 2516059 h 3274548"/>
                <a:gd name="connsiteX5" fmla="*/ 11036182 w 11044967"/>
                <a:gd name="connsiteY5" fmla="*/ 1461341 h 3274548"/>
                <a:gd name="connsiteX6" fmla="*/ 11044626 w 11044967"/>
                <a:gd name="connsiteY6" fmla="*/ 3269205 h 3274548"/>
                <a:gd name="connsiteX7" fmla="*/ 0 w 11044967"/>
                <a:gd name="connsiteY7" fmla="*/ 3274548 h 3274548"/>
                <a:gd name="connsiteX0" fmla="*/ 46260 w 11091227"/>
                <a:gd name="connsiteY0" fmla="*/ 3274548 h 3274548"/>
                <a:gd name="connsiteX1" fmla="*/ 528472 w 11091227"/>
                <a:gd name="connsiteY1" fmla="*/ 2428296 h 3274548"/>
                <a:gd name="connsiteX2" fmla="*/ 5150487 w 11091227"/>
                <a:gd name="connsiteY2" fmla="*/ 71383 h 3274548"/>
                <a:gd name="connsiteX3" fmla="*/ 6121260 w 11091227"/>
                <a:gd name="connsiteY3" fmla="*/ 2006456 h 3274548"/>
                <a:gd name="connsiteX4" fmla="*/ 7380490 w 11091227"/>
                <a:gd name="connsiteY4" fmla="*/ 2516059 h 3274548"/>
                <a:gd name="connsiteX5" fmla="*/ 11082442 w 11091227"/>
                <a:gd name="connsiteY5" fmla="*/ 1461341 h 3274548"/>
                <a:gd name="connsiteX6" fmla="*/ 11090886 w 11091227"/>
                <a:gd name="connsiteY6" fmla="*/ 3269205 h 3274548"/>
                <a:gd name="connsiteX7" fmla="*/ 46260 w 11091227"/>
                <a:gd name="connsiteY7" fmla="*/ 3274548 h 3274548"/>
                <a:gd name="connsiteX0" fmla="*/ 1020 w 11045987"/>
                <a:gd name="connsiteY0" fmla="*/ 3274548 h 3274548"/>
                <a:gd name="connsiteX1" fmla="*/ 483232 w 11045987"/>
                <a:gd name="connsiteY1" fmla="*/ 2428296 h 3274548"/>
                <a:gd name="connsiteX2" fmla="*/ 5105247 w 11045987"/>
                <a:gd name="connsiteY2" fmla="*/ 71383 h 3274548"/>
                <a:gd name="connsiteX3" fmla="*/ 6076020 w 11045987"/>
                <a:gd name="connsiteY3" fmla="*/ 2006456 h 3274548"/>
                <a:gd name="connsiteX4" fmla="*/ 7335250 w 11045987"/>
                <a:gd name="connsiteY4" fmla="*/ 2516059 h 3274548"/>
                <a:gd name="connsiteX5" fmla="*/ 11037202 w 11045987"/>
                <a:gd name="connsiteY5" fmla="*/ 1461341 h 3274548"/>
                <a:gd name="connsiteX6" fmla="*/ 11045646 w 11045987"/>
                <a:gd name="connsiteY6" fmla="*/ 3269205 h 3274548"/>
                <a:gd name="connsiteX7" fmla="*/ 1020 w 11045987"/>
                <a:gd name="connsiteY7" fmla="*/ 3274548 h 3274548"/>
                <a:gd name="connsiteX0" fmla="*/ 6096 w 11051063"/>
                <a:gd name="connsiteY0" fmla="*/ 3274548 h 3274548"/>
                <a:gd name="connsiteX1" fmla="*/ 488308 w 11051063"/>
                <a:gd name="connsiteY1" fmla="*/ 2428296 h 3274548"/>
                <a:gd name="connsiteX2" fmla="*/ 5110323 w 11051063"/>
                <a:gd name="connsiteY2" fmla="*/ 71383 h 3274548"/>
                <a:gd name="connsiteX3" fmla="*/ 6081096 w 11051063"/>
                <a:gd name="connsiteY3" fmla="*/ 2006456 h 3274548"/>
                <a:gd name="connsiteX4" fmla="*/ 7340326 w 11051063"/>
                <a:gd name="connsiteY4" fmla="*/ 2516059 h 3274548"/>
                <a:gd name="connsiteX5" fmla="*/ 11042278 w 11051063"/>
                <a:gd name="connsiteY5" fmla="*/ 1461341 h 3274548"/>
                <a:gd name="connsiteX6" fmla="*/ 11050722 w 11051063"/>
                <a:gd name="connsiteY6" fmla="*/ 3269205 h 3274548"/>
                <a:gd name="connsiteX7" fmla="*/ 6096 w 11051063"/>
                <a:gd name="connsiteY7" fmla="*/ 3274548 h 3274548"/>
                <a:gd name="connsiteX0" fmla="*/ 27364 w 11132271"/>
                <a:gd name="connsiteY0" fmla="*/ 3285159 h 3285159"/>
                <a:gd name="connsiteX1" fmla="*/ 569516 w 11132271"/>
                <a:gd name="connsiteY1" fmla="*/ 2428296 h 3285159"/>
                <a:gd name="connsiteX2" fmla="*/ 5191531 w 11132271"/>
                <a:gd name="connsiteY2" fmla="*/ 71383 h 3285159"/>
                <a:gd name="connsiteX3" fmla="*/ 6162304 w 11132271"/>
                <a:gd name="connsiteY3" fmla="*/ 2006456 h 3285159"/>
                <a:gd name="connsiteX4" fmla="*/ 7421534 w 11132271"/>
                <a:gd name="connsiteY4" fmla="*/ 2516059 h 3285159"/>
                <a:gd name="connsiteX5" fmla="*/ 11123486 w 11132271"/>
                <a:gd name="connsiteY5" fmla="*/ 1461341 h 3285159"/>
                <a:gd name="connsiteX6" fmla="*/ 11131930 w 11132271"/>
                <a:gd name="connsiteY6" fmla="*/ 3269205 h 3285159"/>
                <a:gd name="connsiteX7" fmla="*/ 27364 w 11132271"/>
                <a:gd name="connsiteY7" fmla="*/ 3285159 h 3285159"/>
                <a:gd name="connsiteX0" fmla="*/ 12710 w 11117617"/>
                <a:gd name="connsiteY0" fmla="*/ 3285159 h 3285159"/>
                <a:gd name="connsiteX1" fmla="*/ 554862 w 11117617"/>
                <a:gd name="connsiteY1" fmla="*/ 2428296 h 3285159"/>
                <a:gd name="connsiteX2" fmla="*/ 5176877 w 11117617"/>
                <a:gd name="connsiteY2" fmla="*/ 71383 h 3285159"/>
                <a:gd name="connsiteX3" fmla="*/ 6147650 w 11117617"/>
                <a:gd name="connsiteY3" fmla="*/ 2006456 h 3285159"/>
                <a:gd name="connsiteX4" fmla="*/ 7406880 w 11117617"/>
                <a:gd name="connsiteY4" fmla="*/ 2516059 h 3285159"/>
                <a:gd name="connsiteX5" fmla="*/ 11108832 w 11117617"/>
                <a:gd name="connsiteY5" fmla="*/ 1461341 h 3285159"/>
                <a:gd name="connsiteX6" fmla="*/ 11117276 w 11117617"/>
                <a:gd name="connsiteY6" fmla="*/ 3269205 h 3285159"/>
                <a:gd name="connsiteX7" fmla="*/ 12710 w 11117617"/>
                <a:gd name="connsiteY7" fmla="*/ 3285159 h 3285159"/>
                <a:gd name="connsiteX0" fmla="*/ 0 w 11104907"/>
                <a:gd name="connsiteY0" fmla="*/ 3285159 h 3285159"/>
                <a:gd name="connsiteX1" fmla="*/ 542152 w 11104907"/>
                <a:gd name="connsiteY1" fmla="*/ 2428296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85159 h 3285159"/>
                <a:gd name="connsiteX1" fmla="*/ 386308 w 11104907"/>
                <a:gd name="connsiteY1" fmla="*/ 2502579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85159 h 3285159"/>
                <a:gd name="connsiteX1" fmla="*/ 386308 w 11104907"/>
                <a:gd name="connsiteY1" fmla="*/ 2502579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85159 h 3285159"/>
                <a:gd name="connsiteX1" fmla="*/ 386308 w 11104907"/>
                <a:gd name="connsiteY1" fmla="*/ 2502579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85159 h 3285159"/>
                <a:gd name="connsiteX1" fmla="*/ 386308 w 11104907"/>
                <a:gd name="connsiteY1" fmla="*/ 2502579 h 3285159"/>
                <a:gd name="connsiteX2" fmla="*/ 5164167 w 11104907"/>
                <a:gd name="connsiteY2" fmla="*/ 71383 h 3285159"/>
                <a:gd name="connsiteX3" fmla="*/ 6134940 w 11104907"/>
                <a:gd name="connsiteY3" fmla="*/ 2006456 h 3285159"/>
                <a:gd name="connsiteX4" fmla="*/ 7394170 w 11104907"/>
                <a:gd name="connsiteY4" fmla="*/ 2516059 h 3285159"/>
                <a:gd name="connsiteX5" fmla="*/ 11096122 w 11104907"/>
                <a:gd name="connsiteY5" fmla="*/ 1461341 h 3285159"/>
                <a:gd name="connsiteX6" fmla="*/ 11104566 w 11104907"/>
                <a:gd name="connsiteY6" fmla="*/ 3269205 h 3285159"/>
                <a:gd name="connsiteX7" fmla="*/ 0 w 11104907"/>
                <a:gd name="connsiteY7" fmla="*/ 3285159 h 3285159"/>
                <a:gd name="connsiteX0" fmla="*/ 0 w 11104907"/>
                <a:gd name="connsiteY0" fmla="*/ 3279413 h 3279413"/>
                <a:gd name="connsiteX1" fmla="*/ 386308 w 11104907"/>
                <a:gd name="connsiteY1" fmla="*/ 2496833 h 3279413"/>
                <a:gd name="connsiteX2" fmla="*/ 5164167 w 11104907"/>
                <a:gd name="connsiteY2" fmla="*/ 65637 h 3279413"/>
                <a:gd name="connsiteX3" fmla="*/ 6218856 w 11104907"/>
                <a:gd name="connsiteY3" fmla="*/ 2117442 h 3279413"/>
                <a:gd name="connsiteX4" fmla="*/ 7394170 w 11104907"/>
                <a:gd name="connsiteY4" fmla="*/ 2510313 h 3279413"/>
                <a:gd name="connsiteX5" fmla="*/ 11096122 w 11104907"/>
                <a:gd name="connsiteY5" fmla="*/ 1455595 h 3279413"/>
                <a:gd name="connsiteX6" fmla="*/ 11104566 w 11104907"/>
                <a:gd name="connsiteY6" fmla="*/ 3263459 h 3279413"/>
                <a:gd name="connsiteX7" fmla="*/ 0 w 11104907"/>
                <a:gd name="connsiteY7" fmla="*/ 3279413 h 3279413"/>
                <a:gd name="connsiteX0" fmla="*/ 0 w 11104907"/>
                <a:gd name="connsiteY0" fmla="*/ 3276329 h 3276329"/>
                <a:gd name="connsiteX1" fmla="*/ 386308 w 11104907"/>
                <a:gd name="connsiteY1" fmla="*/ 2493749 h 3276329"/>
                <a:gd name="connsiteX2" fmla="*/ 5164167 w 11104907"/>
                <a:gd name="connsiteY2" fmla="*/ 62553 h 3276329"/>
                <a:gd name="connsiteX3" fmla="*/ 6218856 w 11104907"/>
                <a:gd name="connsiteY3" fmla="*/ 2114358 h 3276329"/>
                <a:gd name="connsiteX4" fmla="*/ 7394170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218856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218856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94880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6329 h 3276329"/>
                <a:gd name="connsiteX1" fmla="*/ 386308 w 11104907"/>
                <a:gd name="connsiteY1" fmla="*/ 2493749 h 3276329"/>
                <a:gd name="connsiteX2" fmla="*/ 5164167 w 11104907"/>
                <a:gd name="connsiteY2" fmla="*/ 62553 h 3276329"/>
                <a:gd name="connsiteX3" fmla="*/ 6182892 w 11104907"/>
                <a:gd name="connsiteY3" fmla="*/ 2114358 h 3276329"/>
                <a:gd name="connsiteX4" fmla="*/ 7454111 w 11104907"/>
                <a:gd name="connsiteY4" fmla="*/ 2507229 h 3276329"/>
                <a:gd name="connsiteX5" fmla="*/ 11096122 w 11104907"/>
                <a:gd name="connsiteY5" fmla="*/ 1452511 h 3276329"/>
                <a:gd name="connsiteX6" fmla="*/ 11104566 w 11104907"/>
                <a:gd name="connsiteY6" fmla="*/ 3260375 h 3276329"/>
                <a:gd name="connsiteX7" fmla="*/ 0 w 11104907"/>
                <a:gd name="connsiteY7" fmla="*/ 3276329 h 3276329"/>
                <a:gd name="connsiteX0" fmla="*/ 0 w 11104907"/>
                <a:gd name="connsiteY0" fmla="*/ 3274849 h 3274849"/>
                <a:gd name="connsiteX1" fmla="*/ 386308 w 11104907"/>
                <a:gd name="connsiteY1" fmla="*/ 2492269 h 3274849"/>
                <a:gd name="connsiteX2" fmla="*/ 5164167 w 11104907"/>
                <a:gd name="connsiteY2" fmla="*/ 61073 h 3274849"/>
                <a:gd name="connsiteX3" fmla="*/ 6182892 w 11104907"/>
                <a:gd name="connsiteY3" fmla="*/ 2112878 h 3274849"/>
                <a:gd name="connsiteX4" fmla="*/ 7454111 w 11104907"/>
                <a:gd name="connsiteY4" fmla="*/ 2505749 h 3274849"/>
                <a:gd name="connsiteX5" fmla="*/ 11096122 w 11104907"/>
                <a:gd name="connsiteY5" fmla="*/ 1451031 h 3274849"/>
                <a:gd name="connsiteX6" fmla="*/ 11104566 w 11104907"/>
                <a:gd name="connsiteY6" fmla="*/ 3258895 h 3274849"/>
                <a:gd name="connsiteX7" fmla="*/ 0 w 11104907"/>
                <a:gd name="connsiteY7" fmla="*/ 3274849 h 327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4907" h="3274849">
                  <a:moveTo>
                    <a:pt x="0" y="3274849"/>
                  </a:moveTo>
                  <a:cubicBezTo>
                    <a:pt x="754" y="2968466"/>
                    <a:pt x="53086" y="2667091"/>
                    <a:pt x="386308" y="2492269"/>
                  </a:cubicBezTo>
                  <a:cubicBezTo>
                    <a:pt x="719530" y="2317447"/>
                    <a:pt x="4586491" y="362368"/>
                    <a:pt x="5164167" y="61073"/>
                  </a:cubicBezTo>
                  <a:cubicBezTo>
                    <a:pt x="6217582" y="-285146"/>
                    <a:pt x="4899709" y="900262"/>
                    <a:pt x="6182892" y="2112878"/>
                  </a:cubicBezTo>
                  <a:cubicBezTo>
                    <a:pt x="6336743" y="2233877"/>
                    <a:pt x="6591843" y="2495645"/>
                    <a:pt x="7454111" y="2505749"/>
                  </a:cubicBezTo>
                  <a:cubicBezTo>
                    <a:pt x="8652412" y="2579928"/>
                    <a:pt x="10323181" y="1906036"/>
                    <a:pt x="11096122" y="1451031"/>
                  </a:cubicBezTo>
                  <a:cubicBezTo>
                    <a:pt x="11093471" y="2012214"/>
                    <a:pt x="11107217" y="2697712"/>
                    <a:pt x="11104566" y="3258895"/>
                  </a:cubicBezTo>
                  <a:lnTo>
                    <a:pt x="0" y="3274849"/>
                  </a:lnTo>
                  <a:close/>
                </a:path>
              </a:pathLst>
            </a:custGeom>
            <a:solidFill>
              <a:srgbClr val="41B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D692A649-AB64-4480-9283-2C2A7FC4AD7A}"/>
                </a:ext>
              </a:extLst>
            </p:cNvPr>
            <p:cNvSpPr/>
            <p:nvPr userDrawn="1"/>
          </p:nvSpPr>
          <p:spPr>
            <a:xfrm>
              <a:off x="11483320" y="5456365"/>
              <a:ext cx="719920" cy="1400917"/>
            </a:xfrm>
            <a:custGeom>
              <a:avLst/>
              <a:gdLst>
                <a:gd name="connsiteX0" fmla="*/ 0 w 719920"/>
                <a:gd name="connsiteY0" fmla="*/ 0 h 1535373"/>
                <a:gd name="connsiteX1" fmla="*/ 0 w 719920"/>
                <a:gd name="connsiteY1" fmla="*/ 1535373 h 1535373"/>
                <a:gd name="connsiteX2" fmla="*/ 719920 w 719920"/>
                <a:gd name="connsiteY2" fmla="*/ 1535373 h 1535373"/>
                <a:gd name="connsiteX3" fmla="*/ 719920 w 719920"/>
                <a:gd name="connsiteY3" fmla="*/ 545910 h 1535373"/>
                <a:gd name="connsiteX4" fmla="*/ 0 w 719920"/>
                <a:gd name="connsiteY4" fmla="*/ 0 h 153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20" h="1535373">
                  <a:moveTo>
                    <a:pt x="0" y="0"/>
                  </a:moveTo>
                  <a:lnTo>
                    <a:pt x="0" y="1535373"/>
                  </a:lnTo>
                  <a:lnTo>
                    <a:pt x="719920" y="1535373"/>
                  </a:lnTo>
                  <a:lnTo>
                    <a:pt x="719920" y="545910"/>
                  </a:lnTo>
                  <a:lnTo>
                    <a:pt x="0" y="0"/>
                  </a:lnTo>
                  <a:close/>
                </a:path>
              </a:pathLst>
            </a:cu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5006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chemeClr val="bg1"/>
              </a:buClr>
              <a:defRPr>
                <a:solidFill>
                  <a:srgbClr val="402957"/>
                </a:solidFill>
              </a:defRPr>
            </a:lvl1pPr>
            <a:lvl2pPr>
              <a:buClr>
                <a:schemeClr val="bg1"/>
              </a:buClr>
              <a:defRPr>
                <a:solidFill>
                  <a:srgbClr val="402957"/>
                </a:solidFill>
              </a:defRPr>
            </a:lvl2pPr>
            <a:lvl3pPr>
              <a:buClr>
                <a:schemeClr val="bg1"/>
              </a:buClr>
              <a:defRPr>
                <a:solidFill>
                  <a:srgbClr val="402957"/>
                </a:solidFill>
              </a:defRPr>
            </a:lvl3pPr>
            <a:lvl4pPr>
              <a:buClr>
                <a:schemeClr val="bg1"/>
              </a:buClr>
              <a:defRPr>
                <a:solidFill>
                  <a:srgbClr val="402957"/>
                </a:solidFill>
              </a:defRPr>
            </a:lvl4pPr>
            <a:lvl5pPr>
              <a:buClr>
                <a:schemeClr val="bg1"/>
              </a:buClr>
              <a:defRPr>
                <a:solidFill>
                  <a:srgbClr val="40295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0DE0EC5-AC70-8D4C-9782-6C53A911E3DA}"/>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37510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D3B0-D461-274F-B448-367957BDCBD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BFAD289-08B2-C749-A9DE-5BEC630487DC}"/>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06CED8BE-71CB-5C4C-AF5B-BC435343903B}"/>
              </a:ext>
            </a:extLst>
          </p:cNvPr>
          <p:cNvPicPr>
            <a:picLocks noChangeAspect="1"/>
          </p:cNvPicPr>
          <p:nvPr userDrawn="1"/>
        </p:nvPicPr>
        <p:blipFill>
          <a:blip r:embed="rId2"/>
          <a:stretch>
            <a:fillRect/>
          </a:stretch>
        </p:blipFill>
        <p:spPr>
          <a:xfrm>
            <a:off x="315687" y="5853275"/>
            <a:ext cx="1741713" cy="801309"/>
          </a:xfrm>
          <a:prstGeom prst="rect">
            <a:avLst/>
          </a:prstGeom>
        </p:spPr>
      </p:pic>
      <p:pic>
        <p:nvPicPr>
          <p:cNvPr id="7" name="Picture 6">
            <a:extLst>
              <a:ext uri="{FF2B5EF4-FFF2-40B4-BE49-F238E27FC236}">
                <a16:creationId xmlns:a16="http://schemas.microsoft.com/office/drawing/2014/main" id="{0E24B786-C7A4-5A4E-8944-AE2994E64773}"/>
              </a:ext>
            </a:extLst>
          </p:cNvPr>
          <p:cNvPicPr>
            <a:picLocks noChangeAspect="1"/>
          </p:cNvPicPr>
          <p:nvPr userDrawn="1"/>
        </p:nvPicPr>
        <p:blipFill>
          <a:blip r:embed="rId3"/>
          <a:stretch>
            <a:fillRect/>
          </a:stretch>
        </p:blipFill>
        <p:spPr>
          <a:xfrm>
            <a:off x="10829926" y="5933859"/>
            <a:ext cx="1376362" cy="938429"/>
          </a:xfrm>
          <a:prstGeom prst="rect">
            <a:avLst/>
          </a:prstGeom>
        </p:spPr>
      </p:pic>
      <p:sp>
        <p:nvSpPr>
          <p:cNvPr id="8" name="Rectangle 7">
            <a:extLst>
              <a:ext uri="{FF2B5EF4-FFF2-40B4-BE49-F238E27FC236}">
                <a16:creationId xmlns:a16="http://schemas.microsoft.com/office/drawing/2014/main" id="{7610C753-9EC4-7B49-9E45-D6C4566D5347}"/>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31B06B32-8877-C24E-9718-952828D6AF01}"/>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3" name="Rectangle 2">
            <a:extLst>
              <a:ext uri="{FF2B5EF4-FFF2-40B4-BE49-F238E27FC236}">
                <a16:creationId xmlns:a16="http://schemas.microsoft.com/office/drawing/2014/main" id="{A0865915-CF3B-F846-BBE3-3AB7AFA38902}"/>
              </a:ext>
            </a:extLst>
          </p:cNvPr>
          <p:cNvSpPr/>
          <p:nvPr userDrawn="1"/>
        </p:nvSpPr>
        <p:spPr>
          <a:xfrm>
            <a:off x="797215" y="2531607"/>
            <a:ext cx="2533651" cy="301466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8B5214-7601-694C-BEA4-6C3BD3F78026}"/>
              </a:ext>
            </a:extLst>
          </p:cNvPr>
          <p:cNvSpPr/>
          <p:nvPr userDrawn="1"/>
        </p:nvSpPr>
        <p:spPr>
          <a:xfrm>
            <a:off x="3562355" y="2531607"/>
            <a:ext cx="2533651" cy="3014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F8FFC5-1B8A-1D48-BC1B-883E414F06A6}"/>
              </a:ext>
            </a:extLst>
          </p:cNvPr>
          <p:cNvSpPr/>
          <p:nvPr userDrawn="1"/>
        </p:nvSpPr>
        <p:spPr>
          <a:xfrm>
            <a:off x="6324607" y="2531607"/>
            <a:ext cx="2533651" cy="3014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58BC19-C70B-AB42-8F5C-242D825D84D9}"/>
              </a:ext>
            </a:extLst>
          </p:cNvPr>
          <p:cNvSpPr/>
          <p:nvPr userDrawn="1"/>
        </p:nvSpPr>
        <p:spPr>
          <a:xfrm>
            <a:off x="9086859" y="2531607"/>
            <a:ext cx="2533651" cy="3014663"/>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44D111-B688-9A4C-94C9-FA01CDB534F5}"/>
              </a:ext>
            </a:extLst>
          </p:cNvPr>
          <p:cNvSpPr/>
          <p:nvPr userDrawn="1"/>
        </p:nvSpPr>
        <p:spPr>
          <a:xfrm>
            <a:off x="797215" y="1733426"/>
            <a:ext cx="2533651" cy="59802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B62E3B-918D-C445-BA2D-BDA0F29D9BDE}"/>
              </a:ext>
            </a:extLst>
          </p:cNvPr>
          <p:cNvSpPr/>
          <p:nvPr userDrawn="1"/>
        </p:nvSpPr>
        <p:spPr>
          <a:xfrm>
            <a:off x="3562355" y="1733426"/>
            <a:ext cx="2533651" cy="598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D03632-6FFE-7249-A8A8-ED0803F79799}"/>
              </a:ext>
            </a:extLst>
          </p:cNvPr>
          <p:cNvSpPr/>
          <p:nvPr userDrawn="1"/>
        </p:nvSpPr>
        <p:spPr>
          <a:xfrm>
            <a:off x="6324607" y="1733426"/>
            <a:ext cx="2533651" cy="598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32AE3F-93D3-0740-AE83-FEE05D86115F}"/>
              </a:ext>
            </a:extLst>
          </p:cNvPr>
          <p:cNvSpPr/>
          <p:nvPr userDrawn="1"/>
        </p:nvSpPr>
        <p:spPr>
          <a:xfrm>
            <a:off x="9086859" y="1733426"/>
            <a:ext cx="2533651" cy="598025"/>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40699CA0-3CE1-A34A-867D-C1DB48C008F2}"/>
              </a:ext>
            </a:extLst>
          </p:cNvPr>
          <p:cNvSpPr>
            <a:spLocks noGrp="1"/>
          </p:cNvSpPr>
          <p:nvPr>
            <p:ph type="body" sz="quarter" idx="13"/>
          </p:nvPr>
        </p:nvSpPr>
        <p:spPr>
          <a:xfrm>
            <a:off x="838200" y="1690688"/>
            <a:ext cx="2492375" cy="598488"/>
          </a:xfrm>
        </p:spPr>
        <p:txBody>
          <a:bodyPr anchor="ctr">
            <a:normAutofit/>
          </a:bodyPr>
          <a:lstStyle>
            <a:lvl1pPr marL="0" indent="0" algn="ctr">
              <a:buNone/>
              <a:defRPr sz="2400" b="1">
                <a:latin typeface="Barlow Condensed Medium" pitchFamily="2" charset="77"/>
              </a:defRPr>
            </a:lvl1pPr>
          </a:lstStyle>
          <a:p>
            <a:pPr lvl="0"/>
            <a:endParaRPr lang="en-US"/>
          </a:p>
        </p:txBody>
      </p:sp>
      <p:sp>
        <p:nvSpPr>
          <p:cNvPr id="18" name="Text Placeholder 16">
            <a:extLst>
              <a:ext uri="{FF2B5EF4-FFF2-40B4-BE49-F238E27FC236}">
                <a16:creationId xmlns:a16="http://schemas.microsoft.com/office/drawing/2014/main" id="{06A70B8D-17F3-A946-A547-6A24BE8E736C}"/>
              </a:ext>
            </a:extLst>
          </p:cNvPr>
          <p:cNvSpPr>
            <a:spLocks noGrp="1"/>
          </p:cNvSpPr>
          <p:nvPr>
            <p:ph type="body" sz="quarter" idx="14"/>
          </p:nvPr>
        </p:nvSpPr>
        <p:spPr>
          <a:xfrm>
            <a:off x="6349211" y="1690688"/>
            <a:ext cx="2492375" cy="598488"/>
          </a:xfrm>
        </p:spPr>
        <p:txBody>
          <a:bodyPr anchor="ctr">
            <a:normAutofit/>
          </a:bodyPr>
          <a:lstStyle>
            <a:lvl1pPr marL="0" indent="0" algn="ctr">
              <a:buNone/>
              <a:defRPr sz="2400" b="1">
                <a:latin typeface="Barlow Condensed Medium" pitchFamily="2" charset="77"/>
              </a:defRPr>
            </a:lvl1pPr>
          </a:lstStyle>
          <a:p>
            <a:pPr lvl="0"/>
            <a:endParaRPr lang="en-US"/>
          </a:p>
        </p:txBody>
      </p:sp>
      <p:sp>
        <p:nvSpPr>
          <p:cNvPr id="19" name="Text Placeholder 16">
            <a:extLst>
              <a:ext uri="{FF2B5EF4-FFF2-40B4-BE49-F238E27FC236}">
                <a16:creationId xmlns:a16="http://schemas.microsoft.com/office/drawing/2014/main" id="{AD00C48F-3F71-0044-8F15-68591A27F506}"/>
              </a:ext>
            </a:extLst>
          </p:cNvPr>
          <p:cNvSpPr>
            <a:spLocks noGrp="1"/>
          </p:cNvSpPr>
          <p:nvPr>
            <p:ph type="body" sz="quarter" idx="15"/>
          </p:nvPr>
        </p:nvSpPr>
        <p:spPr>
          <a:xfrm>
            <a:off x="3559176" y="1690688"/>
            <a:ext cx="2492375" cy="598488"/>
          </a:xfrm>
        </p:spPr>
        <p:txBody>
          <a:bodyPr anchor="ctr">
            <a:normAutofit/>
          </a:bodyPr>
          <a:lstStyle>
            <a:lvl1pPr marL="0" indent="0" algn="ctr">
              <a:buNone/>
              <a:defRPr sz="2400" b="1">
                <a:latin typeface="Barlow Condensed Medium" pitchFamily="2" charset="77"/>
              </a:defRPr>
            </a:lvl1pPr>
          </a:lstStyle>
          <a:p>
            <a:pPr lvl="0"/>
            <a:endParaRPr lang="en-US"/>
          </a:p>
        </p:txBody>
      </p:sp>
      <p:sp>
        <p:nvSpPr>
          <p:cNvPr id="20" name="Text Placeholder 16">
            <a:extLst>
              <a:ext uri="{FF2B5EF4-FFF2-40B4-BE49-F238E27FC236}">
                <a16:creationId xmlns:a16="http://schemas.microsoft.com/office/drawing/2014/main" id="{25DBEBFE-C4FE-9140-8E88-D3F9837635FD}"/>
              </a:ext>
            </a:extLst>
          </p:cNvPr>
          <p:cNvSpPr>
            <a:spLocks noGrp="1"/>
          </p:cNvSpPr>
          <p:nvPr>
            <p:ph type="body" sz="quarter" idx="16"/>
          </p:nvPr>
        </p:nvSpPr>
        <p:spPr>
          <a:xfrm>
            <a:off x="9107496" y="1690688"/>
            <a:ext cx="2492375" cy="598488"/>
          </a:xfrm>
        </p:spPr>
        <p:txBody>
          <a:bodyPr anchor="ctr">
            <a:normAutofit/>
          </a:bodyPr>
          <a:lstStyle>
            <a:lvl1pPr marL="0" indent="0" algn="ctr">
              <a:buNone/>
              <a:defRPr sz="2400" b="1">
                <a:latin typeface="Barlow Condensed Medium" pitchFamily="2" charset="77"/>
              </a:defRPr>
            </a:lvl1pPr>
          </a:lstStyle>
          <a:p>
            <a:pPr lvl="0"/>
            <a:endParaRPr lang="en-US"/>
          </a:p>
        </p:txBody>
      </p:sp>
      <p:sp>
        <p:nvSpPr>
          <p:cNvPr id="21" name="Text Placeholder 16">
            <a:extLst>
              <a:ext uri="{FF2B5EF4-FFF2-40B4-BE49-F238E27FC236}">
                <a16:creationId xmlns:a16="http://schemas.microsoft.com/office/drawing/2014/main" id="{63574937-A0FC-BC48-A486-988B979CE706}"/>
              </a:ext>
            </a:extLst>
          </p:cNvPr>
          <p:cNvSpPr>
            <a:spLocks noGrp="1"/>
          </p:cNvSpPr>
          <p:nvPr>
            <p:ph type="body" sz="quarter" idx="17"/>
          </p:nvPr>
        </p:nvSpPr>
        <p:spPr>
          <a:xfrm>
            <a:off x="838200" y="2531606"/>
            <a:ext cx="2492375" cy="3014663"/>
          </a:xfrm>
        </p:spPr>
        <p:txBody>
          <a:bodyPr anchor="ctr">
            <a:normAutofit/>
          </a:bodyPr>
          <a:lstStyle>
            <a:lvl1pPr marL="342900" indent="-342900" algn="ctr">
              <a:buFont typeface="Arial" panose="020B0604020202020204" pitchFamily="34" charset="0"/>
              <a:buChar char="•"/>
              <a:defRPr sz="2400"/>
            </a:lvl1pPr>
          </a:lstStyle>
          <a:p>
            <a:pPr lvl="0"/>
            <a:endParaRPr lang="en-US"/>
          </a:p>
        </p:txBody>
      </p:sp>
      <p:sp>
        <p:nvSpPr>
          <p:cNvPr id="22" name="Text Placeholder 16">
            <a:extLst>
              <a:ext uri="{FF2B5EF4-FFF2-40B4-BE49-F238E27FC236}">
                <a16:creationId xmlns:a16="http://schemas.microsoft.com/office/drawing/2014/main" id="{A7B5D9BB-97F8-F843-B7B0-1FE561B24DEB}"/>
              </a:ext>
            </a:extLst>
          </p:cNvPr>
          <p:cNvSpPr>
            <a:spLocks noGrp="1"/>
          </p:cNvSpPr>
          <p:nvPr>
            <p:ph type="body" sz="quarter" idx="18"/>
          </p:nvPr>
        </p:nvSpPr>
        <p:spPr>
          <a:xfrm>
            <a:off x="6349211" y="2531606"/>
            <a:ext cx="2492375" cy="3014663"/>
          </a:xfrm>
        </p:spPr>
        <p:txBody>
          <a:bodyPr anchor="ctr">
            <a:normAutofit/>
          </a:bodyPr>
          <a:lstStyle>
            <a:lvl1pPr marL="342900" indent="-342900" algn="ctr">
              <a:buFont typeface="Arial" panose="020B0604020202020204" pitchFamily="34" charset="0"/>
              <a:buChar char="•"/>
              <a:defRPr sz="2400"/>
            </a:lvl1pPr>
          </a:lstStyle>
          <a:p>
            <a:pPr lvl="0"/>
            <a:endParaRPr lang="en-US"/>
          </a:p>
        </p:txBody>
      </p:sp>
      <p:sp>
        <p:nvSpPr>
          <p:cNvPr id="23" name="Text Placeholder 16">
            <a:extLst>
              <a:ext uri="{FF2B5EF4-FFF2-40B4-BE49-F238E27FC236}">
                <a16:creationId xmlns:a16="http://schemas.microsoft.com/office/drawing/2014/main" id="{96EC0C2B-9ECA-AE46-B7B4-5CB5CE5405F7}"/>
              </a:ext>
            </a:extLst>
          </p:cNvPr>
          <p:cNvSpPr>
            <a:spLocks noGrp="1"/>
          </p:cNvSpPr>
          <p:nvPr>
            <p:ph type="body" sz="quarter" idx="19"/>
          </p:nvPr>
        </p:nvSpPr>
        <p:spPr>
          <a:xfrm>
            <a:off x="3559176" y="2531606"/>
            <a:ext cx="2492375" cy="3014663"/>
          </a:xfrm>
        </p:spPr>
        <p:txBody>
          <a:bodyPr anchor="ctr">
            <a:normAutofit/>
          </a:bodyPr>
          <a:lstStyle>
            <a:lvl1pPr marL="342900" indent="-342900" algn="ctr">
              <a:buFont typeface="Arial" panose="020B0604020202020204" pitchFamily="34" charset="0"/>
              <a:buChar char="•"/>
              <a:defRPr sz="2400"/>
            </a:lvl1pPr>
          </a:lstStyle>
          <a:p>
            <a:pPr lvl="0"/>
            <a:endParaRPr lang="en-US"/>
          </a:p>
        </p:txBody>
      </p:sp>
      <p:sp>
        <p:nvSpPr>
          <p:cNvPr id="24" name="Text Placeholder 16">
            <a:extLst>
              <a:ext uri="{FF2B5EF4-FFF2-40B4-BE49-F238E27FC236}">
                <a16:creationId xmlns:a16="http://schemas.microsoft.com/office/drawing/2014/main" id="{C0A8CF8D-4881-B943-AA8B-D1BA233BE026}"/>
              </a:ext>
            </a:extLst>
          </p:cNvPr>
          <p:cNvSpPr>
            <a:spLocks noGrp="1"/>
          </p:cNvSpPr>
          <p:nvPr>
            <p:ph type="body" sz="quarter" idx="20"/>
          </p:nvPr>
        </p:nvSpPr>
        <p:spPr>
          <a:xfrm>
            <a:off x="9107496" y="2531606"/>
            <a:ext cx="2492375" cy="3014663"/>
          </a:xfrm>
        </p:spPr>
        <p:txBody>
          <a:bodyPr anchor="ctr">
            <a:normAutofit/>
          </a:bodyPr>
          <a:lstStyle>
            <a:lvl1pPr marL="342900" indent="-342900" algn="ctr">
              <a:buFont typeface="Arial" panose="020B0604020202020204" pitchFamily="34" charset="0"/>
              <a:buChar char="•"/>
              <a:defRPr sz="2400"/>
            </a:lvl1pPr>
          </a:lstStyle>
          <a:p>
            <a:pPr lvl="0"/>
            <a:endParaRPr lang="en-US"/>
          </a:p>
        </p:txBody>
      </p:sp>
    </p:spTree>
    <p:extLst>
      <p:ext uri="{BB962C8B-B14F-4D97-AF65-F5344CB8AC3E}">
        <p14:creationId xmlns:p14="http://schemas.microsoft.com/office/powerpoint/2010/main" val="131220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3E0C-4013-AF45-9F65-ABA495170E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1E1A27-5DBA-5244-831F-492043E39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DD6FDD-9562-7A45-A063-03020718A0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2298E-2092-AB4D-9B65-01AF5D4B2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5148D7-1B66-204C-9AF3-E672543EE3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CCCCA-ABCA-C34A-A5AD-B6DAC62FAB20}"/>
              </a:ext>
            </a:extLst>
          </p:cNvPr>
          <p:cNvSpPr>
            <a:spLocks noGrp="1"/>
          </p:cNvSpPr>
          <p:nvPr>
            <p:ph type="ftr" sz="quarter" idx="11"/>
          </p:nvPr>
        </p:nvSpPr>
        <p:spPr/>
        <p:txBody>
          <a:bodyPr/>
          <a:lstStyle/>
          <a:p>
            <a:endParaRPr lang="en-US"/>
          </a:p>
        </p:txBody>
      </p:sp>
      <p:pic>
        <p:nvPicPr>
          <p:cNvPr id="11" name="Picture 10">
            <a:extLst>
              <a:ext uri="{FF2B5EF4-FFF2-40B4-BE49-F238E27FC236}">
                <a16:creationId xmlns:a16="http://schemas.microsoft.com/office/drawing/2014/main" id="{7E3CDC89-9D9A-D34E-9CC9-2037C3979F95}"/>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2" name="Rectangle 11">
            <a:extLst>
              <a:ext uri="{FF2B5EF4-FFF2-40B4-BE49-F238E27FC236}">
                <a16:creationId xmlns:a16="http://schemas.microsoft.com/office/drawing/2014/main" id="{0065FEDB-4C56-EC48-9C5F-8762562E22F3}"/>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Slide Number Placeholder 5">
            <a:extLst>
              <a:ext uri="{FF2B5EF4-FFF2-40B4-BE49-F238E27FC236}">
                <a16:creationId xmlns:a16="http://schemas.microsoft.com/office/drawing/2014/main" id="{0BCBD07E-6BE1-B842-9768-D064E0B743E3}"/>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14" name="Picture 13">
            <a:extLst>
              <a:ext uri="{FF2B5EF4-FFF2-40B4-BE49-F238E27FC236}">
                <a16:creationId xmlns:a16="http://schemas.microsoft.com/office/drawing/2014/main" id="{A1C17C6D-D437-0646-BC69-B4D97ACE9105}"/>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119006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D3B0-D461-274F-B448-367957BDCBD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BFAD289-08B2-C749-A9DE-5BEC630487DC}"/>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0E24B786-C7A4-5A4E-8944-AE2994E64773}"/>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8" name="Rectangle 7">
            <a:extLst>
              <a:ext uri="{FF2B5EF4-FFF2-40B4-BE49-F238E27FC236}">
                <a16:creationId xmlns:a16="http://schemas.microsoft.com/office/drawing/2014/main" id="{7610C753-9EC4-7B49-9E45-D6C4566D5347}"/>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31B06B32-8877-C24E-9718-952828D6AF01}"/>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10" name="Picture 9">
            <a:extLst>
              <a:ext uri="{FF2B5EF4-FFF2-40B4-BE49-F238E27FC236}">
                <a16:creationId xmlns:a16="http://schemas.microsoft.com/office/drawing/2014/main" id="{F21B0AF1-75B9-E645-8027-5AF754C08795}"/>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263486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42B927-AE68-3543-AE14-F1E0BBF18F73}"/>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A0A8638C-1DFE-2B45-9D16-899FD7A12A09}"/>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7" name="Rectangle 6">
            <a:extLst>
              <a:ext uri="{FF2B5EF4-FFF2-40B4-BE49-F238E27FC236}">
                <a16:creationId xmlns:a16="http://schemas.microsoft.com/office/drawing/2014/main" id="{C2CE2C99-7B71-B044-A6FF-4659E58276F4}"/>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8" name="Slide Number Placeholder 5">
            <a:extLst>
              <a:ext uri="{FF2B5EF4-FFF2-40B4-BE49-F238E27FC236}">
                <a16:creationId xmlns:a16="http://schemas.microsoft.com/office/drawing/2014/main" id="{A7081E48-9D77-5540-A2B7-C3C2AAE96A35}"/>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9" name="Picture 8">
            <a:extLst>
              <a:ext uri="{FF2B5EF4-FFF2-40B4-BE49-F238E27FC236}">
                <a16:creationId xmlns:a16="http://schemas.microsoft.com/office/drawing/2014/main" id="{5C3491D8-C1BC-164A-BC76-BC7CC0CE8D38}"/>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25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D7FF9E-75D2-B145-B638-1F6506C90C87}"/>
              </a:ext>
            </a:extLst>
          </p:cNvPr>
          <p:cNvSpPr/>
          <p:nvPr userDrawn="1"/>
        </p:nvSpPr>
        <p:spPr>
          <a:xfrm>
            <a:off x="964745" y="3377972"/>
            <a:ext cx="4664529" cy="3037116"/>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rlow" pitchFamily="2" charset="77"/>
            </a:endParaRPr>
          </a:p>
        </p:txBody>
      </p:sp>
      <p:sp>
        <p:nvSpPr>
          <p:cNvPr id="6" name="Content Placeholder 5">
            <a:extLst>
              <a:ext uri="{FF2B5EF4-FFF2-40B4-BE49-F238E27FC236}">
                <a16:creationId xmlns:a16="http://schemas.microsoft.com/office/drawing/2014/main" id="{A529B090-71E6-1B48-94EF-D9224627B009}"/>
              </a:ext>
            </a:extLst>
          </p:cNvPr>
          <p:cNvSpPr>
            <a:spLocks noGrp="1"/>
          </p:cNvSpPr>
          <p:nvPr>
            <p:ph sz="quarter" idx="11" hasCustomPrompt="1"/>
          </p:nvPr>
        </p:nvSpPr>
        <p:spPr>
          <a:xfrm>
            <a:off x="457201" y="2700338"/>
            <a:ext cx="7358062" cy="3043237"/>
          </a:xfrm>
        </p:spPr>
        <p:txBody>
          <a:bodyPr>
            <a:noAutofit/>
          </a:bodyPr>
          <a:lstStyle>
            <a:lvl1pPr marL="0" indent="0">
              <a:buNone/>
              <a:defRPr sz="7200">
                <a:solidFill>
                  <a:srgbClr val="3BC9D5"/>
                </a:solidFill>
                <a:latin typeface="Barlow Condensed Medium" pitchFamily="2" charset="77"/>
              </a:defRPr>
            </a:lvl1pPr>
            <a:lvl2pPr marL="457200" indent="0">
              <a:buNone/>
              <a:defRPr sz="6600"/>
            </a:lvl2pPr>
            <a:lvl3pPr>
              <a:defRPr sz="6000"/>
            </a:lvl3pPr>
            <a:lvl4pPr>
              <a:defRPr sz="5400"/>
            </a:lvl4pPr>
            <a:lvl5pPr>
              <a:defRPr sz="5400"/>
            </a:lvl5pPr>
          </a:lstStyle>
          <a:p>
            <a:pPr lvl="0"/>
            <a:r>
              <a:rPr lang="en-US"/>
              <a:t>Thank you</a:t>
            </a:r>
          </a:p>
        </p:txBody>
      </p:sp>
    </p:spTree>
    <p:extLst>
      <p:ext uri="{BB962C8B-B14F-4D97-AF65-F5344CB8AC3E}">
        <p14:creationId xmlns:p14="http://schemas.microsoft.com/office/powerpoint/2010/main" val="142025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8" y="5768128"/>
            <a:ext cx="11277975" cy="180562"/>
          </a:xfrm>
        </p:spPr>
        <p:txBody>
          <a:bodyPr wrap="square" lIns="0" anchor="b">
            <a:spAutoFit/>
          </a:bodyPr>
          <a:lstStyle>
            <a:lvl1pPr marL="0" indent="0" algn="r">
              <a:buNone/>
              <a:defRPr sz="637" b="0" i="1">
                <a:solidFill>
                  <a:schemeClr val="tx1">
                    <a:lumMod val="75000"/>
                    <a:lumOff val="25000"/>
                  </a:schemeClr>
                </a:solidFill>
              </a:defRPr>
            </a:lvl1pPr>
            <a:lvl2pPr marL="106060" indent="0">
              <a:buNone/>
              <a:defRPr/>
            </a:lvl2pPr>
            <a:lvl3pPr marL="431818" indent="0">
              <a:buNone/>
              <a:defRPr/>
            </a:lvl3pPr>
            <a:lvl4pPr marL="603534" indent="0">
              <a:buNone/>
              <a:defRPr/>
            </a:lvl4pPr>
            <a:lvl5pPr marL="821969" indent="0">
              <a:buNone/>
              <a:defRPr/>
            </a:lvl5pPr>
          </a:lstStyle>
          <a:p>
            <a:pPr lvl="0"/>
            <a:r>
              <a:rPr lang="en-GB" dirty="0"/>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9373116" y="1306768"/>
            <a:ext cx="1105533" cy="1535006"/>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534028"/>
            <a:ext cx="188249" cy="110126"/>
          </a:xfrm>
          <a:prstGeom prst="rect">
            <a:avLst/>
          </a:prstGeom>
        </p:spPr>
        <p:txBody>
          <a:bodyPr vert="horz" wrap="none" lIns="0" tIns="0" rIns="0" bIns="0" rtlCol="0" anchor="b"/>
          <a:lstStyle>
            <a:lvl1pPr algn="l">
              <a:defRPr lang="en-GB" sz="715"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0608557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D7FF9E-75D2-B145-B638-1F6506C90C87}"/>
              </a:ext>
            </a:extLst>
          </p:cNvPr>
          <p:cNvSpPr/>
          <p:nvPr userDrawn="1"/>
        </p:nvSpPr>
        <p:spPr>
          <a:xfrm>
            <a:off x="250371" y="4049486"/>
            <a:ext cx="3733800" cy="113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5">
            <a:extLst>
              <a:ext uri="{FF2B5EF4-FFF2-40B4-BE49-F238E27FC236}">
                <a16:creationId xmlns:a16="http://schemas.microsoft.com/office/drawing/2014/main" id="{5D59C2EA-0E50-6446-A9AE-8FA3339886B9}"/>
              </a:ext>
            </a:extLst>
          </p:cNvPr>
          <p:cNvSpPr>
            <a:spLocks noGrp="1"/>
          </p:cNvSpPr>
          <p:nvPr>
            <p:ph sz="quarter" idx="11" hasCustomPrompt="1"/>
          </p:nvPr>
        </p:nvSpPr>
        <p:spPr>
          <a:xfrm>
            <a:off x="471488" y="3477986"/>
            <a:ext cx="4600575" cy="761319"/>
          </a:xfrm>
        </p:spPr>
        <p:txBody>
          <a:bodyPr>
            <a:noAutofit/>
          </a:bodyPr>
          <a:lstStyle>
            <a:lvl1pPr marL="0" indent="0">
              <a:buNone/>
              <a:defRPr sz="4800">
                <a:solidFill>
                  <a:srgbClr val="402957"/>
                </a:solidFill>
                <a:latin typeface="Barlow Condensed Medium" pitchFamily="2" charset="77"/>
              </a:defRPr>
            </a:lvl1pPr>
            <a:lvl2pPr marL="457200" indent="0">
              <a:buNone/>
              <a:defRPr sz="6600"/>
            </a:lvl2pPr>
            <a:lvl3pPr>
              <a:defRPr sz="6000"/>
            </a:lvl3pPr>
            <a:lvl4pPr>
              <a:defRPr sz="5400"/>
            </a:lvl4pPr>
            <a:lvl5pPr>
              <a:defRPr sz="5400"/>
            </a:lvl5pPr>
          </a:lstStyle>
          <a:p>
            <a:pPr lvl="0"/>
            <a:r>
              <a:rPr lang="en-US"/>
              <a:t>Presentation Title</a:t>
            </a:r>
          </a:p>
          <a:p>
            <a:pPr lvl="0"/>
            <a:endParaRPr lang="en-US"/>
          </a:p>
        </p:txBody>
      </p:sp>
      <p:sp>
        <p:nvSpPr>
          <p:cNvPr id="5" name="Text Placeholder 4">
            <a:extLst>
              <a:ext uri="{FF2B5EF4-FFF2-40B4-BE49-F238E27FC236}">
                <a16:creationId xmlns:a16="http://schemas.microsoft.com/office/drawing/2014/main" id="{58078383-50AB-A947-98A0-42149CB50E2C}"/>
              </a:ext>
            </a:extLst>
          </p:cNvPr>
          <p:cNvSpPr>
            <a:spLocks noGrp="1"/>
          </p:cNvSpPr>
          <p:nvPr>
            <p:ph type="body" sz="quarter" idx="12" hasCustomPrompt="1"/>
          </p:nvPr>
        </p:nvSpPr>
        <p:spPr>
          <a:xfrm>
            <a:off x="471488" y="4239306"/>
            <a:ext cx="4229100" cy="571500"/>
          </a:xfrm>
        </p:spPr>
        <p:txBody>
          <a:bodyPr>
            <a:normAutofit/>
          </a:bodyPr>
          <a:lstStyle>
            <a:lvl1pPr marL="0" indent="0">
              <a:buNone/>
              <a:defRPr sz="2000" b="0">
                <a:solidFill>
                  <a:srgbClr val="3BC9D5"/>
                </a:solidFill>
                <a:latin typeface="Barlow" pitchFamily="2" charset="77"/>
              </a:defRPr>
            </a:lvl1pPr>
          </a:lstStyle>
          <a:p>
            <a:pPr lvl="0"/>
            <a:r>
              <a:rPr lang="en-US"/>
              <a:t>Subtitle / date</a:t>
            </a:r>
          </a:p>
        </p:txBody>
      </p:sp>
    </p:spTree>
    <p:extLst>
      <p:ext uri="{BB962C8B-B14F-4D97-AF65-F5344CB8AC3E}">
        <p14:creationId xmlns:p14="http://schemas.microsoft.com/office/powerpoint/2010/main" val="226969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D7FF9E-75D2-B145-B638-1F6506C90C87}"/>
              </a:ext>
            </a:extLst>
          </p:cNvPr>
          <p:cNvSpPr/>
          <p:nvPr userDrawn="1"/>
        </p:nvSpPr>
        <p:spPr>
          <a:xfrm>
            <a:off x="4050845" y="2077810"/>
            <a:ext cx="6107567" cy="3037116"/>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rlow" pitchFamily="2" charset="77"/>
            </a:endParaRPr>
          </a:p>
        </p:txBody>
      </p:sp>
      <p:sp>
        <p:nvSpPr>
          <p:cNvPr id="4" name="Rectangle 3">
            <a:extLst>
              <a:ext uri="{FF2B5EF4-FFF2-40B4-BE49-F238E27FC236}">
                <a16:creationId xmlns:a16="http://schemas.microsoft.com/office/drawing/2014/main" id="{773A09CC-73FF-8345-89AD-3DB92F6A7460}"/>
              </a:ext>
            </a:extLst>
          </p:cNvPr>
          <p:cNvSpPr/>
          <p:nvPr userDrawn="1"/>
        </p:nvSpPr>
        <p:spPr>
          <a:xfrm>
            <a:off x="531358" y="1215797"/>
            <a:ext cx="1897517" cy="2070328"/>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rlow" pitchFamily="2" charset="77"/>
            </a:endParaRPr>
          </a:p>
        </p:txBody>
      </p:sp>
      <p:sp>
        <p:nvSpPr>
          <p:cNvPr id="6" name="Text Placeholder 5">
            <a:extLst>
              <a:ext uri="{FF2B5EF4-FFF2-40B4-BE49-F238E27FC236}">
                <a16:creationId xmlns:a16="http://schemas.microsoft.com/office/drawing/2014/main" id="{B722C39C-5884-F645-8DCF-4DA7A96FA469}"/>
              </a:ext>
            </a:extLst>
          </p:cNvPr>
          <p:cNvSpPr>
            <a:spLocks noGrp="1"/>
          </p:cNvSpPr>
          <p:nvPr>
            <p:ph type="body" sz="quarter" idx="10" hasCustomPrompt="1"/>
          </p:nvPr>
        </p:nvSpPr>
        <p:spPr>
          <a:xfrm>
            <a:off x="531358" y="622186"/>
            <a:ext cx="2643187" cy="3257550"/>
          </a:xfrm>
        </p:spPr>
        <p:txBody>
          <a:bodyPr>
            <a:normAutofit/>
          </a:bodyPr>
          <a:lstStyle>
            <a:lvl1pPr marL="0" indent="0">
              <a:buNone/>
              <a:defRPr sz="20000">
                <a:solidFill>
                  <a:schemeClr val="bg1"/>
                </a:solidFill>
                <a:latin typeface="Barlow Condensed Medium" pitchFamily="2" charset="77"/>
              </a:defRPr>
            </a:lvl1pPr>
          </a:lstStyle>
          <a:p>
            <a:pPr lvl="0"/>
            <a:r>
              <a:rPr lang="en-US"/>
              <a:t>01</a:t>
            </a:r>
          </a:p>
        </p:txBody>
      </p:sp>
      <p:sp>
        <p:nvSpPr>
          <p:cNvPr id="8" name="Text Placeholder 7">
            <a:extLst>
              <a:ext uri="{FF2B5EF4-FFF2-40B4-BE49-F238E27FC236}">
                <a16:creationId xmlns:a16="http://schemas.microsoft.com/office/drawing/2014/main" id="{F076A24B-D93F-304C-88C8-1FB425394D12}"/>
              </a:ext>
            </a:extLst>
          </p:cNvPr>
          <p:cNvSpPr>
            <a:spLocks noGrp="1"/>
          </p:cNvSpPr>
          <p:nvPr>
            <p:ph type="body" sz="quarter" idx="11" hasCustomPrompt="1"/>
          </p:nvPr>
        </p:nvSpPr>
        <p:spPr>
          <a:xfrm>
            <a:off x="4543426" y="3286125"/>
            <a:ext cx="6229350" cy="2000250"/>
          </a:xfrm>
        </p:spPr>
        <p:txBody>
          <a:bodyPr>
            <a:normAutofit/>
          </a:bodyPr>
          <a:lstStyle>
            <a:lvl1pPr marL="0" indent="0">
              <a:buNone/>
              <a:defRPr sz="6600">
                <a:solidFill>
                  <a:schemeClr val="bg1"/>
                </a:solidFill>
                <a:latin typeface="Barlow Condensed Medium" pitchFamily="2" charset="77"/>
              </a:defRPr>
            </a:lvl1pPr>
          </a:lstStyle>
          <a:p>
            <a:pPr lvl="0"/>
            <a:r>
              <a:rPr lang="en-US"/>
              <a:t>Divider Title</a:t>
            </a:r>
          </a:p>
        </p:txBody>
      </p:sp>
    </p:spTree>
    <p:extLst>
      <p:ext uri="{BB962C8B-B14F-4D97-AF65-F5344CB8AC3E}">
        <p14:creationId xmlns:p14="http://schemas.microsoft.com/office/powerpoint/2010/main" val="117788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2C53-EF7C-6344-81CA-4DE1959F3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DBF6A-C65F-954F-81D6-A691933BD9B9}"/>
              </a:ext>
            </a:extLst>
          </p:cNvPr>
          <p:cNvSpPr>
            <a:spLocks noGrp="1"/>
          </p:cNvSpPr>
          <p:nvPr>
            <p:ph idx="1"/>
          </p:nvPr>
        </p:nvSpPr>
        <p:spPr/>
        <p:txBody>
          <a:bodyPr/>
          <a:lstStyle>
            <a:lvl1pPr>
              <a:buClr>
                <a:srgbClr val="3BC9D5"/>
              </a:buClr>
              <a:defRPr/>
            </a:lvl1pPr>
            <a:lvl2pPr>
              <a:buClr>
                <a:srgbClr val="3BC9D5"/>
              </a:buClr>
              <a:defRPr/>
            </a:lvl2pPr>
            <a:lvl3pPr>
              <a:buClr>
                <a:srgbClr val="3BC9D5"/>
              </a:buClr>
              <a:defRPr/>
            </a:lvl3pPr>
            <a:lvl4pPr>
              <a:buClr>
                <a:srgbClr val="3BC9D5"/>
              </a:buClr>
              <a:defRPr/>
            </a:lvl4pPr>
            <a:lvl5pPr>
              <a:buClr>
                <a:srgbClr val="3BC9D5"/>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46DAB20-9426-DB43-990C-6D022594196B}"/>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346BC87E-86BC-3941-AA7A-BE4E0826463A}"/>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438464EA-F166-714D-9813-77C9D2874651}"/>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475683C-065A-1249-BC83-0FAE42C656C9}"/>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11" name="Picture 10">
            <a:extLst>
              <a:ext uri="{FF2B5EF4-FFF2-40B4-BE49-F238E27FC236}">
                <a16:creationId xmlns:a16="http://schemas.microsoft.com/office/drawing/2014/main" id="{76106D11-B4FF-FF45-96D4-910677F5B703}"/>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407914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B9D22-74D7-D147-82B6-8A5760B436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pic>
        <p:nvPicPr>
          <p:cNvPr id="12" name="Picture 11">
            <a:extLst>
              <a:ext uri="{FF2B5EF4-FFF2-40B4-BE49-F238E27FC236}">
                <a16:creationId xmlns:a16="http://schemas.microsoft.com/office/drawing/2014/main" id="{D69FFC00-7AAA-7047-822F-819E972DE022}"/>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365035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rgbClr val="40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rgbClr val="3BC9D5"/>
              </a:buClr>
              <a:defRPr>
                <a:solidFill>
                  <a:schemeClr val="bg1"/>
                </a:solidFill>
              </a:defRPr>
            </a:lvl1pPr>
            <a:lvl2pPr>
              <a:buClr>
                <a:srgbClr val="3BC9D5"/>
              </a:buClr>
              <a:defRPr>
                <a:solidFill>
                  <a:schemeClr val="bg1"/>
                </a:solidFill>
              </a:defRPr>
            </a:lvl2pPr>
            <a:lvl3pPr>
              <a:buClr>
                <a:srgbClr val="3BC9D5"/>
              </a:buClr>
              <a:defRPr>
                <a:solidFill>
                  <a:schemeClr val="bg1"/>
                </a:solidFill>
              </a:defRPr>
            </a:lvl3pPr>
            <a:lvl4pPr>
              <a:buClr>
                <a:srgbClr val="3BC9D5"/>
              </a:buClr>
              <a:defRPr>
                <a:solidFill>
                  <a:schemeClr val="bg1"/>
                </a:solidFill>
              </a:defRPr>
            </a:lvl4pPr>
            <a:lvl5pPr>
              <a:buClr>
                <a:srgbClr val="3BC9D5"/>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3780EB82-E27B-E94F-90F7-F23F3C2276D4}"/>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381927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rgbClr val="402957"/>
              </a:buClr>
              <a:defRPr>
                <a:solidFill>
                  <a:schemeClr val="bg1"/>
                </a:solidFill>
              </a:defRPr>
            </a:lvl1pPr>
            <a:lvl2pPr>
              <a:buClr>
                <a:srgbClr val="402957"/>
              </a:buClr>
              <a:defRPr>
                <a:solidFill>
                  <a:schemeClr val="bg1"/>
                </a:solidFill>
              </a:defRPr>
            </a:lvl2pPr>
            <a:lvl3pPr>
              <a:buClr>
                <a:srgbClr val="402957"/>
              </a:buClr>
              <a:defRPr>
                <a:solidFill>
                  <a:schemeClr val="bg1"/>
                </a:solidFill>
              </a:defRPr>
            </a:lvl3pPr>
            <a:lvl4pPr>
              <a:buClr>
                <a:srgbClr val="402957"/>
              </a:buClr>
              <a:defRPr>
                <a:solidFill>
                  <a:schemeClr val="bg1"/>
                </a:solidFill>
              </a:defRPr>
            </a:lvl4pPr>
            <a:lvl5pPr>
              <a:buClr>
                <a:srgbClr val="402957"/>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2A2EC7ED-B67D-1F41-B7DF-E523BE26BE59}"/>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315883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2957"/>
              </a:solidFill>
            </a:endParaRPr>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chemeClr val="bg1"/>
              </a:buClr>
              <a:defRPr>
                <a:solidFill>
                  <a:srgbClr val="402957"/>
                </a:solidFill>
              </a:defRPr>
            </a:lvl1pPr>
            <a:lvl2pPr>
              <a:buClr>
                <a:schemeClr val="bg1"/>
              </a:buClr>
              <a:defRPr>
                <a:solidFill>
                  <a:srgbClr val="402957"/>
                </a:solidFill>
              </a:defRPr>
            </a:lvl2pPr>
            <a:lvl3pPr>
              <a:buClr>
                <a:schemeClr val="bg1"/>
              </a:buClr>
              <a:defRPr>
                <a:solidFill>
                  <a:srgbClr val="402957"/>
                </a:solidFill>
              </a:defRPr>
            </a:lvl3pPr>
            <a:lvl4pPr>
              <a:buClr>
                <a:schemeClr val="bg1"/>
              </a:buClr>
              <a:defRPr>
                <a:solidFill>
                  <a:srgbClr val="402957"/>
                </a:solidFill>
              </a:defRPr>
            </a:lvl4pPr>
            <a:lvl5pPr>
              <a:buClr>
                <a:schemeClr val="bg1"/>
              </a:buClr>
              <a:defRPr>
                <a:solidFill>
                  <a:srgbClr val="40295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E82D53CB-1B8D-3646-A7DC-D8B87F19BB44}"/>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135919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1CF-FE69-C444-B0C3-8077DAD5AB3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CBB90-6387-9746-B17F-C9888F382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7B9D35-966B-9C40-A3D8-D659EE7D4F6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1A9AF11-06C5-EC45-B755-B5CFF3522B26}"/>
              </a:ext>
            </a:extLst>
          </p:cNvPr>
          <p:cNvPicPr>
            <a:picLocks noChangeAspect="1"/>
          </p:cNvPicPr>
          <p:nvPr userDrawn="1"/>
        </p:nvPicPr>
        <p:blipFill>
          <a:blip r:embed="rId2"/>
          <a:stretch>
            <a:fillRect/>
          </a:stretch>
        </p:blipFill>
        <p:spPr>
          <a:xfrm>
            <a:off x="10829926" y="5933859"/>
            <a:ext cx="1376362" cy="938429"/>
          </a:xfrm>
          <a:prstGeom prst="rect">
            <a:avLst/>
          </a:prstGeom>
        </p:spPr>
      </p:pic>
      <p:sp>
        <p:nvSpPr>
          <p:cNvPr id="10" name="Rectangle 9">
            <a:extLst>
              <a:ext uri="{FF2B5EF4-FFF2-40B4-BE49-F238E27FC236}">
                <a16:creationId xmlns:a16="http://schemas.microsoft.com/office/drawing/2014/main" id="{89DDB5BF-44B3-4246-8E73-E72BD5218F30}"/>
              </a:ext>
            </a:extLst>
          </p:cNvPr>
          <p:cNvSpPr/>
          <p:nvPr userDrawn="1"/>
        </p:nvSpPr>
        <p:spPr>
          <a:xfrm>
            <a:off x="11353800" y="6356350"/>
            <a:ext cx="390525" cy="267154"/>
          </a:xfrm>
          <a:prstGeom prst="rect">
            <a:avLst/>
          </a:prstGeom>
          <a:solidFill>
            <a:srgbClr val="4029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1" name="Slide Number Placeholder 5">
            <a:extLst>
              <a:ext uri="{FF2B5EF4-FFF2-40B4-BE49-F238E27FC236}">
                <a16:creationId xmlns:a16="http://schemas.microsoft.com/office/drawing/2014/main" id="{BF5976FB-BDCF-5642-8EB1-6220DE786F08}"/>
              </a:ext>
            </a:extLst>
          </p:cNvPr>
          <p:cNvSpPr>
            <a:spLocks noGrp="1"/>
          </p:cNvSpPr>
          <p:nvPr>
            <p:ph type="sldNum" sz="quarter" idx="12"/>
          </p:nvPr>
        </p:nvSpPr>
        <p:spPr>
          <a:xfrm>
            <a:off x="9001125" y="6356350"/>
            <a:ext cx="2743200" cy="365125"/>
          </a:xfrm>
        </p:spPr>
        <p:txBody>
          <a:bodyPr/>
          <a:lstStyle>
            <a:lvl1pPr>
              <a:defRPr>
                <a:solidFill>
                  <a:schemeClr val="bg1"/>
                </a:solidFill>
              </a:defRPr>
            </a:lvl1pPr>
          </a:lstStyle>
          <a:p>
            <a:fld id="{F6228A4B-097C-0E43-8F4F-F7954D40F2C7}" type="slidenum">
              <a:rPr lang="en-US" smtClean="0"/>
              <a:pPr/>
              <a:t>‹#›</a:t>
            </a:fld>
            <a:endParaRPr lang="en-US"/>
          </a:p>
        </p:txBody>
      </p:sp>
      <p:sp>
        <p:nvSpPr>
          <p:cNvPr id="5" name="Rectangle 4">
            <a:extLst>
              <a:ext uri="{FF2B5EF4-FFF2-40B4-BE49-F238E27FC236}">
                <a16:creationId xmlns:a16="http://schemas.microsoft.com/office/drawing/2014/main" id="{0C303D74-C256-804D-8F59-06C886019AEC}"/>
              </a:ext>
            </a:extLst>
          </p:cNvPr>
          <p:cNvSpPr/>
          <p:nvPr userDrawn="1"/>
        </p:nvSpPr>
        <p:spPr>
          <a:xfrm>
            <a:off x="8386763" y="0"/>
            <a:ext cx="3819525" cy="6872288"/>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F64D2E8-1483-0640-9AD3-DBAA3095632E}"/>
              </a:ext>
            </a:extLst>
          </p:cNvPr>
          <p:cNvSpPr>
            <a:spLocks noGrp="1"/>
          </p:cNvSpPr>
          <p:nvPr>
            <p:ph type="body" sz="quarter" idx="13"/>
          </p:nvPr>
        </p:nvSpPr>
        <p:spPr>
          <a:xfrm>
            <a:off x="8686800" y="365125"/>
            <a:ext cx="3243263" cy="6121400"/>
          </a:xfrm>
        </p:spPr>
        <p:txBody>
          <a:bodyPr/>
          <a:lstStyle>
            <a:lvl1pPr>
              <a:buClr>
                <a:schemeClr val="bg1"/>
              </a:buClr>
              <a:defRPr>
                <a:solidFill>
                  <a:srgbClr val="402957"/>
                </a:solidFill>
              </a:defRPr>
            </a:lvl1pPr>
            <a:lvl2pPr>
              <a:buClr>
                <a:schemeClr val="bg1"/>
              </a:buClr>
              <a:defRPr>
                <a:solidFill>
                  <a:srgbClr val="402957"/>
                </a:solidFill>
              </a:defRPr>
            </a:lvl2pPr>
            <a:lvl3pPr>
              <a:buClr>
                <a:schemeClr val="bg1"/>
              </a:buClr>
              <a:defRPr>
                <a:solidFill>
                  <a:srgbClr val="402957"/>
                </a:solidFill>
              </a:defRPr>
            </a:lvl3pPr>
            <a:lvl4pPr>
              <a:buClr>
                <a:schemeClr val="bg1"/>
              </a:buClr>
              <a:defRPr>
                <a:solidFill>
                  <a:srgbClr val="402957"/>
                </a:solidFill>
              </a:defRPr>
            </a:lvl4pPr>
            <a:lvl5pPr>
              <a:buClr>
                <a:schemeClr val="bg1"/>
              </a:buClr>
              <a:defRPr>
                <a:solidFill>
                  <a:srgbClr val="40295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8F9D4908-D21C-2B40-911F-05247C95233A}"/>
              </a:ext>
            </a:extLst>
          </p:cNvPr>
          <p:cNvPicPr>
            <a:picLocks noChangeAspect="1"/>
          </p:cNvPicPr>
          <p:nvPr userDrawn="1"/>
        </p:nvPicPr>
        <p:blipFill>
          <a:blip r:embed="rId3"/>
          <a:stretch>
            <a:fillRect/>
          </a:stretch>
        </p:blipFill>
        <p:spPr>
          <a:xfrm>
            <a:off x="315687" y="5853275"/>
            <a:ext cx="1741713" cy="801309"/>
          </a:xfrm>
          <a:prstGeom prst="rect">
            <a:avLst/>
          </a:prstGeom>
        </p:spPr>
      </p:pic>
    </p:spTree>
    <p:extLst>
      <p:ext uri="{BB962C8B-B14F-4D97-AF65-F5344CB8AC3E}">
        <p14:creationId xmlns:p14="http://schemas.microsoft.com/office/powerpoint/2010/main" val="18935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B502B-2C43-7E42-88EF-C317C1F75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A9431F-7D8C-9E4B-A80F-CACDB9FF4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95931E-EDA5-4C4C-9EC0-484F002AB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[web address]</a:t>
            </a:r>
          </a:p>
        </p:txBody>
      </p:sp>
      <p:sp>
        <p:nvSpPr>
          <p:cNvPr id="6" name="Slide Number Placeholder 5">
            <a:extLst>
              <a:ext uri="{FF2B5EF4-FFF2-40B4-BE49-F238E27FC236}">
                <a16:creationId xmlns:a16="http://schemas.microsoft.com/office/drawing/2014/main" id="{E086F362-0EAC-D744-B6EE-0DB1079C7D7A}"/>
              </a:ext>
            </a:extLst>
          </p:cNvPr>
          <p:cNvSpPr>
            <a:spLocks noGrp="1"/>
          </p:cNvSpPr>
          <p:nvPr>
            <p:ph type="sldNum" sz="quarter" idx="4"/>
          </p:nvPr>
        </p:nvSpPr>
        <p:spPr>
          <a:xfrm>
            <a:off x="92964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28A4B-097C-0E43-8F4F-F7954D40F2C7}" type="slidenum">
              <a:rPr lang="en-US" smtClean="0"/>
              <a:t>‹#›</a:t>
            </a:fld>
            <a:endParaRPr lang="en-US"/>
          </a:p>
        </p:txBody>
      </p:sp>
    </p:spTree>
    <p:extLst>
      <p:ext uri="{BB962C8B-B14F-4D97-AF65-F5344CB8AC3E}">
        <p14:creationId xmlns:p14="http://schemas.microsoft.com/office/powerpoint/2010/main" val="2892708445"/>
      </p:ext>
    </p:extLst>
  </p:cSld>
  <p:clrMap bg1="lt1" tx1="dk1" bg2="lt2" tx2="dk2" accent1="accent1" accent2="accent2" accent3="accent3" accent4="accent4" accent5="accent5" accent6="accent6" hlink="hlink" folHlink="folHlink"/>
  <p:sldLayoutIdLst>
    <p:sldLayoutId id="2147483735" r:id="rId1"/>
    <p:sldLayoutId id="2147483649" r:id="rId2"/>
    <p:sldLayoutId id="2147483657" r:id="rId3"/>
    <p:sldLayoutId id="2147483650" r:id="rId4"/>
    <p:sldLayoutId id="2147483652" r:id="rId5"/>
    <p:sldLayoutId id="2147483658" r:id="rId6"/>
    <p:sldLayoutId id="2147483659" r:id="rId7"/>
    <p:sldLayoutId id="2147483660" r:id="rId8"/>
    <p:sldLayoutId id="2147483661" r:id="rId9"/>
    <p:sldLayoutId id="2147483663" r:id="rId10"/>
    <p:sldLayoutId id="2147483662" r:id="rId11"/>
    <p:sldLayoutId id="2147483653" r:id="rId12"/>
    <p:sldLayoutId id="2147483654" r:id="rId13"/>
    <p:sldLayoutId id="2147483655" r:id="rId14"/>
    <p:sldLayoutId id="2147483656" r:id="rId15"/>
    <p:sldLayoutId id="2147483736" r:id="rId16"/>
  </p:sldLayoutIdLst>
  <p:txStyles>
    <p:title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scot/publications/growth-sector-statistics/" TargetMode="External"/><Relationship Id="rId2" Type="http://schemas.openxmlformats.org/officeDocument/2006/relationships/hyperlink" Target="https://www.gov.scot/publications/standard-industrial-classificatio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F9F3E33-09EA-459D-8F20-BF575409B4A4}"/>
              </a:ext>
            </a:extLst>
          </p:cNvPr>
          <p:cNvPicPr>
            <a:picLocks noGrp="1" noChangeAspect="1"/>
          </p:cNvPicPr>
          <p:nvPr>
            <p:ph sz="quarter" idx="11"/>
          </p:nvPr>
        </p:nvPicPr>
        <p:blipFill>
          <a:blip r:embed="rId2"/>
          <a:stretch>
            <a:fillRect/>
          </a:stretch>
        </p:blipFill>
        <p:spPr>
          <a:xfrm>
            <a:off x="371321" y="304799"/>
            <a:ext cx="2666121" cy="1226049"/>
          </a:xfrm>
        </p:spPr>
      </p:pic>
      <p:sp>
        <p:nvSpPr>
          <p:cNvPr id="3" name="Text Placeholder 2">
            <a:extLst>
              <a:ext uri="{FF2B5EF4-FFF2-40B4-BE49-F238E27FC236}">
                <a16:creationId xmlns:a16="http://schemas.microsoft.com/office/drawing/2014/main" id="{5563F49E-A592-4156-BF8A-46E7955BE677}"/>
              </a:ext>
            </a:extLst>
          </p:cNvPr>
          <p:cNvSpPr>
            <a:spLocks noGrp="1"/>
          </p:cNvSpPr>
          <p:nvPr>
            <p:ph type="body" sz="quarter" idx="12"/>
          </p:nvPr>
        </p:nvSpPr>
        <p:spPr>
          <a:xfrm>
            <a:off x="482885" y="3778369"/>
            <a:ext cx="4229100" cy="571500"/>
          </a:xfrm>
        </p:spPr>
        <p:txBody>
          <a:bodyPr>
            <a:normAutofit/>
          </a:bodyPr>
          <a:lstStyle/>
          <a:p>
            <a:r>
              <a:rPr lang="en-GB" b="1" dirty="0">
                <a:latin typeface="Barlow" panose="00000500000000000000" pitchFamily="2" charset="0"/>
              </a:rPr>
              <a:t>May/June 2023</a:t>
            </a:r>
          </a:p>
        </p:txBody>
      </p:sp>
      <p:sp>
        <p:nvSpPr>
          <p:cNvPr id="8" name="TextBox 7">
            <a:extLst>
              <a:ext uri="{FF2B5EF4-FFF2-40B4-BE49-F238E27FC236}">
                <a16:creationId xmlns:a16="http://schemas.microsoft.com/office/drawing/2014/main" id="{CC4B82D0-9DF0-4B45-845C-72297297F149}"/>
              </a:ext>
            </a:extLst>
          </p:cNvPr>
          <p:cNvSpPr txBox="1"/>
          <p:nvPr/>
        </p:nvSpPr>
        <p:spPr>
          <a:xfrm>
            <a:off x="482885" y="2454478"/>
            <a:ext cx="3760342" cy="1200329"/>
          </a:xfrm>
          <a:prstGeom prst="rect">
            <a:avLst/>
          </a:prstGeom>
          <a:noFill/>
        </p:spPr>
        <p:txBody>
          <a:bodyPr wrap="square" rtlCol="0">
            <a:spAutoFit/>
          </a:bodyPr>
          <a:lstStyle/>
          <a:p>
            <a:r>
              <a:rPr lang="en-GB" sz="3600" b="1" dirty="0">
                <a:latin typeface="Barlow" panose="00000500000000000000" pitchFamily="2" charset="0"/>
              </a:rPr>
              <a:t>SOSE Business Panel Survey</a:t>
            </a:r>
          </a:p>
        </p:txBody>
      </p:sp>
      <p:pic>
        <p:nvPicPr>
          <p:cNvPr id="5" name="Picture 4">
            <a:extLst>
              <a:ext uri="{FF2B5EF4-FFF2-40B4-BE49-F238E27FC236}">
                <a16:creationId xmlns:a16="http://schemas.microsoft.com/office/drawing/2014/main" id="{8C3CAACC-E215-4E81-ACC6-D3417A7709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9276" t="1113" b="-1"/>
          <a:stretch/>
        </p:blipFill>
        <p:spPr>
          <a:xfrm>
            <a:off x="371321" y="5947833"/>
            <a:ext cx="949479" cy="757480"/>
          </a:xfrm>
          <a:prstGeom prst="rect">
            <a:avLst/>
          </a:prstGeom>
        </p:spPr>
      </p:pic>
    </p:spTree>
    <p:extLst>
      <p:ext uri="{BB962C8B-B14F-4D97-AF65-F5344CB8AC3E}">
        <p14:creationId xmlns:p14="http://schemas.microsoft.com/office/powerpoint/2010/main" val="314736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95113" y="276226"/>
            <a:ext cx="10515600" cy="1325563"/>
          </a:xfrm>
        </p:spPr>
        <p:txBody>
          <a:bodyPr/>
          <a:lstStyle/>
          <a:p>
            <a:r>
              <a:rPr lang="en-US" dirty="0"/>
              <a:t>Presentation and interpretation of the data</a:t>
            </a:r>
            <a:endParaRPr lang="en-GB" dirty="0"/>
          </a:p>
        </p:txBody>
      </p:sp>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695113" y="1488732"/>
            <a:ext cx="5064925" cy="4351338"/>
          </a:xfrm>
        </p:spPr>
        <p:txBody>
          <a:bodyPr>
            <a:noAutofit/>
          </a:bodyPr>
          <a:lstStyle/>
          <a:p>
            <a:pPr marL="0" indent="0">
              <a:buNone/>
            </a:pPr>
            <a:r>
              <a:rPr lang="en-GB" sz="1200" b="1" dirty="0">
                <a:latin typeface="Barlow" panose="00000500000000000000" pitchFamily="2" charset="0"/>
              </a:rPr>
              <a:t>Interpretation of the data</a:t>
            </a:r>
          </a:p>
          <a:p>
            <a:pPr marL="0" indent="0">
              <a:buNone/>
            </a:pPr>
            <a:r>
              <a:rPr lang="en-GB" sz="1200" dirty="0">
                <a:latin typeface="Barlow" panose="00000500000000000000" pitchFamily="2" charset="0"/>
              </a:rPr>
              <a:t>The survey findings represent the views of a sample of businesses, and not the entire business population of the South of Scotland, therefore they are subject to sampling tolerances, meaning that not all differences will be statistically significant. </a:t>
            </a:r>
          </a:p>
          <a:p>
            <a:pPr marL="0" indent="0">
              <a:buNone/>
            </a:pPr>
            <a:r>
              <a:rPr lang="en-GB" sz="1200" dirty="0">
                <a:latin typeface="Barlow" panose="00000500000000000000" pitchFamily="2" charset="0"/>
              </a:rPr>
              <a:t>Throughout the report, differences between sub-groups are commented upon only where we are sure these are statistically significant, i.e. where we can be 95% certain that they have not occurred by chance. The typical sub groups reported on are:</a:t>
            </a:r>
          </a:p>
          <a:p>
            <a:r>
              <a:rPr lang="en-GB" sz="1200" dirty="0">
                <a:latin typeface="Barlow" panose="00000500000000000000" pitchFamily="2" charset="0"/>
              </a:rPr>
              <a:t>Size of business (grouped by 0-4, 5-10, 11-24 and 25+ staff)</a:t>
            </a:r>
          </a:p>
          <a:p>
            <a:r>
              <a:rPr lang="en-GB" sz="1200" dirty="0">
                <a:latin typeface="Barlow" panose="00000500000000000000" pitchFamily="2" charset="0"/>
              </a:rPr>
              <a:t>Sector  (using the SIC categories outlined in the previous slide)</a:t>
            </a:r>
          </a:p>
          <a:p>
            <a:r>
              <a:rPr lang="en-GB" sz="1200" dirty="0">
                <a:latin typeface="Barlow" panose="00000500000000000000" pitchFamily="2" charset="0"/>
              </a:rPr>
              <a:t>Location (Dumfries and Galloway and the Scottish Borders)</a:t>
            </a:r>
          </a:p>
          <a:p>
            <a:r>
              <a:rPr lang="en-GB" sz="1200" dirty="0">
                <a:latin typeface="Barlow" panose="00000500000000000000" pitchFamily="2" charset="0"/>
              </a:rPr>
              <a:t>Rurality* (remote rural, accessible rural and urban)</a:t>
            </a:r>
          </a:p>
          <a:p>
            <a:r>
              <a:rPr lang="en-GB" sz="1200" dirty="0">
                <a:latin typeface="Barlow" panose="00000500000000000000" pitchFamily="2" charset="0"/>
              </a:rPr>
              <a:t>Other characteristics based on responses to the survey (e.g. the markets they trade with, their growth aspiration etc)</a:t>
            </a:r>
          </a:p>
          <a:p>
            <a:endParaRPr lang="en-GB" sz="1200" dirty="0">
              <a:latin typeface="Barlow" panose="00000500000000000000" pitchFamily="2" charset="0"/>
            </a:endParaRP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096000" y="1496841"/>
            <a:ext cx="5213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Barlow" panose="00000500000000000000" pitchFamily="2" charset="0"/>
              </a:rPr>
              <a:t>Where percentages do not sum to 100%, this may be due to rounding, the exclusion of ‘don’t know’ categories, or multiple answers. Aggregate percentages (e.g. “optimistic/not optimistic” or “important/not important”) are calculated from the absolute values. Therefore, aggregate percentages may differ from the sum of the individual scores due to rounding of percentage totals.</a:t>
            </a:r>
          </a:p>
          <a:p>
            <a:pPr marL="0" indent="0">
              <a:buNone/>
            </a:pPr>
            <a:r>
              <a:rPr lang="en-GB" sz="1200" dirty="0">
                <a:latin typeface="Barlow" panose="00000500000000000000" pitchFamily="2" charset="0"/>
              </a:rPr>
              <a:t>Throughout the report, an asterisk (*) denotes any value of less than half a percent and a dash (-) denotes zero. For questions where the number of businesses is less than 30, the number of times a response has been selected (N) rather than the percentage is given.</a:t>
            </a:r>
          </a:p>
          <a:p>
            <a:pPr marL="0" indent="0">
              <a:buNone/>
            </a:pPr>
            <a:r>
              <a:rPr lang="en-GB" sz="1200" b="1" dirty="0">
                <a:latin typeface="Barlow" panose="00000500000000000000" pitchFamily="2" charset="0"/>
              </a:rPr>
              <a:t>Weighting</a:t>
            </a:r>
          </a:p>
          <a:p>
            <a:pPr marL="0" indent="0">
              <a:buNone/>
            </a:pPr>
            <a:r>
              <a:rPr lang="en-GB" sz="1200" dirty="0">
                <a:latin typeface="Barlow" panose="00000500000000000000" pitchFamily="2" charset="0"/>
              </a:rPr>
              <a:t>The achieved sample was broadly representative of the population. Nonetheless, weighting was applied to correct for any differences between the achieved sample and the business population. A breakdown of the achieved profile of businesses is provided in the Appendix. </a:t>
            </a:r>
          </a:p>
          <a:p>
            <a:pPr marL="0" indent="0">
              <a:buNone/>
            </a:pPr>
            <a:endParaRPr lang="en-GB" sz="1200" b="1" dirty="0">
              <a:latin typeface="Barlow" panose="00000500000000000000" pitchFamily="2" charset="0"/>
            </a:endParaRPr>
          </a:p>
        </p:txBody>
      </p:sp>
      <p:sp>
        <p:nvSpPr>
          <p:cNvPr id="3" name="Rectangle 2">
            <a:extLst>
              <a:ext uri="{FF2B5EF4-FFF2-40B4-BE49-F238E27FC236}">
                <a16:creationId xmlns:a16="http://schemas.microsoft.com/office/drawing/2014/main" id="{746B3554-FE4A-475B-A635-4C5953973B43}"/>
              </a:ext>
            </a:extLst>
          </p:cNvPr>
          <p:cNvSpPr/>
          <p:nvPr/>
        </p:nvSpPr>
        <p:spPr>
          <a:xfrm>
            <a:off x="2171698" y="6103035"/>
            <a:ext cx="8826501" cy="553998"/>
          </a:xfrm>
          <a:prstGeom prst="rect">
            <a:avLst/>
          </a:prstGeom>
        </p:spPr>
        <p:txBody>
          <a:bodyPr wrap="square">
            <a:spAutoFit/>
          </a:bodyPr>
          <a:lstStyle/>
          <a:p>
            <a:r>
              <a:rPr lang="en-GB" sz="1000" spc="-5" dirty="0">
                <a:solidFill>
                  <a:srgbClr val="58595B"/>
                </a:solidFill>
                <a:latin typeface="Barlow" panose="00000500000000000000" pitchFamily="2" charset="0"/>
                <a:cs typeface="Calibri" panose="020F0502020204030204" pitchFamily="34" charset="0"/>
              </a:rPr>
              <a:t>*</a:t>
            </a:r>
            <a:r>
              <a:rPr lang="en-GB" sz="1000" dirty="0">
                <a:latin typeface="Barlow" panose="00000500000000000000" pitchFamily="2" charset="0"/>
              </a:rPr>
              <a:t>Rural and urban areas are based on the Scottish Government’s 3-fold classification: “Accessible rural” = within 30 minute drive from the centre of a settlement of 10,000 ore more; “Remote rural” = greater than 30 minutes drive; “Urban” = large or other urban, accessible or remote small towns</a:t>
            </a:r>
          </a:p>
          <a:p>
            <a:r>
              <a:rPr lang="en-GB" sz="1000" dirty="0">
                <a:latin typeface="Barlow" panose="00000500000000000000" pitchFamily="2" charset="0"/>
              </a:rPr>
              <a:t> </a:t>
            </a:r>
          </a:p>
        </p:txBody>
      </p:sp>
    </p:spTree>
    <p:extLst>
      <p:ext uri="{BB962C8B-B14F-4D97-AF65-F5344CB8AC3E}">
        <p14:creationId xmlns:p14="http://schemas.microsoft.com/office/powerpoint/2010/main" val="126666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87843" y="589383"/>
            <a:ext cx="2643187" cy="3257550"/>
          </a:xfrm>
        </p:spPr>
        <p:txBody>
          <a:bodyPr>
            <a:normAutofit/>
          </a:bodyPr>
          <a:lstStyle/>
          <a:p>
            <a:r>
              <a:rPr lang="en-US" dirty="0"/>
              <a:t>02</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a:xfrm>
            <a:off x="3837023" y="1983204"/>
            <a:ext cx="6229350" cy="2000250"/>
          </a:xfrm>
        </p:spPr>
        <p:txBody>
          <a:bodyPr>
            <a:normAutofit fontScale="85000" lnSpcReduction="10000"/>
          </a:bodyPr>
          <a:lstStyle/>
          <a:p>
            <a:r>
              <a:rPr lang="en-US" dirty="0"/>
              <a:t>Business structure and markets of operation</a:t>
            </a:r>
          </a:p>
        </p:txBody>
      </p:sp>
    </p:spTree>
    <p:extLst>
      <p:ext uri="{BB962C8B-B14F-4D97-AF65-F5344CB8AC3E}">
        <p14:creationId xmlns:p14="http://schemas.microsoft.com/office/powerpoint/2010/main" val="179710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E7F4-B86D-1843-B848-662032C3E6EB}"/>
              </a:ext>
            </a:extLst>
          </p:cNvPr>
          <p:cNvSpPr>
            <a:spLocks noGrp="1"/>
          </p:cNvSpPr>
          <p:nvPr>
            <p:ph type="title"/>
          </p:nvPr>
        </p:nvSpPr>
        <p:spPr>
          <a:xfrm>
            <a:off x="518591" y="151145"/>
            <a:ext cx="7315200" cy="1325563"/>
          </a:xfrm>
        </p:spPr>
        <p:txBody>
          <a:bodyPr/>
          <a:lstStyle/>
          <a:p>
            <a:r>
              <a:rPr lang="en-US" dirty="0"/>
              <a:t>Key findings </a:t>
            </a:r>
          </a:p>
        </p:txBody>
      </p:sp>
      <p:sp>
        <p:nvSpPr>
          <p:cNvPr id="3" name="Content Placeholder 2">
            <a:extLst>
              <a:ext uri="{FF2B5EF4-FFF2-40B4-BE49-F238E27FC236}">
                <a16:creationId xmlns:a16="http://schemas.microsoft.com/office/drawing/2014/main" id="{8B100A8E-B955-AD42-B1FE-C1BD623428B2}"/>
              </a:ext>
            </a:extLst>
          </p:cNvPr>
          <p:cNvSpPr>
            <a:spLocks noGrp="1"/>
          </p:cNvSpPr>
          <p:nvPr>
            <p:ph sz="half" idx="1"/>
          </p:nvPr>
        </p:nvSpPr>
        <p:spPr>
          <a:xfrm>
            <a:off x="518591" y="1253331"/>
            <a:ext cx="7699660" cy="4351338"/>
          </a:xfrm>
        </p:spPr>
        <p:txBody>
          <a:bodyPr>
            <a:noAutofit/>
          </a:bodyPr>
          <a:lstStyle/>
          <a:p>
            <a:endParaRPr lang="en-US" sz="1350" dirty="0">
              <a:solidFill>
                <a:srgbClr val="FF0000"/>
              </a:solidFill>
              <a:latin typeface="+mn-lt"/>
            </a:endParaRPr>
          </a:p>
          <a:p>
            <a:pPr marL="0" indent="0">
              <a:buNone/>
            </a:pPr>
            <a:endParaRPr lang="en-US" sz="1350" dirty="0">
              <a:solidFill>
                <a:srgbClr val="FF0000"/>
              </a:solidFill>
              <a:latin typeface="+mn-lt"/>
            </a:endParaRPr>
          </a:p>
          <a:p>
            <a:endParaRPr lang="en-US" sz="1350" b="1" dirty="0">
              <a:solidFill>
                <a:srgbClr val="FF0000"/>
              </a:solidFill>
              <a:latin typeface="+mn-lt"/>
            </a:endParaRPr>
          </a:p>
          <a:p>
            <a:endParaRPr lang="en-US" sz="1350" dirty="0">
              <a:solidFill>
                <a:srgbClr val="FF0000"/>
              </a:solidFill>
              <a:latin typeface="+mn-lt"/>
            </a:endParaRPr>
          </a:p>
          <a:p>
            <a:endParaRPr lang="en-US" sz="1350" dirty="0">
              <a:solidFill>
                <a:srgbClr val="FF0000"/>
              </a:solidFill>
              <a:latin typeface="+mn-lt"/>
            </a:endParaRPr>
          </a:p>
          <a:p>
            <a:endParaRPr lang="en-GB" sz="1350" dirty="0">
              <a:solidFill>
                <a:srgbClr val="FF0000"/>
              </a:solidFill>
              <a:latin typeface="+mn-lt"/>
            </a:endParaRPr>
          </a:p>
          <a:p>
            <a:endParaRPr lang="en-US" sz="1350" dirty="0">
              <a:solidFill>
                <a:srgbClr val="FF0000"/>
              </a:solidFill>
              <a:latin typeface="+mn-lt"/>
            </a:endParaRPr>
          </a:p>
        </p:txBody>
      </p:sp>
      <p:sp>
        <p:nvSpPr>
          <p:cNvPr id="7" name="TextBox 6">
            <a:extLst>
              <a:ext uri="{FF2B5EF4-FFF2-40B4-BE49-F238E27FC236}">
                <a16:creationId xmlns:a16="http://schemas.microsoft.com/office/drawing/2014/main" id="{24ACC2BA-977B-5DD3-B4E4-196688D22A3D}"/>
              </a:ext>
            </a:extLst>
          </p:cNvPr>
          <p:cNvSpPr txBox="1"/>
          <p:nvPr/>
        </p:nvSpPr>
        <p:spPr>
          <a:xfrm>
            <a:off x="518591" y="1319680"/>
            <a:ext cx="7635508" cy="389337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cs typeface="Arial" panose="020B0604020202020204" pitchFamily="34" charset="0"/>
              </a:rPr>
              <a:t>Among employers, 76% described themselves as family-owned, while 5% were employee-owned (with employees owning a majority of the shares). </a:t>
            </a:r>
            <a:r>
              <a:rPr lang="en-GB" sz="1300" dirty="0">
                <a:latin typeface="Barlow" panose="00000500000000000000" pitchFamily="2" charset="0"/>
                <a:cs typeface="Arial" panose="020B0604020202020204" pitchFamily="34" charset="0"/>
              </a:rPr>
              <a:t>Around one-in-ten (11%) businesses were women-led, and 4% described themselves as a social enterprise</a:t>
            </a:r>
            <a:r>
              <a:rPr lang="en-GB" sz="1300" b="1" dirty="0">
                <a:latin typeface="Barlow" panose="00000500000000000000" pitchFamily="2"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rPr>
              <a:t>Eighty-five percent (85%) of businesses were importers </a:t>
            </a:r>
            <a:r>
              <a:rPr lang="en-GB" sz="1300" dirty="0">
                <a:latin typeface="Barlow" panose="00000500000000000000" pitchFamily="2" charset="0"/>
              </a:rPr>
              <a:t>(sourcing goods from outside Scotland),</a:t>
            </a:r>
            <a:r>
              <a:rPr lang="en-GB" sz="1300" b="1" dirty="0">
                <a:latin typeface="Barlow" panose="00000500000000000000" pitchFamily="2" charset="0"/>
              </a:rPr>
              <a:t> </a:t>
            </a:r>
            <a:r>
              <a:rPr lang="en-GB" sz="1300" dirty="0">
                <a:latin typeface="Barlow" panose="00000500000000000000" pitchFamily="2" charset="0"/>
              </a:rPr>
              <a:t>with 83% importing from the rest of the UK and 33% from outside the UK. The proportion of those importing from outside the UK was slightly higher than in Feb/March 2023 (30%) but, overall, this has decreased since June/July 2021 (from 37%).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latin typeface="Barlow" panose="00000500000000000000" pitchFamily="2" charset="0"/>
            </a:endParaRPr>
          </a:p>
          <a:p>
            <a:pPr marL="285750" indent="-285750">
              <a:buFont typeface="Arial" panose="020B0604020202020204" pitchFamily="34" charset="0"/>
              <a:buChar char="•"/>
              <a:defRPr/>
            </a:pPr>
            <a:r>
              <a:rPr lang="en-GB" sz="1300" b="1" dirty="0">
                <a:latin typeface="Barlow" panose="00000500000000000000" pitchFamily="2" charset="0"/>
              </a:rPr>
              <a:t>Six-in-ten (61%) businesses were exporters </a:t>
            </a:r>
            <a:r>
              <a:rPr lang="en-GB" sz="1300" dirty="0">
                <a:latin typeface="Barlow" panose="00000500000000000000" pitchFamily="2" charset="0"/>
              </a:rPr>
              <a:t>(selling to markets outside Scotland), with 60% selling to the rest of UK and 21% outside the UK. The proportion selling outside of the UK was similar to the previous wave (19%) but remained lower than the level seen in June/July 2021 (33%). </a:t>
            </a:r>
          </a:p>
          <a:p>
            <a:pPr marR="0" lvl="0" algn="l" defTabSz="914400" rtl="0" eaLnBrk="1" fontAlgn="auto" latinLnBrk="0" hangingPunct="1">
              <a:lnSpc>
                <a:spcPct val="100000"/>
              </a:lnSpc>
              <a:spcBef>
                <a:spcPts val="0"/>
              </a:spcBef>
              <a:spcAft>
                <a:spcPts val="0"/>
              </a:spcAft>
              <a:buClrTx/>
              <a:buSzTx/>
              <a:tabLst/>
              <a:defRPr/>
            </a:pPr>
            <a:endParaRPr lang="en-GB" sz="1300" dirty="0">
              <a:latin typeface="Barlow"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250391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54EC3-D236-485B-8A7B-572308611E16}"/>
              </a:ext>
            </a:extLst>
          </p:cNvPr>
          <p:cNvSpPr/>
          <p:nvPr/>
        </p:nvSpPr>
        <p:spPr>
          <a:xfrm>
            <a:off x="6540294" y="1095195"/>
            <a:ext cx="5449702" cy="4200706"/>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arlow" panose="00000500000000000000" pitchFamily="2" charset="0"/>
            </a:endParaRPr>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4702" y="218373"/>
            <a:ext cx="10515600" cy="876821"/>
          </a:xfrm>
        </p:spPr>
        <p:txBody>
          <a:bodyPr>
            <a:normAutofit/>
          </a:bodyPr>
          <a:lstStyle/>
          <a:p>
            <a:r>
              <a:rPr lang="en-GB" dirty="0"/>
              <a:t>Profile of business ownership</a:t>
            </a:r>
            <a:endParaRPr lang="en-US" dirty="0"/>
          </a:p>
        </p:txBody>
      </p:sp>
      <p:sp>
        <p:nvSpPr>
          <p:cNvPr id="6" name="TextBox 5">
            <a:extLst>
              <a:ext uri="{FF2B5EF4-FFF2-40B4-BE49-F238E27FC236}">
                <a16:creationId xmlns:a16="http://schemas.microsoft.com/office/drawing/2014/main" id="{1B6F0197-B29A-470C-AA6A-107528A5D86E}"/>
              </a:ext>
            </a:extLst>
          </p:cNvPr>
          <p:cNvSpPr txBox="1"/>
          <p:nvPr/>
        </p:nvSpPr>
        <p:spPr>
          <a:xfrm>
            <a:off x="6540294" y="4883580"/>
            <a:ext cx="52031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dirty="0">
                <a:latin typeface="Barlow" panose="00000500000000000000" pitchFamily="2" charset="0"/>
              </a:rPr>
              <a:t>Base: For women-led, social enterprise and none of these – all businesses (610);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dirty="0">
                <a:latin typeface="Barlow" panose="00000500000000000000" pitchFamily="2" charset="0"/>
              </a:rPr>
              <a:t>for family or employee-owned – all employers (438)</a:t>
            </a:r>
          </a:p>
        </p:txBody>
      </p:sp>
      <p:sp>
        <p:nvSpPr>
          <p:cNvPr id="7" name="TextBox 6">
            <a:extLst>
              <a:ext uri="{FF2B5EF4-FFF2-40B4-BE49-F238E27FC236}">
                <a16:creationId xmlns:a16="http://schemas.microsoft.com/office/drawing/2014/main" id="{15D943CC-5389-44B2-9538-7E36E3705724}"/>
              </a:ext>
            </a:extLst>
          </p:cNvPr>
          <p:cNvSpPr txBox="1"/>
          <p:nvPr/>
        </p:nvSpPr>
        <p:spPr>
          <a:xfrm>
            <a:off x="6540294" y="1108876"/>
            <a:ext cx="5272808" cy="292388"/>
          </a:xfrm>
          <a:prstGeom prst="rect">
            <a:avLst/>
          </a:prstGeom>
          <a:noFill/>
        </p:spPr>
        <p:txBody>
          <a:bodyPr wrap="square" rtlCol="0">
            <a:spAutoFit/>
          </a:bodyPr>
          <a:lstStyle/>
          <a:p>
            <a:r>
              <a:rPr lang="en-GB" sz="1300" dirty="0">
                <a:latin typeface="Barlow" panose="00000500000000000000" pitchFamily="2" charset="0"/>
                <a:cs typeface="Arial" panose="020B0604020202020204" pitchFamily="34" charset="0"/>
              </a:rPr>
              <a:t>Q. </a:t>
            </a:r>
            <a:r>
              <a:rPr lang="en-GB" sz="1300" dirty="0">
                <a:solidFill>
                  <a:srgbClr val="292926"/>
                </a:solidFill>
                <a:latin typeface="Barlow" panose="00000500000000000000" pitchFamily="2" charset="0"/>
                <a:cs typeface="Arial" panose="020B0604020202020204" pitchFamily="34" charset="0"/>
              </a:rPr>
              <a:t>Which of the following, if any, describes your business? </a:t>
            </a:r>
            <a:endParaRPr lang="en-GB" sz="1300" dirty="0">
              <a:latin typeface="Barlow" panose="00000500000000000000" pitchFamily="2" charset="0"/>
              <a:cs typeface="Arial" panose="020B0604020202020204" pitchFamily="34" charset="0"/>
            </a:endParaRPr>
          </a:p>
        </p:txBody>
      </p:sp>
      <p:graphicFrame>
        <p:nvGraphicFramePr>
          <p:cNvPr id="10" name="Chart 9">
            <a:extLst>
              <a:ext uri="{FF2B5EF4-FFF2-40B4-BE49-F238E27FC236}">
                <a16:creationId xmlns:a16="http://schemas.microsoft.com/office/drawing/2014/main" id="{3E77D156-291D-A0FD-82B1-50A2BC3DE477}"/>
              </a:ext>
            </a:extLst>
          </p:cNvPr>
          <p:cNvGraphicFramePr/>
          <p:nvPr>
            <p:extLst>
              <p:ext uri="{D42A27DB-BD31-4B8C-83A1-F6EECF244321}">
                <p14:modId xmlns:p14="http://schemas.microsoft.com/office/powerpoint/2010/main" val="2064971059"/>
              </p:ext>
            </p:extLst>
          </p:nvPr>
        </p:nvGraphicFramePr>
        <p:xfrm>
          <a:off x="6945264" y="1551106"/>
          <a:ext cx="5449702" cy="32458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9C504F7-CE8B-F9FE-5E11-6AEF836A3DC0}"/>
              </a:ext>
            </a:extLst>
          </p:cNvPr>
          <p:cNvSpPr txBox="1"/>
          <p:nvPr/>
        </p:nvSpPr>
        <p:spPr>
          <a:xfrm>
            <a:off x="492595" y="1035370"/>
            <a:ext cx="5983705"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Barlow" panose="00000500000000000000" pitchFamily="2" charset="0"/>
                <a:cs typeface="Arial" panose="020B0604020202020204" pitchFamily="34" charset="0"/>
              </a:rPr>
              <a:t>Among employers, 76% described themselves as family-owned, while 5% were employee-owned (with employees owning a majority of the shares). Around one-in-ten (11%) businesses were women-led, and 4% described themselves as a social enterprise.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Barlow" panose="00000500000000000000" pitchFamily="2" charset="0"/>
                <a:cs typeface="Arial" panose="020B0604020202020204" pitchFamily="34" charset="0"/>
              </a:rPr>
              <a:t>Findings were similar to the previous wave (February/March 2023) when 79% of employers said their business were family-owned and 5% were employee-owned, while 10% of all businesses were women-led and 4% were social enterprises.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latin typeface="Barlow" panose="00000500000000000000" pitchFamily="2" charset="0"/>
              <a:cs typeface="Arial" panose="020B0604020202020204" pitchFamily="34" charset="0"/>
            </a:endParaRPr>
          </a:p>
          <a:p>
            <a:pPr>
              <a:defRPr/>
            </a:pPr>
            <a:r>
              <a:rPr lang="en-GB" sz="1300" dirty="0">
                <a:latin typeface="Barlow" panose="00000500000000000000" pitchFamily="2" charset="0"/>
                <a:cs typeface="Arial" panose="020B0604020202020204" pitchFamily="34" charset="0"/>
              </a:rPr>
              <a:t>This wave family-owned businesses were more common in the South of Scotland than they were in the Highlands and Islands (79% compared with 66%). </a:t>
            </a:r>
            <a:endParaRPr lang="en-GB" sz="13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latin typeface="Barlow" panose="00000500000000000000" pitchFamily="2" charset="0"/>
              <a:cs typeface="Arial" panose="020B0604020202020204" pitchFamily="34" charset="0"/>
            </a:endParaRPr>
          </a:p>
        </p:txBody>
      </p:sp>
      <p:sp>
        <p:nvSpPr>
          <p:cNvPr id="4" name="Content Placeholder 2">
            <a:extLst>
              <a:ext uri="{FF2B5EF4-FFF2-40B4-BE49-F238E27FC236}">
                <a16:creationId xmlns:a16="http://schemas.microsoft.com/office/drawing/2014/main" id="{9BFF348C-7951-B6C2-D1F5-3E2778A74B14}"/>
              </a:ext>
            </a:extLst>
          </p:cNvPr>
          <p:cNvSpPr txBox="1">
            <a:spLocks/>
          </p:cNvSpPr>
          <p:nvPr/>
        </p:nvSpPr>
        <p:spPr>
          <a:xfrm>
            <a:off x="492595" y="3429000"/>
            <a:ext cx="5669151" cy="2182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b="1" dirty="0">
                <a:solidFill>
                  <a:srgbClr val="3BC9D5"/>
                </a:solidFill>
                <a:latin typeface="Barlow" panose="00000500000000000000" pitchFamily="2" charset="0"/>
              </a:rPr>
              <a:t>More likely to be family-owned</a:t>
            </a:r>
            <a:endParaRPr lang="en-GB" sz="1300" dirty="0">
              <a:solidFill>
                <a:srgbClr val="3BC9D5"/>
              </a:solidFill>
              <a:latin typeface="Barlow" panose="00000500000000000000" pitchFamily="2" charset="0"/>
            </a:endParaRPr>
          </a:p>
          <a:p>
            <a:pPr marL="171450" indent="-171450" algn="l">
              <a:buFont typeface="Arial" panose="020B0604020202020204" pitchFamily="34" charset="0"/>
              <a:buChar char="•"/>
            </a:pPr>
            <a:r>
              <a:rPr lang="en-GB" sz="1300" dirty="0">
                <a:latin typeface="Barlow" panose="00000500000000000000" pitchFamily="2" charset="0"/>
              </a:rPr>
              <a:t>Primary industries (92%) and specifically agriculture businesses (92%)</a:t>
            </a:r>
          </a:p>
          <a:p>
            <a:pPr marL="171450" indent="-171450" algn="l">
              <a:buFont typeface="Arial" panose="020B0604020202020204" pitchFamily="34" charset="0"/>
              <a:buChar char="•"/>
            </a:pPr>
            <a:r>
              <a:rPr lang="en-GB" sz="1300" dirty="0">
                <a:latin typeface="Barlow" panose="00000500000000000000" pitchFamily="2" charset="0"/>
              </a:rPr>
              <a:t>Accommodation and food (88%) businesses.</a:t>
            </a:r>
          </a:p>
          <a:p>
            <a:pPr marL="171450" indent="-171450" algn="l">
              <a:buFont typeface="Arial" panose="020B0604020202020204" pitchFamily="34" charset="0"/>
              <a:buChar char="•"/>
            </a:pPr>
            <a:r>
              <a:rPr lang="en-GB" sz="1300" dirty="0">
                <a:latin typeface="Barlow" panose="00000500000000000000" pitchFamily="2" charset="0"/>
              </a:rPr>
              <a:t>In remote rural areas (86%).</a:t>
            </a:r>
          </a:p>
          <a:p>
            <a:pPr marL="0" indent="0">
              <a:buNone/>
            </a:pPr>
            <a:r>
              <a:rPr lang="en-GB" sz="1300" b="1" dirty="0">
                <a:solidFill>
                  <a:srgbClr val="3BC9D5"/>
                </a:solidFill>
                <a:latin typeface="Barlow" panose="00000500000000000000" pitchFamily="2" charset="0"/>
              </a:rPr>
              <a:t>More likely to be women-led</a:t>
            </a:r>
          </a:p>
          <a:p>
            <a:r>
              <a:rPr lang="en-GB" sz="1300" dirty="0">
                <a:latin typeface="Barlow" panose="00000500000000000000" pitchFamily="2" charset="0"/>
              </a:rPr>
              <a:t>Wholesale and retail (21%) and arts and entertainment (20%) businesses.</a:t>
            </a:r>
          </a:p>
          <a:p>
            <a:pPr marL="0" indent="0">
              <a:buNone/>
            </a:pPr>
            <a:r>
              <a:rPr lang="en-GB" sz="1300" b="1" dirty="0">
                <a:solidFill>
                  <a:srgbClr val="3BC9D5"/>
                </a:solidFill>
                <a:latin typeface="Barlow" panose="00000500000000000000" pitchFamily="2" charset="0"/>
              </a:rPr>
              <a:t>More likely to be a social enterprise</a:t>
            </a:r>
          </a:p>
          <a:p>
            <a:r>
              <a:rPr lang="en-GB" sz="1300" dirty="0">
                <a:latin typeface="Barlow" panose="00000500000000000000" pitchFamily="2" charset="0"/>
              </a:rPr>
              <a:t>Arts and entertainment businesses (22%).</a:t>
            </a:r>
          </a:p>
          <a:p>
            <a:pPr marL="0" indent="0">
              <a:buNone/>
            </a:pPr>
            <a:endParaRPr lang="en-GB" sz="1300" dirty="0">
              <a:latin typeface="Barlow" panose="00000500000000000000" pitchFamily="2" charset="0"/>
            </a:endParaRPr>
          </a:p>
          <a:p>
            <a:pPr marL="0" indent="0">
              <a:spcBef>
                <a:spcPts val="600"/>
              </a:spcBef>
              <a:buNone/>
            </a:pPr>
            <a:endParaRPr lang="en-GB" sz="1300" dirty="0">
              <a:latin typeface="Barlow" panose="00000500000000000000" pitchFamily="2" charset="0"/>
              <a:cs typeface="Calibri" panose="020F0502020204030204" pitchFamily="34" charset="0"/>
            </a:endParaRPr>
          </a:p>
          <a:p>
            <a:pPr marL="0" indent="0">
              <a:spcBef>
                <a:spcPts val="600"/>
              </a:spcBef>
              <a:buNone/>
            </a:pPr>
            <a:endParaRPr lang="en-GB" sz="1300" b="1" dirty="0">
              <a:latin typeface="Barlow" panose="00000500000000000000" pitchFamily="2" charset="0"/>
            </a:endParaRPr>
          </a:p>
        </p:txBody>
      </p:sp>
    </p:spTree>
    <p:extLst>
      <p:ext uri="{BB962C8B-B14F-4D97-AF65-F5344CB8AC3E}">
        <p14:creationId xmlns:p14="http://schemas.microsoft.com/office/powerpoint/2010/main" val="284112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1870F3-661D-4171-B9EE-D16AA1CC6BBA}"/>
              </a:ext>
            </a:extLst>
          </p:cNvPr>
          <p:cNvSpPr/>
          <p:nvPr/>
        </p:nvSpPr>
        <p:spPr>
          <a:xfrm>
            <a:off x="6046904" y="1155700"/>
            <a:ext cx="5732748" cy="4419600"/>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75104" y="341283"/>
            <a:ext cx="10515600" cy="523220"/>
          </a:xfrm>
        </p:spPr>
        <p:txBody>
          <a:bodyPr>
            <a:noAutofit/>
          </a:bodyPr>
          <a:lstStyle/>
          <a:p>
            <a:r>
              <a:rPr lang="en-GB" dirty="0"/>
              <a:t>Import markets</a:t>
            </a:r>
          </a:p>
        </p:txBody>
      </p:sp>
      <p:sp>
        <p:nvSpPr>
          <p:cNvPr id="6" name="TextBox 5">
            <a:extLst>
              <a:ext uri="{FF2B5EF4-FFF2-40B4-BE49-F238E27FC236}">
                <a16:creationId xmlns:a16="http://schemas.microsoft.com/office/drawing/2014/main" id="{B5233CC2-4078-4E12-B41A-0D6E8443DF26}"/>
              </a:ext>
            </a:extLst>
          </p:cNvPr>
          <p:cNvSpPr txBox="1"/>
          <p:nvPr/>
        </p:nvSpPr>
        <p:spPr>
          <a:xfrm>
            <a:off x="6046904" y="5310070"/>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(610) </a:t>
            </a:r>
          </a:p>
        </p:txBody>
      </p:sp>
      <p:sp>
        <p:nvSpPr>
          <p:cNvPr id="15" name="Text Placeholder 5">
            <a:extLst>
              <a:ext uri="{FF2B5EF4-FFF2-40B4-BE49-F238E27FC236}">
                <a16:creationId xmlns:a16="http://schemas.microsoft.com/office/drawing/2014/main" id="{3C6D3137-6D98-4DCC-9C28-F55FF5C89717}"/>
              </a:ext>
            </a:extLst>
          </p:cNvPr>
          <p:cNvSpPr txBox="1">
            <a:spLocks/>
          </p:cNvSpPr>
          <p:nvPr/>
        </p:nvSpPr>
        <p:spPr>
          <a:xfrm>
            <a:off x="6046904" y="1167304"/>
            <a:ext cx="5812388" cy="342558"/>
          </a:xfrm>
          <a:prstGeom prst="rect">
            <a:avLst/>
          </a:prstGeom>
        </p:spPr>
        <p:txBody>
          <a:bodyPr vert="horz" lIns="82918" tIns="41459" rIns="82918" bIns="4145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From which of these markets do you currently source goods and materials?</a:t>
            </a:r>
          </a:p>
        </p:txBody>
      </p:sp>
      <p:sp>
        <p:nvSpPr>
          <p:cNvPr id="12" name="Content Placeholder 2">
            <a:extLst>
              <a:ext uri="{FF2B5EF4-FFF2-40B4-BE49-F238E27FC236}">
                <a16:creationId xmlns:a16="http://schemas.microsoft.com/office/drawing/2014/main" id="{03603F14-D370-4C54-A9B8-D2142D589EBF}"/>
              </a:ext>
            </a:extLst>
          </p:cNvPr>
          <p:cNvSpPr txBox="1">
            <a:spLocks/>
          </p:cNvSpPr>
          <p:nvPr/>
        </p:nvSpPr>
        <p:spPr>
          <a:xfrm>
            <a:off x="549008" y="2760820"/>
            <a:ext cx="5123606" cy="2132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600" dirty="0">
              <a:latin typeface="+mn-lt"/>
            </a:endParaRPr>
          </a:p>
        </p:txBody>
      </p:sp>
      <p:graphicFrame>
        <p:nvGraphicFramePr>
          <p:cNvPr id="7" name="Content Placeholder 5">
            <a:extLst>
              <a:ext uri="{FF2B5EF4-FFF2-40B4-BE49-F238E27FC236}">
                <a16:creationId xmlns:a16="http://schemas.microsoft.com/office/drawing/2014/main" id="{DCD08A3E-5AD3-233F-4869-8A94A60A51E8}"/>
              </a:ext>
            </a:extLst>
          </p:cNvPr>
          <p:cNvGraphicFramePr>
            <a:graphicFrameLocks/>
          </p:cNvGraphicFramePr>
          <p:nvPr>
            <p:extLst>
              <p:ext uri="{D42A27DB-BD31-4B8C-83A1-F6EECF244321}">
                <p14:modId xmlns:p14="http://schemas.microsoft.com/office/powerpoint/2010/main" val="4168987817"/>
              </p:ext>
            </p:extLst>
          </p:nvPr>
        </p:nvGraphicFramePr>
        <p:xfrm>
          <a:off x="6303086" y="1441575"/>
          <a:ext cx="5339906" cy="3717335"/>
        </p:xfrm>
        <a:graphic>
          <a:graphicData uri="http://schemas.openxmlformats.org/drawingml/2006/chart">
            <c:chart xmlns:c="http://schemas.openxmlformats.org/drawingml/2006/chart" xmlns:r="http://schemas.openxmlformats.org/officeDocument/2006/relationships" r:id="rId3"/>
          </a:graphicData>
        </a:graphic>
      </p:graphicFrame>
      <p:sp>
        <p:nvSpPr>
          <p:cNvPr id="11" name="object 26">
            <a:extLst>
              <a:ext uri="{FF2B5EF4-FFF2-40B4-BE49-F238E27FC236}">
                <a16:creationId xmlns:a16="http://schemas.microsoft.com/office/drawing/2014/main" id="{6685AE30-745A-3045-E27A-B7BE3E0A8337}"/>
              </a:ext>
            </a:extLst>
          </p:cNvPr>
          <p:cNvSpPr/>
          <p:nvPr/>
        </p:nvSpPr>
        <p:spPr>
          <a:xfrm>
            <a:off x="2263714" y="6201170"/>
            <a:ext cx="295425" cy="0"/>
          </a:xfrm>
          <a:custGeom>
            <a:avLst/>
            <a:gdLst/>
            <a:ahLst/>
            <a:cxnLst/>
            <a:rect l="l" t="t" r="r" b="b"/>
            <a:pathLst>
              <a:path w="349250">
                <a:moveTo>
                  <a:pt x="0" y="0"/>
                </a:moveTo>
                <a:lnTo>
                  <a:pt x="349186" y="0"/>
                </a:lnTo>
              </a:path>
            </a:pathLst>
          </a:custGeom>
          <a:ln w="25400">
            <a:solidFill>
              <a:srgbClr val="3BC9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27">
            <a:extLst>
              <a:ext uri="{FF2B5EF4-FFF2-40B4-BE49-F238E27FC236}">
                <a16:creationId xmlns:a16="http://schemas.microsoft.com/office/drawing/2014/main" id="{73493BEE-BAAB-3FF3-73DB-C92980D5CF30}"/>
              </a:ext>
            </a:extLst>
          </p:cNvPr>
          <p:cNvSpPr txBox="1"/>
          <p:nvPr/>
        </p:nvSpPr>
        <p:spPr>
          <a:xfrm>
            <a:off x="2263714" y="6341838"/>
            <a:ext cx="8416987" cy="235962"/>
          </a:xfrm>
          <a:prstGeom prst="rect">
            <a:avLst/>
          </a:prstGeom>
        </p:spPr>
        <p:txBody>
          <a:bodyPr vert="horz" wrap="square" lIns="0" tIns="12700" rIns="0" bIns="0" rtlCol="0">
            <a:spAutoFit/>
          </a:bodyPr>
          <a:lstStyle/>
          <a:p>
            <a:pPr marL="12700" lvl="0">
              <a:lnSpc>
                <a:spcPts val="819"/>
              </a:lnSpc>
              <a:spcBef>
                <a:spcPts val="100"/>
              </a:spcBef>
              <a:defRPr/>
            </a:pPr>
            <a:r>
              <a:rPr lang="en-GB" sz="1200" dirty="0">
                <a:solidFill>
                  <a:prstClr val="black"/>
                </a:solidFill>
                <a:latin typeface="Barlow" panose="00000500000000000000" pitchFamily="2" charset="0"/>
                <a:cs typeface="Arial"/>
              </a:rPr>
              <a:t>*In this report, “importers” are defined as those that source goods or materials from any market outside of Scotland</a:t>
            </a:r>
            <a:endPar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
        <p:nvSpPr>
          <p:cNvPr id="4" name="TextBox 3">
            <a:extLst>
              <a:ext uri="{FF2B5EF4-FFF2-40B4-BE49-F238E27FC236}">
                <a16:creationId xmlns:a16="http://schemas.microsoft.com/office/drawing/2014/main" id="{7A4658A5-4F4D-0426-3AB2-A774D1A98BBB}"/>
              </a:ext>
            </a:extLst>
          </p:cNvPr>
          <p:cNvSpPr txBox="1"/>
          <p:nvPr/>
        </p:nvSpPr>
        <p:spPr>
          <a:xfrm>
            <a:off x="493594" y="1063260"/>
            <a:ext cx="5473670" cy="1892826"/>
          </a:xfrm>
          <a:prstGeom prst="rect">
            <a:avLst/>
          </a:prstGeom>
          <a:noFill/>
        </p:spPr>
        <p:txBody>
          <a:bodyPr wrap="square" rtlCol="0">
            <a:spAutoFit/>
          </a:bodyPr>
          <a:lstStyle/>
          <a:p>
            <a:r>
              <a:rPr lang="en-GB" sz="1300" b="1" dirty="0">
                <a:latin typeface="Barlow" panose="00000500000000000000" pitchFamily="2" charset="0"/>
              </a:rPr>
              <a:t>Eighty-five percent (85%) of businesses were importers*</a:t>
            </a:r>
            <a:r>
              <a:rPr lang="en-GB" sz="1300" dirty="0">
                <a:latin typeface="Barlow" panose="00000500000000000000" pitchFamily="2" charset="0"/>
              </a:rPr>
              <a:t>,</a:t>
            </a:r>
            <a:r>
              <a:rPr lang="en-GB" sz="1300" b="1" dirty="0">
                <a:latin typeface="Barlow" panose="00000500000000000000" pitchFamily="2" charset="0"/>
              </a:rPr>
              <a:t> </a:t>
            </a:r>
            <a:r>
              <a:rPr lang="en-GB" sz="1300" dirty="0">
                <a:latin typeface="Barlow" panose="00000500000000000000" pitchFamily="2" charset="0"/>
              </a:rPr>
              <a:t>with 83% importing from the rest of the UK and 33% from outside the UK. The majority of businesses (92%) sourced goods and materials from Scotland. </a:t>
            </a:r>
          </a:p>
          <a:p>
            <a:endParaRPr lang="en-GB" sz="1300" dirty="0">
              <a:latin typeface="Barlow" panose="00000500000000000000" pitchFamily="2" charset="0"/>
            </a:endParaRPr>
          </a:p>
          <a:p>
            <a:r>
              <a:rPr lang="en-GB" sz="1300" dirty="0">
                <a:latin typeface="Barlow" panose="00000500000000000000" pitchFamily="2" charset="0"/>
              </a:rPr>
              <a:t>The proportion of those importing from outside the UK was slightly higher than in Feb/March 2023 (30%) but, overall, this has decreased since June/July 2021 (from 37%). This wave also saw increases in the proportion of businesses sourcing goods from Scotland (from 84% to 92%) and the rest of UK from (80% to 83%). </a:t>
            </a:r>
          </a:p>
        </p:txBody>
      </p:sp>
      <p:sp>
        <p:nvSpPr>
          <p:cNvPr id="5" name="Content Placeholder 2">
            <a:extLst>
              <a:ext uri="{FF2B5EF4-FFF2-40B4-BE49-F238E27FC236}">
                <a16:creationId xmlns:a16="http://schemas.microsoft.com/office/drawing/2014/main" id="{A34F540C-711D-8142-2476-F8BF593CE1B5}"/>
              </a:ext>
            </a:extLst>
          </p:cNvPr>
          <p:cNvSpPr txBox="1">
            <a:spLocks/>
          </p:cNvSpPr>
          <p:nvPr/>
        </p:nvSpPr>
        <p:spPr>
          <a:xfrm>
            <a:off x="475104" y="3091042"/>
            <a:ext cx="5405556" cy="2857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b="1" dirty="0">
                <a:solidFill>
                  <a:srgbClr val="3BC9D5"/>
                </a:solidFill>
                <a:latin typeface="Barlow" panose="00000500000000000000" pitchFamily="2" charset="0"/>
                <a:cs typeface="Arial" panose="020B0604020202020204" pitchFamily="34" charset="0"/>
              </a:rPr>
              <a:t>Variation </a:t>
            </a:r>
          </a:p>
          <a:p>
            <a:pPr marL="0" indent="0">
              <a:buNone/>
            </a:pPr>
            <a:r>
              <a:rPr lang="en-GB" sz="1300" dirty="0">
                <a:cs typeface="Arial" panose="020B0604020202020204" pitchFamily="34" charset="0"/>
              </a:rPr>
              <a:t>Overall importing was more common than average among </a:t>
            </a:r>
            <a:r>
              <a:rPr lang="en-GB" sz="1300" b="1" dirty="0">
                <a:cs typeface="Arial" panose="020B0604020202020204" pitchFamily="34" charset="0"/>
              </a:rPr>
              <a:t>manufacturing </a:t>
            </a:r>
            <a:r>
              <a:rPr lang="en-GB" sz="1300" dirty="0">
                <a:cs typeface="Arial" panose="020B0604020202020204" pitchFamily="34" charset="0"/>
              </a:rPr>
              <a:t>(97% were importers) and </a:t>
            </a:r>
            <a:r>
              <a:rPr lang="en-GB" sz="1300" b="1" dirty="0">
                <a:cs typeface="Arial" panose="020B0604020202020204" pitchFamily="34" charset="0"/>
              </a:rPr>
              <a:t>wholesale and retail </a:t>
            </a:r>
            <a:r>
              <a:rPr lang="en-GB" sz="1300" dirty="0">
                <a:cs typeface="Arial" panose="020B0604020202020204" pitchFamily="34" charset="0"/>
              </a:rPr>
              <a:t>(93%) businesses. </a:t>
            </a:r>
          </a:p>
          <a:p>
            <a:pPr marL="0" indent="0">
              <a:buNone/>
            </a:pPr>
            <a:r>
              <a:rPr lang="en-GB" sz="1300" dirty="0">
                <a:cs typeface="Arial" panose="020B0604020202020204" pitchFamily="34" charset="0"/>
              </a:rPr>
              <a:t>In terms of specific markets: </a:t>
            </a:r>
            <a:endParaRPr lang="en-GB" sz="1300" b="1" dirty="0">
              <a:solidFill>
                <a:srgbClr val="3BC9D5"/>
              </a:solidFill>
              <a:latin typeface="Barlow" panose="00000500000000000000" pitchFamily="2" charset="0"/>
              <a:cs typeface="Arial" panose="020B0604020202020204" pitchFamily="34" charset="0"/>
            </a:endParaRPr>
          </a:p>
          <a:p>
            <a:r>
              <a:rPr lang="en-GB" sz="1300" b="1" dirty="0">
                <a:latin typeface="Barlow" panose="00000500000000000000" pitchFamily="2" charset="0"/>
                <a:cs typeface="Arial" panose="020B0604020202020204" pitchFamily="34" charset="0"/>
              </a:rPr>
              <a:t>Construction</a:t>
            </a:r>
            <a:r>
              <a:rPr lang="en-GB" sz="1300" dirty="0">
                <a:latin typeface="Barlow" panose="00000500000000000000" pitchFamily="2" charset="0"/>
                <a:cs typeface="Arial" panose="020B0604020202020204" pitchFamily="34" charset="0"/>
              </a:rPr>
              <a:t> (100%), </a:t>
            </a:r>
            <a:r>
              <a:rPr lang="en-GB" sz="1300" b="1" dirty="0">
                <a:latin typeface="Barlow" panose="00000500000000000000" pitchFamily="2" charset="0"/>
                <a:cs typeface="Arial" panose="020B0604020202020204" pitchFamily="34" charset="0"/>
              </a:rPr>
              <a:t>primary industries </a:t>
            </a:r>
            <a:r>
              <a:rPr lang="en-GB" sz="1300" dirty="0">
                <a:latin typeface="Barlow" panose="00000500000000000000" pitchFamily="2" charset="0"/>
                <a:cs typeface="Arial" panose="020B0604020202020204" pitchFamily="34" charset="0"/>
              </a:rPr>
              <a:t>(98%), and </a:t>
            </a:r>
            <a:r>
              <a:rPr lang="en-GB" sz="1300" b="1" dirty="0">
                <a:latin typeface="Barlow" panose="00000500000000000000" pitchFamily="2" charset="0"/>
                <a:cs typeface="Arial" panose="020B0604020202020204" pitchFamily="34" charset="0"/>
              </a:rPr>
              <a:t>accommodation and food </a:t>
            </a:r>
            <a:r>
              <a:rPr lang="en-GB" sz="1300" dirty="0">
                <a:latin typeface="Barlow" panose="00000500000000000000" pitchFamily="2" charset="0"/>
                <a:cs typeface="Arial" panose="020B0604020202020204" pitchFamily="34" charset="0"/>
              </a:rPr>
              <a:t>businesses (96%) were more likely than average to source goods from Scotland. </a:t>
            </a:r>
          </a:p>
          <a:p>
            <a:r>
              <a:rPr lang="en-GB" sz="1300" b="1" dirty="0">
                <a:latin typeface="Barlow" panose="00000500000000000000" pitchFamily="2" charset="0"/>
                <a:cs typeface="Arial" panose="020B0604020202020204" pitchFamily="34" charset="0"/>
              </a:rPr>
              <a:t>Large businesses (25+ staff) </a:t>
            </a:r>
            <a:r>
              <a:rPr lang="en-GB" sz="1300" dirty="0">
                <a:latin typeface="Barlow" panose="00000500000000000000" pitchFamily="2" charset="0"/>
                <a:cs typeface="Arial" panose="020B0604020202020204" pitchFamily="34" charset="0"/>
              </a:rPr>
              <a:t>(50%), </a:t>
            </a:r>
            <a:r>
              <a:rPr lang="en-GB" sz="1300" b="1" dirty="0">
                <a:latin typeface="Barlow" panose="00000500000000000000" pitchFamily="2" charset="0"/>
                <a:cs typeface="Arial" panose="020B0604020202020204" pitchFamily="34" charset="0"/>
              </a:rPr>
              <a:t>wholesale and retail </a:t>
            </a:r>
            <a:r>
              <a:rPr lang="en-GB" sz="1300" dirty="0">
                <a:latin typeface="Barlow" panose="00000500000000000000" pitchFamily="2" charset="0"/>
                <a:cs typeface="Arial" panose="020B0604020202020204" pitchFamily="34" charset="0"/>
              </a:rPr>
              <a:t>(63%), </a:t>
            </a:r>
            <a:r>
              <a:rPr lang="en-GB" sz="1300" b="1" dirty="0">
                <a:latin typeface="Barlow" panose="00000500000000000000" pitchFamily="2" charset="0"/>
                <a:cs typeface="Arial" panose="020B0604020202020204" pitchFamily="34" charset="0"/>
              </a:rPr>
              <a:t>manufacturing </a:t>
            </a:r>
            <a:r>
              <a:rPr lang="en-GB" sz="1300" dirty="0">
                <a:latin typeface="Barlow" panose="00000500000000000000" pitchFamily="2" charset="0"/>
                <a:cs typeface="Arial" panose="020B0604020202020204" pitchFamily="34" charset="0"/>
              </a:rPr>
              <a:t>(56%) and those </a:t>
            </a:r>
            <a:r>
              <a:rPr lang="en-GB" sz="1300" b="1" dirty="0">
                <a:latin typeface="Barlow" panose="00000500000000000000" pitchFamily="2" charset="0"/>
                <a:cs typeface="Arial" panose="020B0604020202020204" pitchFamily="34" charset="0"/>
              </a:rPr>
              <a:t>performing well </a:t>
            </a:r>
            <a:r>
              <a:rPr lang="en-GB" sz="1300" dirty="0">
                <a:latin typeface="Barlow" panose="00000500000000000000" pitchFamily="2" charset="0"/>
                <a:cs typeface="Arial" panose="020B0604020202020204" pitchFamily="34" charset="0"/>
              </a:rPr>
              <a:t>(40%) were more likely to source from outside the UK. </a:t>
            </a:r>
            <a:endParaRPr lang="en-GB" sz="1300" dirty="0">
              <a:highlight>
                <a:srgbClr val="FFFF00"/>
              </a:highlight>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GB" sz="1300" dirty="0">
              <a:latin typeface="Barlow" panose="00000500000000000000" pitchFamily="2" charset="0"/>
            </a:endParaRPr>
          </a:p>
        </p:txBody>
      </p:sp>
    </p:spTree>
    <p:extLst>
      <p:ext uri="{BB962C8B-B14F-4D97-AF65-F5344CB8AC3E}">
        <p14:creationId xmlns:p14="http://schemas.microsoft.com/office/powerpoint/2010/main" val="268568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1870F3-661D-4171-B9EE-D16AA1CC6BBA}"/>
              </a:ext>
            </a:extLst>
          </p:cNvPr>
          <p:cNvSpPr/>
          <p:nvPr/>
        </p:nvSpPr>
        <p:spPr>
          <a:xfrm>
            <a:off x="6333184" y="1084742"/>
            <a:ext cx="5675936" cy="4353161"/>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27088" y="315573"/>
            <a:ext cx="10515600" cy="523220"/>
          </a:xfrm>
        </p:spPr>
        <p:txBody>
          <a:bodyPr>
            <a:noAutofit/>
          </a:bodyPr>
          <a:lstStyle/>
          <a:p>
            <a:r>
              <a:rPr lang="en-GB" dirty="0"/>
              <a:t>Export markets</a:t>
            </a:r>
          </a:p>
        </p:txBody>
      </p:sp>
      <p:sp>
        <p:nvSpPr>
          <p:cNvPr id="6" name="TextBox 5">
            <a:extLst>
              <a:ext uri="{FF2B5EF4-FFF2-40B4-BE49-F238E27FC236}">
                <a16:creationId xmlns:a16="http://schemas.microsoft.com/office/drawing/2014/main" id="{B5233CC2-4078-4E12-B41A-0D6E8443DF26}"/>
              </a:ext>
            </a:extLst>
          </p:cNvPr>
          <p:cNvSpPr txBox="1"/>
          <p:nvPr/>
        </p:nvSpPr>
        <p:spPr>
          <a:xfrm>
            <a:off x="6333184" y="5245201"/>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(610) </a:t>
            </a:r>
          </a:p>
        </p:txBody>
      </p:sp>
      <p:sp>
        <p:nvSpPr>
          <p:cNvPr id="12" name="Text Placeholder 5">
            <a:extLst>
              <a:ext uri="{FF2B5EF4-FFF2-40B4-BE49-F238E27FC236}">
                <a16:creationId xmlns:a16="http://schemas.microsoft.com/office/drawing/2014/main" id="{DE614A3C-43E8-4504-BA0B-2BBBC397A8D7}"/>
              </a:ext>
            </a:extLst>
          </p:cNvPr>
          <p:cNvSpPr txBox="1">
            <a:spLocks/>
          </p:cNvSpPr>
          <p:nvPr/>
        </p:nvSpPr>
        <p:spPr>
          <a:xfrm>
            <a:off x="6333184" y="1066996"/>
            <a:ext cx="5581046" cy="342558"/>
          </a:xfrm>
          <a:prstGeom prst="rect">
            <a:avLst/>
          </a:prstGeom>
        </p:spPr>
        <p:txBody>
          <a:bodyPr vert="horz" lIns="82918" tIns="41459" rIns="82918" bIns="4145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In which of these markets do you currently sell goods or provide services?</a:t>
            </a:r>
          </a:p>
        </p:txBody>
      </p:sp>
      <p:graphicFrame>
        <p:nvGraphicFramePr>
          <p:cNvPr id="7" name="Content Placeholder 5">
            <a:extLst>
              <a:ext uri="{FF2B5EF4-FFF2-40B4-BE49-F238E27FC236}">
                <a16:creationId xmlns:a16="http://schemas.microsoft.com/office/drawing/2014/main" id="{40247C33-0669-52F5-5F1B-98C5E8E7370D}"/>
              </a:ext>
            </a:extLst>
          </p:cNvPr>
          <p:cNvGraphicFramePr>
            <a:graphicFrameLocks/>
          </p:cNvGraphicFramePr>
          <p:nvPr>
            <p:extLst>
              <p:ext uri="{D42A27DB-BD31-4B8C-83A1-F6EECF244321}">
                <p14:modId xmlns:p14="http://schemas.microsoft.com/office/powerpoint/2010/main" val="3690024487"/>
              </p:ext>
            </p:extLst>
          </p:nvPr>
        </p:nvGraphicFramePr>
        <p:xfrm>
          <a:off x="6589418" y="1286276"/>
          <a:ext cx="5489724" cy="3793056"/>
        </p:xfrm>
        <a:graphic>
          <a:graphicData uri="http://schemas.openxmlformats.org/drawingml/2006/chart">
            <c:chart xmlns:c="http://schemas.openxmlformats.org/drawingml/2006/chart" xmlns:r="http://schemas.openxmlformats.org/officeDocument/2006/relationships" r:id="rId3"/>
          </a:graphicData>
        </a:graphic>
      </p:graphicFrame>
      <p:sp>
        <p:nvSpPr>
          <p:cNvPr id="9" name="object 27">
            <a:extLst>
              <a:ext uri="{FF2B5EF4-FFF2-40B4-BE49-F238E27FC236}">
                <a16:creationId xmlns:a16="http://schemas.microsoft.com/office/drawing/2014/main" id="{F326398F-366E-7A1F-ED8A-5EB1C84124AB}"/>
              </a:ext>
            </a:extLst>
          </p:cNvPr>
          <p:cNvSpPr txBox="1"/>
          <p:nvPr/>
        </p:nvSpPr>
        <p:spPr>
          <a:xfrm>
            <a:off x="2251014" y="6200133"/>
            <a:ext cx="8416987" cy="433452"/>
          </a:xfrm>
          <a:prstGeom prst="rect">
            <a:avLst/>
          </a:prstGeom>
        </p:spPr>
        <p:txBody>
          <a:bodyPr vert="horz" wrap="square" lIns="0" tIns="12700" rIns="0" bIns="0" rtlCol="0">
            <a:spAutoFit/>
          </a:bodyPr>
          <a:lstStyle/>
          <a:p>
            <a:pPr marL="12700" marR="0" lvl="0" indent="0" algn="l" defTabSz="914400" rtl="0" eaLnBrk="1" fontAlgn="auto" latinLnBrk="0" hangingPunct="1">
              <a:lnSpc>
                <a:spcPts val="819"/>
              </a:lnSpc>
              <a:spcBef>
                <a:spcPts val="100"/>
              </a:spcBef>
              <a:spcAft>
                <a:spcPts val="0"/>
              </a:spcAft>
              <a:buClrTx/>
              <a:buSzTx/>
              <a:buFontTx/>
              <a:buNone/>
              <a:tabLst/>
              <a:defRPr/>
            </a:pPr>
            <a:endParaRPr kumimoji="0" lang="en-GB" sz="1200" b="1" i="0" u="none" strike="noStrike" kern="1200" cap="none" spc="20" normalizeH="0" baseline="0" noProof="0" dirty="0">
              <a:ln>
                <a:noFill/>
              </a:ln>
              <a:solidFill>
                <a:srgbClr val="3BC9D5"/>
              </a:solidFill>
              <a:effectLst/>
              <a:uLnTx/>
              <a:uFillTx/>
              <a:latin typeface="Barlow" panose="00000500000000000000" pitchFamily="2" charset="0"/>
              <a:cs typeface="Arial"/>
            </a:endParaRPr>
          </a:p>
          <a:p>
            <a:pPr marL="12700" lvl="0">
              <a:spcBef>
                <a:spcPts val="100"/>
              </a:spcBef>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*In this report, “exporters” are defined as those that sell goods or services to any market outside of Scotland</a:t>
            </a: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
        <p:nvSpPr>
          <p:cNvPr id="11" name="object 26">
            <a:extLst>
              <a:ext uri="{FF2B5EF4-FFF2-40B4-BE49-F238E27FC236}">
                <a16:creationId xmlns:a16="http://schemas.microsoft.com/office/drawing/2014/main" id="{DACD9EC1-647C-B9A1-C6C5-A111E4AD1EB4}"/>
              </a:ext>
            </a:extLst>
          </p:cNvPr>
          <p:cNvSpPr/>
          <p:nvPr/>
        </p:nvSpPr>
        <p:spPr>
          <a:xfrm>
            <a:off x="2251014" y="6266808"/>
            <a:ext cx="295425" cy="0"/>
          </a:xfrm>
          <a:custGeom>
            <a:avLst/>
            <a:gdLst/>
            <a:ahLst/>
            <a:cxnLst/>
            <a:rect l="l" t="t" r="r" b="b"/>
            <a:pathLst>
              <a:path w="349250">
                <a:moveTo>
                  <a:pt x="0" y="0"/>
                </a:moveTo>
                <a:lnTo>
                  <a:pt x="349186" y="0"/>
                </a:lnTo>
              </a:path>
            </a:pathLst>
          </a:custGeom>
          <a:ln w="25400">
            <a:solidFill>
              <a:srgbClr val="3BC9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Barlow" panose="00000500000000000000" pitchFamily="2" charset="0"/>
            </a:endParaRPr>
          </a:p>
        </p:txBody>
      </p:sp>
      <p:sp>
        <p:nvSpPr>
          <p:cNvPr id="3" name="Content Placeholder 2">
            <a:extLst>
              <a:ext uri="{FF2B5EF4-FFF2-40B4-BE49-F238E27FC236}">
                <a16:creationId xmlns:a16="http://schemas.microsoft.com/office/drawing/2014/main" id="{5C5405B4-0A8C-F4CC-4691-534000889619}"/>
              </a:ext>
            </a:extLst>
          </p:cNvPr>
          <p:cNvSpPr>
            <a:spLocks noGrp="1"/>
          </p:cNvSpPr>
          <p:nvPr>
            <p:ph sz="half" idx="1"/>
          </p:nvPr>
        </p:nvSpPr>
        <p:spPr>
          <a:xfrm>
            <a:off x="470846" y="1027539"/>
            <a:ext cx="5528616" cy="1949341"/>
          </a:xfrm>
        </p:spPr>
        <p:txBody>
          <a:bodyPr>
            <a:normAutofit/>
          </a:bodyPr>
          <a:lstStyle/>
          <a:p>
            <a:pPr marL="0" indent="0">
              <a:buNone/>
            </a:pPr>
            <a:r>
              <a:rPr lang="en-GB" sz="1300" b="1" dirty="0">
                <a:latin typeface="Barlow" panose="00000500000000000000" pitchFamily="2" charset="0"/>
              </a:rPr>
              <a:t>Six-in-ten (61%) businesses were exporters* (selling to markets outside Scotland), with 60% selling to the rest of UK and 21% outside the UK. </a:t>
            </a:r>
          </a:p>
          <a:p>
            <a:pPr marL="0" indent="0">
              <a:buNone/>
            </a:pPr>
            <a:r>
              <a:rPr lang="en-GB" sz="1300" dirty="0">
                <a:latin typeface="Barlow" panose="00000500000000000000" pitchFamily="2" charset="0"/>
              </a:rPr>
              <a:t>The majority (92%) of businesses sold goods or services within Scotland, with 33% selling </a:t>
            </a:r>
            <a:r>
              <a:rPr lang="en-GB" sz="1300" i="1" dirty="0">
                <a:latin typeface="Barlow" panose="00000500000000000000" pitchFamily="2" charset="0"/>
              </a:rPr>
              <a:t>only</a:t>
            </a:r>
            <a:r>
              <a:rPr lang="en-GB" sz="1300" dirty="0">
                <a:latin typeface="Barlow" panose="00000500000000000000" pitchFamily="2" charset="0"/>
              </a:rPr>
              <a:t> in Scotland.</a:t>
            </a:r>
          </a:p>
          <a:p>
            <a:pPr marL="0" indent="0">
              <a:buNone/>
            </a:pPr>
            <a:r>
              <a:rPr lang="en-GB" sz="1300" dirty="0">
                <a:latin typeface="Barlow" panose="00000500000000000000" pitchFamily="2" charset="0"/>
              </a:rPr>
              <a:t>The proportion selling to the rest of the UK decreased this wave (from 66% in Feb/March 2023 to 60%). The proportion selling outside of the UK was similar to the previous wave (19%) but remained lower than the level seen in June/July 2021 (33%). </a:t>
            </a:r>
          </a:p>
          <a:p>
            <a:pPr marL="0" indent="0">
              <a:buNone/>
            </a:pPr>
            <a:endParaRPr lang="en-GB" sz="1300" dirty="0">
              <a:latin typeface="Barlow" panose="00000500000000000000" pitchFamily="2" charset="0"/>
            </a:endParaRPr>
          </a:p>
          <a:p>
            <a:pPr marL="0" indent="0">
              <a:buNone/>
            </a:pPr>
            <a:endParaRPr lang="en-GB" sz="1300" dirty="0">
              <a:latin typeface="Barlow" panose="00000500000000000000" pitchFamily="2" charset="0"/>
            </a:endParaRPr>
          </a:p>
        </p:txBody>
      </p:sp>
      <p:sp>
        <p:nvSpPr>
          <p:cNvPr id="4" name="Content Placeholder 2">
            <a:extLst>
              <a:ext uri="{FF2B5EF4-FFF2-40B4-BE49-F238E27FC236}">
                <a16:creationId xmlns:a16="http://schemas.microsoft.com/office/drawing/2014/main" id="{8C79D456-AB1A-D7CD-0A79-8E3D809CC9E8}"/>
              </a:ext>
            </a:extLst>
          </p:cNvPr>
          <p:cNvSpPr txBox="1">
            <a:spLocks/>
          </p:cNvSpPr>
          <p:nvPr/>
        </p:nvSpPr>
        <p:spPr>
          <a:xfrm>
            <a:off x="489896" y="2868014"/>
            <a:ext cx="5765800" cy="3086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b="1" dirty="0">
                <a:solidFill>
                  <a:srgbClr val="3BC9D5"/>
                </a:solidFill>
                <a:latin typeface="Barlow" panose="00000500000000000000" pitchFamily="2" charset="0"/>
                <a:cs typeface="Arial" panose="020B0604020202020204" pitchFamily="34" charset="0"/>
              </a:rPr>
              <a:t>Variation </a:t>
            </a:r>
          </a:p>
          <a:p>
            <a:pPr marL="0" indent="0">
              <a:buNone/>
            </a:pPr>
            <a:r>
              <a:rPr lang="en-GB" sz="1300" dirty="0">
                <a:cs typeface="Arial" panose="020B0604020202020204" pitchFamily="34" charset="0"/>
              </a:rPr>
              <a:t>Overall exporting was more common than average among </a:t>
            </a:r>
            <a:r>
              <a:rPr lang="en-GB" sz="1300" b="1" dirty="0">
                <a:cs typeface="Arial" panose="020B0604020202020204" pitchFamily="34" charset="0"/>
              </a:rPr>
              <a:t>manufacturing businesses </a:t>
            </a:r>
            <a:r>
              <a:rPr lang="en-GB" sz="1300" dirty="0">
                <a:cs typeface="Arial" panose="020B0604020202020204" pitchFamily="34" charset="0"/>
              </a:rPr>
              <a:t>(82% were exporters), </a:t>
            </a:r>
            <a:r>
              <a:rPr lang="en-GB" sz="1300" b="1" dirty="0">
                <a:cs typeface="Arial" panose="020B0604020202020204" pitchFamily="34" charset="0"/>
              </a:rPr>
              <a:t>creative industries growth sector </a:t>
            </a:r>
            <a:r>
              <a:rPr lang="en-GB" sz="1300" dirty="0">
                <a:cs typeface="Arial" panose="020B0604020202020204" pitchFamily="34" charset="0"/>
              </a:rPr>
              <a:t>(84%), those in the </a:t>
            </a:r>
            <a:r>
              <a:rPr lang="en-GB" sz="1300" b="1" dirty="0">
                <a:cs typeface="Arial" panose="020B0604020202020204" pitchFamily="34" charset="0"/>
              </a:rPr>
              <a:t>Scottish Borders </a:t>
            </a:r>
            <a:r>
              <a:rPr lang="en-GB" sz="1300" dirty="0">
                <a:cs typeface="Arial" panose="020B0604020202020204" pitchFamily="34" charset="0"/>
              </a:rPr>
              <a:t>(65%), and those that had </a:t>
            </a:r>
            <a:r>
              <a:rPr lang="en-GB" sz="1300" b="1" dirty="0">
                <a:cs typeface="Arial" panose="020B0604020202020204" pitchFamily="34" charset="0"/>
              </a:rPr>
              <a:t>performed well </a:t>
            </a:r>
            <a:r>
              <a:rPr lang="en-GB" sz="1300" dirty="0">
                <a:cs typeface="Arial" panose="020B0604020202020204" pitchFamily="34" charset="0"/>
              </a:rPr>
              <a:t>(67%). </a:t>
            </a:r>
          </a:p>
          <a:p>
            <a:pPr marL="0" indent="0">
              <a:buNone/>
            </a:pPr>
            <a:r>
              <a:rPr lang="en-GB" sz="1300" dirty="0">
                <a:cs typeface="Arial" panose="020B0604020202020204" pitchFamily="34" charset="0"/>
              </a:rPr>
              <a:t>In terms of specific markets: </a:t>
            </a:r>
            <a:endParaRPr lang="en-GB" sz="1300" b="1" dirty="0">
              <a:solidFill>
                <a:srgbClr val="3BC9D5"/>
              </a:solidFill>
              <a:latin typeface="Barlow" panose="00000500000000000000" pitchFamily="2" charset="0"/>
              <a:cs typeface="Arial" panose="020B0604020202020204" pitchFamily="34" charset="0"/>
            </a:endParaRPr>
          </a:p>
          <a:p>
            <a:r>
              <a:rPr lang="en-GB" sz="1300" b="1" dirty="0">
                <a:latin typeface="Barlow" panose="00000500000000000000" pitchFamily="2" charset="0"/>
                <a:cs typeface="Arial" panose="020B0604020202020204" pitchFamily="34" charset="0"/>
              </a:rPr>
              <a:t>Primary industries </a:t>
            </a:r>
            <a:r>
              <a:rPr lang="en-GB" sz="1300" dirty="0">
                <a:latin typeface="Barlow" panose="00000500000000000000" pitchFamily="2" charset="0"/>
                <a:cs typeface="Arial" panose="020B0604020202020204" pitchFamily="34" charset="0"/>
              </a:rPr>
              <a:t>businesses were more likely than average to sell goods or services in Scotland (95%). </a:t>
            </a:r>
          </a:p>
          <a:p>
            <a:r>
              <a:rPr lang="en-GB" sz="1300" b="1" dirty="0">
                <a:latin typeface="Barlow" panose="00000500000000000000" pitchFamily="2" charset="0"/>
                <a:cs typeface="Arial" panose="020B0604020202020204" pitchFamily="34" charset="0"/>
              </a:rPr>
              <a:t>Manufacturing </a:t>
            </a:r>
            <a:r>
              <a:rPr lang="en-GB" sz="1300" dirty="0">
                <a:latin typeface="Barlow" panose="00000500000000000000" pitchFamily="2" charset="0"/>
                <a:cs typeface="Arial" panose="020B0604020202020204" pitchFamily="34" charset="0"/>
              </a:rPr>
              <a:t>(82%) and those in the </a:t>
            </a:r>
            <a:r>
              <a:rPr lang="en-GB" sz="1300" b="1" dirty="0">
                <a:latin typeface="Barlow" panose="00000500000000000000" pitchFamily="2" charset="0"/>
                <a:cs typeface="Arial" panose="020B0604020202020204" pitchFamily="34" charset="0"/>
              </a:rPr>
              <a:t>Scottish Borders </a:t>
            </a:r>
            <a:r>
              <a:rPr lang="en-GB" sz="1300" dirty="0">
                <a:latin typeface="Barlow" panose="00000500000000000000" pitchFamily="2" charset="0"/>
                <a:cs typeface="Arial" panose="020B0604020202020204" pitchFamily="34" charset="0"/>
              </a:rPr>
              <a:t>(65%) were more likely to sell to the rest of the UK. </a:t>
            </a:r>
          </a:p>
          <a:p>
            <a:r>
              <a:rPr lang="en-GB" sz="1300" b="1" dirty="0">
                <a:latin typeface="Barlow" panose="00000500000000000000" pitchFamily="2" charset="0"/>
                <a:cs typeface="Arial" panose="020B0604020202020204" pitchFamily="34" charset="0"/>
              </a:rPr>
              <a:t>Accommodation and food </a:t>
            </a:r>
            <a:r>
              <a:rPr lang="en-GB" sz="1300" dirty="0">
                <a:latin typeface="Barlow" panose="00000500000000000000" pitchFamily="2" charset="0"/>
                <a:cs typeface="Arial" panose="020B0604020202020204" pitchFamily="34" charset="0"/>
              </a:rPr>
              <a:t>(45%), </a:t>
            </a:r>
            <a:r>
              <a:rPr lang="en-GB" sz="1300" b="1" dirty="0">
                <a:latin typeface="Barlow" panose="00000500000000000000" pitchFamily="2" charset="0"/>
                <a:cs typeface="Arial" panose="020B0604020202020204" pitchFamily="34" charset="0"/>
              </a:rPr>
              <a:t>manufacturing </a:t>
            </a:r>
            <a:r>
              <a:rPr lang="en-GB" sz="1300" dirty="0">
                <a:latin typeface="Barlow" panose="00000500000000000000" pitchFamily="2" charset="0"/>
                <a:cs typeface="Arial" panose="020B0604020202020204" pitchFamily="34" charset="0"/>
              </a:rPr>
              <a:t>(44%) and </a:t>
            </a:r>
            <a:r>
              <a:rPr lang="en-GB" sz="1300" b="1" dirty="0">
                <a:latin typeface="Barlow" panose="00000500000000000000" pitchFamily="2" charset="0"/>
                <a:cs typeface="Arial" panose="020B0604020202020204" pitchFamily="34" charset="0"/>
              </a:rPr>
              <a:t>wholesale and retail </a:t>
            </a:r>
            <a:r>
              <a:rPr lang="en-GB" sz="1300" dirty="0">
                <a:latin typeface="Barlow" panose="00000500000000000000" pitchFamily="2" charset="0"/>
                <a:cs typeface="Arial" panose="020B0604020202020204" pitchFamily="34" charset="0"/>
              </a:rPr>
              <a:t>(36%) were more likely to sell outside the UK. </a:t>
            </a:r>
            <a:endParaRPr lang="en-GB" sz="1300" dirty="0">
              <a:highlight>
                <a:srgbClr val="FFFF00"/>
              </a:highlight>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187063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87843" y="589383"/>
            <a:ext cx="2643187" cy="3257550"/>
          </a:xfrm>
        </p:spPr>
        <p:txBody>
          <a:bodyPr>
            <a:normAutofit/>
          </a:bodyPr>
          <a:lstStyle/>
          <a:p>
            <a:r>
              <a:rPr lang="en-US" dirty="0"/>
              <a:t>03</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a:xfrm>
            <a:off x="3837023" y="1983204"/>
            <a:ext cx="6229350" cy="2000250"/>
          </a:xfrm>
        </p:spPr>
        <p:txBody>
          <a:bodyPr>
            <a:normAutofit/>
          </a:bodyPr>
          <a:lstStyle/>
          <a:p>
            <a:r>
              <a:rPr lang="en-US" dirty="0"/>
              <a:t>Optimism and performance</a:t>
            </a:r>
          </a:p>
        </p:txBody>
      </p:sp>
    </p:spTree>
    <p:extLst>
      <p:ext uri="{BB962C8B-B14F-4D97-AF65-F5344CB8AC3E}">
        <p14:creationId xmlns:p14="http://schemas.microsoft.com/office/powerpoint/2010/main" val="24672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E7F4-B86D-1843-B848-662032C3E6EB}"/>
              </a:ext>
            </a:extLst>
          </p:cNvPr>
          <p:cNvSpPr>
            <a:spLocks noGrp="1"/>
          </p:cNvSpPr>
          <p:nvPr>
            <p:ph type="title"/>
          </p:nvPr>
        </p:nvSpPr>
        <p:spPr>
          <a:xfrm>
            <a:off x="518591" y="151145"/>
            <a:ext cx="7315200" cy="1325563"/>
          </a:xfrm>
        </p:spPr>
        <p:txBody>
          <a:bodyPr/>
          <a:lstStyle/>
          <a:p>
            <a:r>
              <a:rPr lang="en-US" dirty="0"/>
              <a:t>Key findings </a:t>
            </a:r>
          </a:p>
        </p:txBody>
      </p:sp>
      <p:sp>
        <p:nvSpPr>
          <p:cNvPr id="3" name="Content Placeholder 2">
            <a:extLst>
              <a:ext uri="{FF2B5EF4-FFF2-40B4-BE49-F238E27FC236}">
                <a16:creationId xmlns:a16="http://schemas.microsoft.com/office/drawing/2014/main" id="{8B100A8E-B955-AD42-B1FE-C1BD623428B2}"/>
              </a:ext>
            </a:extLst>
          </p:cNvPr>
          <p:cNvSpPr>
            <a:spLocks noGrp="1"/>
          </p:cNvSpPr>
          <p:nvPr>
            <p:ph sz="half" idx="1"/>
          </p:nvPr>
        </p:nvSpPr>
        <p:spPr>
          <a:xfrm>
            <a:off x="518591" y="1253331"/>
            <a:ext cx="7699660" cy="4351338"/>
          </a:xfrm>
        </p:spPr>
        <p:txBody>
          <a:bodyPr>
            <a:noAutofit/>
          </a:bodyPr>
          <a:lstStyle/>
          <a:p>
            <a:endParaRPr lang="en-US" sz="1350" dirty="0">
              <a:solidFill>
                <a:srgbClr val="FF0000"/>
              </a:solidFill>
              <a:latin typeface="+mn-lt"/>
            </a:endParaRPr>
          </a:p>
          <a:p>
            <a:pPr marL="0" indent="0">
              <a:buNone/>
            </a:pPr>
            <a:endParaRPr lang="en-US" sz="1350" dirty="0">
              <a:solidFill>
                <a:srgbClr val="FF0000"/>
              </a:solidFill>
              <a:latin typeface="+mn-lt"/>
            </a:endParaRPr>
          </a:p>
          <a:p>
            <a:endParaRPr lang="en-US" sz="1350" b="1" dirty="0">
              <a:solidFill>
                <a:srgbClr val="FF0000"/>
              </a:solidFill>
              <a:latin typeface="+mn-lt"/>
            </a:endParaRPr>
          </a:p>
          <a:p>
            <a:endParaRPr lang="en-US" sz="1350" dirty="0">
              <a:solidFill>
                <a:srgbClr val="FF0000"/>
              </a:solidFill>
              <a:latin typeface="+mn-lt"/>
            </a:endParaRPr>
          </a:p>
          <a:p>
            <a:endParaRPr lang="en-US" sz="1350" dirty="0">
              <a:solidFill>
                <a:srgbClr val="FF0000"/>
              </a:solidFill>
              <a:latin typeface="+mn-lt"/>
            </a:endParaRPr>
          </a:p>
          <a:p>
            <a:endParaRPr lang="en-GB" sz="1350" dirty="0">
              <a:solidFill>
                <a:srgbClr val="FF0000"/>
              </a:solidFill>
              <a:latin typeface="+mn-lt"/>
            </a:endParaRPr>
          </a:p>
          <a:p>
            <a:endParaRPr lang="en-US" sz="1350" dirty="0">
              <a:solidFill>
                <a:srgbClr val="FF0000"/>
              </a:solidFill>
              <a:latin typeface="+mn-lt"/>
            </a:endParaRPr>
          </a:p>
        </p:txBody>
      </p:sp>
      <p:sp>
        <p:nvSpPr>
          <p:cNvPr id="5" name="TextBox 4">
            <a:extLst>
              <a:ext uri="{FF2B5EF4-FFF2-40B4-BE49-F238E27FC236}">
                <a16:creationId xmlns:a16="http://schemas.microsoft.com/office/drawing/2014/main" id="{F5CCDC30-7B3C-1C14-3E27-A2D7B15A7239}"/>
              </a:ext>
            </a:extLst>
          </p:cNvPr>
          <p:cNvSpPr txBox="1"/>
          <p:nvPr/>
        </p:nvSpPr>
        <p:spPr>
          <a:xfrm>
            <a:off x="518591" y="1224176"/>
            <a:ext cx="7786510" cy="4693593"/>
          </a:xfrm>
          <a:prstGeom prst="rect">
            <a:avLst/>
          </a:prstGeom>
          <a:noFill/>
        </p:spPr>
        <p:txBody>
          <a:bodyPr wrap="square">
            <a:spAutoFit/>
          </a:bodyPr>
          <a:lstStyle/>
          <a:p>
            <a:pPr marL="285750" indent="-285750">
              <a:buFont typeface="Arial" panose="020B0604020202020204" pitchFamily="34" charset="0"/>
              <a:buChar char="•"/>
            </a:pPr>
            <a:r>
              <a:rPr lang="en-GB" sz="1300" b="1" dirty="0">
                <a:latin typeface="Barlow" panose="00000500000000000000" pitchFamily="2" charset="0"/>
              </a:rPr>
              <a:t>Just under half  (48%) of businesses were confident in the economic outlook for Scotland, while 51% were not. </a:t>
            </a:r>
            <a:r>
              <a:rPr lang="en-GB" sz="1300" dirty="0">
                <a:latin typeface="Barlow" panose="00000500000000000000" pitchFamily="2" charset="0"/>
              </a:rPr>
              <a:t>Confidence levels were similar to those seen in Feb/March 2023 (when 46% were confident, and 53% not), but higher than in Oct/Nov and June/July 2022. </a:t>
            </a:r>
          </a:p>
          <a:p>
            <a:pPr marL="285750" indent="-285750">
              <a:buFont typeface="Arial" panose="020B0604020202020204" pitchFamily="34" charset="0"/>
              <a:buChar char="•"/>
            </a:pPr>
            <a:endParaRPr lang="en-GB" sz="1300" b="1" dirty="0">
              <a:latin typeface="Barlow" panose="00000500000000000000" pitchFamily="2" charset="0"/>
            </a:endParaRPr>
          </a:p>
          <a:p>
            <a:pPr marL="285750" indent="-285750">
              <a:buFont typeface="Arial" panose="020B0604020202020204" pitchFamily="34" charset="0"/>
              <a:buChar char="•"/>
            </a:pPr>
            <a:r>
              <a:rPr lang="en-GB" sz="1300" b="1" dirty="0">
                <a:latin typeface="Barlow" panose="00000500000000000000" pitchFamily="2" charset="0"/>
              </a:rPr>
              <a:t>Reflecting on the past six months, 44% said their confidence had decreased, 10% said it had increased, and 46% said it had stayed the same. </a:t>
            </a:r>
            <a:r>
              <a:rPr lang="en-GB" sz="1300" dirty="0">
                <a:latin typeface="Barlow" panose="00000500000000000000" pitchFamily="2" charset="0"/>
              </a:rPr>
              <a:t>Economic confidence was higher than the previous three waves.  </a:t>
            </a:r>
          </a:p>
          <a:p>
            <a:pPr marL="285750" indent="-285750">
              <a:buFont typeface="Arial" panose="020B0604020202020204" pitchFamily="34" charset="0"/>
              <a:buChar char="•"/>
            </a:pPr>
            <a:endParaRPr lang="en-GB" sz="1300" b="1" dirty="0">
              <a:solidFill>
                <a:srgbClr val="402957"/>
              </a:solidFill>
              <a:latin typeface="Barlow" panose="00000500000000000000" pitchFamily="2" charset="0"/>
            </a:endParaRPr>
          </a:p>
          <a:p>
            <a:pPr marL="285750" indent="-285750">
              <a:buFont typeface="Arial" panose="020B0604020202020204" pitchFamily="34" charset="0"/>
              <a:buChar char="•"/>
            </a:pPr>
            <a:r>
              <a:rPr lang="en-GB" sz="1300" b="1" dirty="0">
                <a:solidFill>
                  <a:srgbClr val="402957"/>
                </a:solidFill>
                <a:latin typeface="Barlow" panose="00000500000000000000" pitchFamily="2" charset="0"/>
              </a:rPr>
              <a:t>Views on business performance were mixed</a:t>
            </a:r>
            <a:r>
              <a:rPr lang="en-GB" sz="1300" dirty="0">
                <a:solidFill>
                  <a:srgbClr val="402957"/>
                </a:solidFill>
                <a:latin typeface="Barlow" panose="00000500000000000000" pitchFamily="2" charset="0"/>
              </a:rPr>
              <a:t>, with 29% saying they had performed well, 46% saying business had been fairly steady, and 24% saying they had struggled.  </a:t>
            </a:r>
            <a:r>
              <a:rPr lang="en-GB" sz="1300" dirty="0">
                <a:latin typeface="Barlow" panose="00000500000000000000" pitchFamily="2" charset="0"/>
                <a:cs typeface="Arial" panose="020B0604020202020204" pitchFamily="34" charset="0"/>
              </a:rPr>
              <a:t>Performance was similar to the previous wave in Feb/March 2023. </a:t>
            </a:r>
          </a:p>
          <a:p>
            <a:pPr marL="285750" indent="-285750">
              <a:buFont typeface="Arial" panose="020B0604020202020204" pitchFamily="34" charset="0"/>
              <a:buChar char="•"/>
            </a:pPr>
            <a:endParaRPr lang="en-GB" sz="13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pPr>
            <a:r>
              <a:rPr lang="en-GB" sz="1300" b="1" dirty="0">
                <a:latin typeface="Barlow" panose="00000500000000000000" pitchFamily="2" charset="0"/>
              </a:rPr>
              <a:t>Over the past six months, sales or turnover performance was mixed, </a:t>
            </a:r>
            <a:r>
              <a:rPr lang="en-GB" sz="1300" dirty="0">
                <a:latin typeface="Barlow" panose="00000500000000000000" pitchFamily="2" charset="0"/>
              </a:rPr>
              <a:t>with 30% saying it had increased, 24% decreased, and 43% remained the same. Businesses had performed better on sales or turnover than on profit  with 16% saying profit margins had increased, 39% decreased, and 41% remained the same. </a:t>
            </a:r>
          </a:p>
          <a:p>
            <a:pPr marL="285750" indent="-285750">
              <a:buFont typeface="Arial" panose="020B0604020202020204" pitchFamily="34" charset="0"/>
              <a:buChar char="•"/>
            </a:pPr>
            <a:endParaRPr lang="en-GB" sz="1300" b="1" dirty="0">
              <a:latin typeface="Barlow" panose="00000500000000000000" pitchFamily="2" charset="0"/>
            </a:endParaRPr>
          </a:p>
          <a:p>
            <a:pPr marL="285750" indent="-285750">
              <a:buFont typeface="Arial" panose="020B0604020202020204" pitchFamily="34" charset="0"/>
              <a:buChar char="•"/>
            </a:pPr>
            <a:r>
              <a:rPr lang="en-GB" sz="1300" b="1" dirty="0">
                <a:latin typeface="Barlow" panose="00000500000000000000" pitchFamily="2" charset="0"/>
              </a:rPr>
              <a:t>Employment and exports had remained relatively stable</a:t>
            </a:r>
            <a:r>
              <a:rPr lang="en-GB" sz="1300" dirty="0">
                <a:latin typeface="Barlow" panose="00000500000000000000" pitchFamily="2" charset="0"/>
              </a:rPr>
              <a:t>  - 79% and 62% respectively said these had remained at the same level. </a:t>
            </a:r>
          </a:p>
          <a:p>
            <a:pPr marL="285750" indent="-285750">
              <a:buFont typeface="Arial" panose="020B0604020202020204" pitchFamily="34" charset="0"/>
              <a:buChar char="•"/>
            </a:pPr>
            <a:endParaRPr lang="en-GB" sz="1300" dirty="0">
              <a:latin typeface="Barlow" panose="00000500000000000000" pitchFamily="2" charset="0"/>
            </a:endParaRPr>
          </a:p>
          <a:p>
            <a:pPr marL="285750" indent="-285750">
              <a:buFont typeface="Arial" panose="020B0604020202020204" pitchFamily="34" charset="0"/>
              <a:buChar char="•"/>
            </a:pPr>
            <a:r>
              <a:rPr lang="en-GB" sz="1300" b="1" dirty="0">
                <a:latin typeface="Barlow" panose="00000500000000000000" pitchFamily="2" charset="0"/>
                <a:cs typeface="Arial" panose="020B0604020202020204" pitchFamily="34" charset="0"/>
              </a:rPr>
              <a:t>Looking ahead to the next six months, 65% of businesses expected to perform at much the same level as they were</a:t>
            </a:r>
            <a:r>
              <a:rPr lang="en-GB" sz="1300" dirty="0">
                <a:latin typeface="Barlow" panose="00000500000000000000" pitchFamily="2" charset="0"/>
                <a:cs typeface="Arial" panose="020B0604020202020204" pitchFamily="34" charset="0"/>
              </a:rPr>
              <a:t>, while 16% expected to perform better and 16% expected to perform worse. </a:t>
            </a:r>
            <a:endParaRPr lang="en-GB" sz="1300" dirty="0">
              <a:solidFill>
                <a:srgbClr val="3BC9D5"/>
              </a:solidFill>
              <a:latin typeface="Barlow" panose="00000500000000000000" pitchFamily="2" charset="0"/>
            </a:endParaRPr>
          </a:p>
          <a:p>
            <a:pPr marL="285750" indent="-285750">
              <a:buFont typeface="Arial" panose="020B0604020202020204" pitchFamily="34" charset="0"/>
              <a:buChar char="•"/>
            </a:pPr>
            <a:endParaRPr lang="en-GB" sz="1300" dirty="0">
              <a:latin typeface="Barlow" panose="00000500000000000000" pitchFamily="2" charset="0"/>
            </a:endParaRPr>
          </a:p>
        </p:txBody>
      </p:sp>
    </p:spTree>
    <p:extLst>
      <p:ext uri="{BB962C8B-B14F-4D97-AF65-F5344CB8AC3E}">
        <p14:creationId xmlns:p14="http://schemas.microsoft.com/office/powerpoint/2010/main" val="234392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2B1C79-5691-4665-A170-5969F9ED2538}"/>
              </a:ext>
            </a:extLst>
          </p:cNvPr>
          <p:cNvSpPr/>
          <p:nvPr/>
        </p:nvSpPr>
        <p:spPr>
          <a:xfrm>
            <a:off x="4937239" y="1127938"/>
            <a:ext cx="7137320" cy="429747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96594" y="344343"/>
            <a:ext cx="10515600" cy="418646"/>
          </a:xfrm>
        </p:spPr>
        <p:txBody>
          <a:bodyPr>
            <a:noAutofit/>
          </a:bodyPr>
          <a:lstStyle/>
          <a:p>
            <a:r>
              <a:rPr lang="en-US" dirty="0"/>
              <a:t>Current economic optimism </a:t>
            </a:r>
          </a:p>
        </p:txBody>
      </p:sp>
      <p:sp>
        <p:nvSpPr>
          <p:cNvPr id="3" name="Content Placeholder 2">
            <a:extLst>
              <a:ext uri="{FF2B5EF4-FFF2-40B4-BE49-F238E27FC236}">
                <a16:creationId xmlns:a16="http://schemas.microsoft.com/office/drawing/2014/main" id="{FD099798-2298-754E-A526-D6D26C12EA27}"/>
              </a:ext>
            </a:extLst>
          </p:cNvPr>
          <p:cNvSpPr>
            <a:spLocks noGrp="1"/>
          </p:cNvSpPr>
          <p:nvPr>
            <p:ph sz="half" idx="1"/>
          </p:nvPr>
        </p:nvSpPr>
        <p:spPr>
          <a:xfrm>
            <a:off x="492783" y="1094594"/>
            <a:ext cx="4555114" cy="4544206"/>
          </a:xfrm>
        </p:spPr>
        <p:txBody>
          <a:bodyPr>
            <a:noAutofit/>
          </a:bodyPr>
          <a:lstStyle/>
          <a:p>
            <a:pPr marL="0" indent="0">
              <a:buNone/>
            </a:pPr>
            <a:endParaRPr lang="en-US" sz="1300" dirty="0">
              <a:solidFill>
                <a:srgbClr val="402957"/>
              </a:solidFill>
              <a:latin typeface="+mn-lt"/>
            </a:endParaRPr>
          </a:p>
          <a:p>
            <a:pPr marL="0" indent="0">
              <a:buNone/>
            </a:pPr>
            <a:endParaRPr lang="en-US" sz="1300" dirty="0">
              <a:solidFill>
                <a:srgbClr val="402957"/>
              </a:solidFill>
              <a:latin typeface="+mn-lt"/>
            </a:endParaRPr>
          </a:p>
          <a:p>
            <a:pPr marL="0" indent="0">
              <a:buNone/>
            </a:pPr>
            <a:endParaRPr lang="en-US" sz="1300" dirty="0">
              <a:solidFill>
                <a:srgbClr val="402957"/>
              </a:solidFill>
              <a:latin typeface="+mn-lt"/>
            </a:endParaRPr>
          </a:p>
        </p:txBody>
      </p:sp>
      <p:sp>
        <p:nvSpPr>
          <p:cNvPr id="6" name="TextBox 5">
            <a:extLst>
              <a:ext uri="{FF2B5EF4-FFF2-40B4-BE49-F238E27FC236}">
                <a16:creationId xmlns:a16="http://schemas.microsoft.com/office/drawing/2014/main" id="{5EB6908E-6260-4BFB-80B7-178AF84DDF22}"/>
              </a:ext>
            </a:extLst>
          </p:cNvPr>
          <p:cNvSpPr txBox="1"/>
          <p:nvPr/>
        </p:nvSpPr>
        <p:spPr>
          <a:xfrm>
            <a:off x="4927600" y="5191658"/>
            <a:ext cx="2619987" cy="230832"/>
          </a:xfrm>
          <a:prstGeom prst="rect">
            <a:avLst/>
          </a:prstGeom>
          <a:noFill/>
        </p:spPr>
        <p:txBody>
          <a:bodyPr wrap="square" rtlCol="0">
            <a:spAutoFit/>
          </a:bodyPr>
          <a:lstStyle/>
          <a:p>
            <a:r>
              <a:rPr lang="en-GB" sz="900" i="1" dirty="0">
                <a:latin typeface="Barlow" panose="00000500000000000000" pitchFamily="2" charset="0"/>
              </a:rPr>
              <a:t>Base: All businesses (610) </a:t>
            </a:r>
          </a:p>
        </p:txBody>
      </p:sp>
      <p:sp>
        <p:nvSpPr>
          <p:cNvPr id="4" name="TextBox 3">
            <a:extLst>
              <a:ext uri="{FF2B5EF4-FFF2-40B4-BE49-F238E27FC236}">
                <a16:creationId xmlns:a16="http://schemas.microsoft.com/office/drawing/2014/main" id="{FF4E52A4-C7B7-4F8E-B72C-163EACB0DF18}"/>
              </a:ext>
            </a:extLst>
          </p:cNvPr>
          <p:cNvSpPr txBox="1"/>
          <p:nvPr/>
        </p:nvSpPr>
        <p:spPr>
          <a:xfrm>
            <a:off x="4927600" y="1156497"/>
            <a:ext cx="6752229" cy="307777"/>
          </a:xfrm>
          <a:prstGeom prst="rect">
            <a:avLst/>
          </a:prstGeom>
          <a:noFill/>
          <a:ln>
            <a:noFill/>
          </a:ln>
        </p:spPr>
        <p:txBody>
          <a:bodyPr wrap="square" rtlCol="0">
            <a:spAutoFit/>
          </a:bodyPr>
          <a:lstStyle/>
          <a:p>
            <a:r>
              <a:rPr lang="en-GB" sz="1400" dirty="0">
                <a:solidFill>
                  <a:srgbClr val="402957"/>
                </a:solidFill>
              </a:rPr>
              <a:t>Q</a:t>
            </a:r>
            <a:r>
              <a:rPr lang="en-GB" sz="1300" dirty="0">
                <a:solidFill>
                  <a:srgbClr val="402957"/>
                </a:solidFill>
                <a:latin typeface="Barlow" panose="00000500000000000000" pitchFamily="2" charset="0"/>
              </a:rPr>
              <a:t>. How confident are you in the economic outlook for Scotland over the next 12 months?</a:t>
            </a:r>
          </a:p>
        </p:txBody>
      </p:sp>
      <p:graphicFrame>
        <p:nvGraphicFramePr>
          <p:cNvPr id="15" name="Content Placeholder 5">
            <a:extLst>
              <a:ext uri="{FF2B5EF4-FFF2-40B4-BE49-F238E27FC236}">
                <a16:creationId xmlns:a16="http://schemas.microsoft.com/office/drawing/2014/main" id="{E40F3FB6-4069-4CF3-23B1-09085F101046}"/>
              </a:ext>
            </a:extLst>
          </p:cNvPr>
          <p:cNvGraphicFramePr>
            <a:graphicFrameLocks/>
          </p:cNvGraphicFramePr>
          <p:nvPr>
            <p:extLst>
              <p:ext uri="{D42A27DB-BD31-4B8C-83A1-F6EECF244321}">
                <p14:modId xmlns:p14="http://schemas.microsoft.com/office/powerpoint/2010/main" val="1421630329"/>
              </p:ext>
            </p:extLst>
          </p:nvPr>
        </p:nvGraphicFramePr>
        <p:xfrm>
          <a:off x="8102603" y="2212069"/>
          <a:ext cx="4054577" cy="25821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4">
            <a:extLst>
              <a:ext uri="{FF2B5EF4-FFF2-40B4-BE49-F238E27FC236}">
                <a16:creationId xmlns:a16="http://schemas.microsoft.com/office/drawing/2014/main" id="{8774CE7A-C6CB-AED3-DC6C-3AC02F773E9A}"/>
              </a:ext>
            </a:extLst>
          </p:cNvPr>
          <p:cNvGraphicFramePr>
            <a:graphicFrameLocks noGrp="1"/>
          </p:cNvGraphicFramePr>
          <p:nvPr>
            <p:ph sz="half" idx="2"/>
            <p:extLst>
              <p:ext uri="{D42A27DB-BD31-4B8C-83A1-F6EECF244321}">
                <p14:modId xmlns:p14="http://schemas.microsoft.com/office/powerpoint/2010/main" val="1513260146"/>
              </p:ext>
            </p:extLst>
          </p:nvPr>
        </p:nvGraphicFramePr>
        <p:xfrm>
          <a:off x="5150317" y="1873924"/>
          <a:ext cx="3737586" cy="3110151"/>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a:extLst>
              <a:ext uri="{FF2B5EF4-FFF2-40B4-BE49-F238E27FC236}">
                <a16:creationId xmlns:a16="http://schemas.microsoft.com/office/drawing/2014/main" id="{25AA8725-6A77-B44A-B315-7F16570642D4}"/>
              </a:ext>
            </a:extLst>
          </p:cNvPr>
          <p:cNvCxnSpPr>
            <a:cxnSpLocks/>
          </p:cNvCxnSpPr>
          <p:nvPr/>
        </p:nvCxnSpPr>
        <p:spPr>
          <a:xfrm>
            <a:off x="8052323" y="1837267"/>
            <a:ext cx="0" cy="296723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8C9C4D4-D301-8E64-38A8-DC865D074AA5}"/>
              </a:ext>
            </a:extLst>
          </p:cNvPr>
          <p:cNvSpPr txBox="1"/>
          <p:nvPr/>
        </p:nvSpPr>
        <p:spPr>
          <a:xfrm>
            <a:off x="5019237" y="1753692"/>
            <a:ext cx="2793534" cy="246221"/>
          </a:xfrm>
          <a:prstGeom prst="rect">
            <a:avLst/>
          </a:prstGeom>
          <a:noFill/>
        </p:spPr>
        <p:txBody>
          <a:bodyPr wrap="square" rtlCol="0">
            <a:spAutoFit/>
          </a:bodyPr>
          <a:lstStyle/>
          <a:p>
            <a:r>
              <a:rPr lang="en-GB" sz="1000" b="1" dirty="0">
                <a:latin typeface="Barlow" panose="00000500000000000000" pitchFamily="2" charset="0"/>
              </a:rPr>
              <a:t>May/June 2023</a:t>
            </a:r>
          </a:p>
        </p:txBody>
      </p:sp>
      <p:sp>
        <p:nvSpPr>
          <p:cNvPr id="26" name="TextBox 25">
            <a:extLst>
              <a:ext uri="{FF2B5EF4-FFF2-40B4-BE49-F238E27FC236}">
                <a16:creationId xmlns:a16="http://schemas.microsoft.com/office/drawing/2014/main" id="{9372FE53-4C88-26DA-2EAB-DD32B9533CBD}"/>
              </a:ext>
            </a:extLst>
          </p:cNvPr>
          <p:cNvSpPr txBox="1"/>
          <p:nvPr/>
        </p:nvSpPr>
        <p:spPr>
          <a:xfrm>
            <a:off x="8102603" y="1761268"/>
            <a:ext cx="2793534" cy="246221"/>
          </a:xfrm>
          <a:prstGeom prst="rect">
            <a:avLst/>
          </a:prstGeom>
          <a:noFill/>
        </p:spPr>
        <p:txBody>
          <a:bodyPr wrap="square" rtlCol="0">
            <a:spAutoFit/>
          </a:bodyPr>
          <a:lstStyle/>
          <a:p>
            <a:r>
              <a:rPr lang="en-GB" sz="1000" b="1" dirty="0">
                <a:latin typeface="Barlow" panose="00000500000000000000" pitchFamily="2" charset="0"/>
              </a:rPr>
              <a:t>2021-2023 Trend</a:t>
            </a:r>
          </a:p>
        </p:txBody>
      </p:sp>
      <p:sp>
        <p:nvSpPr>
          <p:cNvPr id="7" name="TextBox 6">
            <a:extLst>
              <a:ext uri="{FF2B5EF4-FFF2-40B4-BE49-F238E27FC236}">
                <a16:creationId xmlns:a16="http://schemas.microsoft.com/office/drawing/2014/main" id="{DFC99E18-89D8-9E47-1899-7AFD55F9B65D}"/>
              </a:ext>
            </a:extLst>
          </p:cNvPr>
          <p:cNvSpPr txBox="1"/>
          <p:nvPr/>
        </p:nvSpPr>
        <p:spPr>
          <a:xfrm>
            <a:off x="430697" y="1094594"/>
            <a:ext cx="4496903" cy="4939814"/>
          </a:xfrm>
          <a:prstGeom prst="rect">
            <a:avLst/>
          </a:prstGeom>
          <a:noFill/>
        </p:spPr>
        <p:txBody>
          <a:bodyPr wrap="square" rtlCol="0">
            <a:spAutoFit/>
          </a:bodyPr>
          <a:lstStyle/>
          <a:p>
            <a:r>
              <a:rPr lang="en-GB" sz="1200" b="1" dirty="0">
                <a:latin typeface="Barlow" panose="00000500000000000000" pitchFamily="2" charset="0"/>
              </a:rPr>
              <a:t>Just under half  (48%) of businesses were confident in the economic outlook for Scotland, while 51% were not. Confidence levels were similar to those seen in Feb/March 2023 (when 46% were confident, and 53% not), but higher than in Oct/Nov and June/July 2022. </a:t>
            </a:r>
          </a:p>
          <a:p>
            <a:endParaRPr lang="en-GB" sz="1200" b="1" dirty="0">
              <a:latin typeface="Barlow" panose="00000500000000000000" pitchFamily="2" charset="0"/>
            </a:endParaRPr>
          </a:p>
          <a:p>
            <a:r>
              <a:rPr lang="en-GB" sz="1200" dirty="0">
                <a:latin typeface="Barlow" panose="00000500000000000000" pitchFamily="2" charset="0"/>
                <a:cs typeface="Arial" panose="020B0604020202020204" pitchFamily="34" charset="0"/>
              </a:rPr>
              <a:t>Businesses in the South of Scotland were less confident in the economic outlook for Scotland than those in the Highlands and Islands (where 55% were confident, 43% not).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More confident than average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2957"/>
                </a:solidFill>
                <a:effectLst/>
                <a:uLnTx/>
                <a:uFillTx/>
                <a:latin typeface="Barlow" panose="00000500000000000000" pitchFamily="2" charset="0"/>
              </a:rPr>
              <a:t>Construction businesses (65% confident).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2957"/>
                </a:solidFill>
                <a:effectLst/>
                <a:uLnTx/>
                <a:uFillTx/>
                <a:latin typeface="Barlow" panose="00000500000000000000" pitchFamily="2" charset="0"/>
              </a:rPr>
              <a:t>Performed well in past six months (63%).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dirty="0">
                <a:solidFill>
                  <a:srgbClr val="402957"/>
                </a:solidFill>
                <a:latin typeface="Barlow" panose="00000500000000000000" pitchFamily="2" charset="0"/>
              </a:rPr>
              <a:t>Not concerned about their finances (60%). </a:t>
            </a:r>
          </a:p>
          <a:p>
            <a:pPr marL="228600" indent="-228600">
              <a:lnSpc>
                <a:spcPct val="90000"/>
              </a:lnSpc>
              <a:spcBef>
                <a:spcPts val="1000"/>
              </a:spcBef>
              <a:buFont typeface="Arial" panose="020B0604020202020204" pitchFamily="34" charset="0"/>
              <a:buChar char="•"/>
              <a:defRPr/>
            </a:pPr>
            <a:r>
              <a:rPr lang="en-US" sz="1200" dirty="0">
                <a:solidFill>
                  <a:srgbClr val="402957"/>
                </a:solidFill>
                <a:latin typeface="Barlow" panose="00000500000000000000" pitchFamily="2" charset="0"/>
              </a:rPr>
              <a:t>In urban areas (55%). </a:t>
            </a:r>
            <a:endParaRPr kumimoji="0" lang="en-US" sz="1200" b="0" i="0" u="none" strike="noStrike" kern="1200" cap="none" spc="0" normalizeH="0" baseline="0" noProof="0" dirty="0">
              <a:ln>
                <a:noFill/>
              </a:ln>
              <a:solidFill>
                <a:srgbClr val="402957"/>
              </a:solidFill>
              <a:effectLst/>
              <a:uLnTx/>
              <a:uFillTx/>
              <a:latin typeface="Barlow" panose="000005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E45F46"/>
                </a:solidFill>
                <a:effectLst/>
                <a:uLnTx/>
                <a:uFillTx/>
                <a:latin typeface="Barlow" panose="00000500000000000000" pitchFamily="2" charset="0"/>
                <a:cs typeface="Arial" panose="020B0604020202020204" pitchFamily="34" charset="0"/>
              </a:rPr>
              <a:t>Less confident than average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02957"/>
                </a:solidFill>
                <a:effectLst/>
                <a:uLnTx/>
                <a:uFillTx/>
                <a:latin typeface="Barlow" panose="00000500000000000000" pitchFamily="2" charset="0"/>
              </a:rPr>
              <a:t>Accommodation and </a:t>
            </a:r>
            <a:r>
              <a:rPr lang="en-GB" sz="1200" dirty="0">
                <a:solidFill>
                  <a:srgbClr val="402957"/>
                </a:solidFill>
                <a:latin typeface="Barlow" panose="00000500000000000000" pitchFamily="2" charset="0"/>
              </a:rPr>
              <a:t>food businesses (63% not confident).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02957"/>
                </a:solidFill>
                <a:effectLst/>
                <a:uLnTx/>
                <a:uFillTx/>
                <a:latin typeface="Barlow" panose="00000500000000000000" pitchFamily="2" charset="0"/>
              </a:rPr>
              <a:t>Primary industries (53%) </a:t>
            </a:r>
            <a:r>
              <a:rPr lang="en-GB" sz="1200" dirty="0">
                <a:highlight>
                  <a:srgbClr val="00FFFF"/>
                </a:highlight>
                <a:latin typeface="Barlow" panose="00000500000000000000" pitchFamily="2" charset="0"/>
              </a:rPr>
              <a:t>and specifically agriculture businesses (53%)</a:t>
            </a:r>
            <a:r>
              <a:rPr kumimoji="0" lang="en-GB" sz="1200" b="0" i="0" u="none" strike="noStrike" kern="1200" cap="none" spc="0" normalizeH="0" baseline="0" noProof="0" dirty="0">
                <a:ln>
                  <a:noFill/>
                </a:ln>
                <a:solidFill>
                  <a:srgbClr val="402957"/>
                </a:solidFill>
                <a:effectLst/>
                <a:uLnTx/>
                <a:uFillTx/>
                <a:latin typeface="Barlow" panose="00000500000000000000" pitchFamily="2"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dirty="0">
                <a:solidFill>
                  <a:srgbClr val="402957"/>
                </a:solidFill>
                <a:latin typeface="Barlow" panose="00000500000000000000" pitchFamily="2" charset="0"/>
              </a:rPr>
              <a:t>Struggled </a:t>
            </a:r>
            <a:r>
              <a:rPr kumimoji="0" lang="en-GB" sz="1200" b="0" i="0" u="none" strike="noStrike" kern="1200" cap="none" spc="0" normalizeH="0" baseline="0" noProof="0" dirty="0">
                <a:ln>
                  <a:noFill/>
                </a:ln>
                <a:solidFill>
                  <a:srgbClr val="402957"/>
                </a:solidFill>
                <a:effectLst/>
                <a:uLnTx/>
                <a:uFillTx/>
                <a:latin typeface="Barlow" panose="00000500000000000000" pitchFamily="2" charset="0"/>
              </a:rPr>
              <a:t>in the past six months (70%).</a:t>
            </a:r>
          </a:p>
          <a:p>
            <a:endParaRPr lang="en-GB" sz="1200" b="1" dirty="0">
              <a:latin typeface="Barlow" panose="00000500000000000000" pitchFamily="2" charset="0"/>
            </a:endParaRPr>
          </a:p>
          <a:p>
            <a:endParaRPr lang="en-GB" sz="1200" b="1" dirty="0">
              <a:latin typeface="Barlow" panose="00000500000000000000" pitchFamily="2" charset="0"/>
            </a:endParaRPr>
          </a:p>
        </p:txBody>
      </p:sp>
    </p:spTree>
    <p:extLst>
      <p:ext uri="{BB962C8B-B14F-4D97-AF65-F5344CB8AC3E}">
        <p14:creationId xmlns:p14="http://schemas.microsoft.com/office/powerpoint/2010/main" val="327482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142608-5CED-B444-F77C-7F34FAAB5B09}"/>
              </a:ext>
            </a:extLst>
          </p:cNvPr>
          <p:cNvSpPr/>
          <p:nvPr/>
        </p:nvSpPr>
        <p:spPr>
          <a:xfrm>
            <a:off x="5799683" y="4540796"/>
            <a:ext cx="6099165" cy="1506996"/>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D67AE4E-4A74-4948-99C3-AEE4B0BEFA82}"/>
              </a:ext>
            </a:extLst>
          </p:cNvPr>
          <p:cNvSpPr/>
          <p:nvPr/>
        </p:nvSpPr>
        <p:spPr>
          <a:xfrm>
            <a:off x="5799683" y="1104785"/>
            <a:ext cx="6099327" cy="3341079"/>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40360" y="341550"/>
            <a:ext cx="10515600" cy="418646"/>
          </a:xfrm>
        </p:spPr>
        <p:txBody>
          <a:bodyPr>
            <a:noAutofit/>
          </a:bodyPr>
          <a:lstStyle/>
          <a:p>
            <a:r>
              <a:rPr lang="en-US" dirty="0"/>
              <a:t>Economic optimism over past six months</a:t>
            </a:r>
          </a:p>
        </p:txBody>
      </p:sp>
      <p:sp>
        <p:nvSpPr>
          <p:cNvPr id="6" name="TextBox 5">
            <a:extLst>
              <a:ext uri="{FF2B5EF4-FFF2-40B4-BE49-F238E27FC236}">
                <a16:creationId xmlns:a16="http://schemas.microsoft.com/office/drawing/2014/main" id="{5EB6908E-6260-4BFB-80B7-178AF84DDF22}"/>
              </a:ext>
            </a:extLst>
          </p:cNvPr>
          <p:cNvSpPr txBox="1"/>
          <p:nvPr/>
        </p:nvSpPr>
        <p:spPr>
          <a:xfrm>
            <a:off x="5764123" y="4171489"/>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(610) </a:t>
            </a:r>
          </a:p>
        </p:txBody>
      </p:sp>
      <p:sp>
        <p:nvSpPr>
          <p:cNvPr id="4" name="TextBox 3">
            <a:extLst>
              <a:ext uri="{FF2B5EF4-FFF2-40B4-BE49-F238E27FC236}">
                <a16:creationId xmlns:a16="http://schemas.microsoft.com/office/drawing/2014/main" id="{FF4E52A4-C7B7-4F8E-B72C-163EACB0DF18}"/>
              </a:ext>
            </a:extLst>
          </p:cNvPr>
          <p:cNvSpPr txBox="1"/>
          <p:nvPr/>
        </p:nvSpPr>
        <p:spPr>
          <a:xfrm>
            <a:off x="5780617" y="1109341"/>
            <a:ext cx="6025434" cy="492443"/>
          </a:xfrm>
          <a:prstGeom prst="rect">
            <a:avLst/>
          </a:prstGeom>
          <a:noFill/>
        </p:spPr>
        <p:txBody>
          <a:bodyPr wrap="square" rtlCol="0">
            <a:spAutoFit/>
          </a:bodyPr>
          <a:lstStyle/>
          <a:p>
            <a:r>
              <a:rPr lang="en-GB" sz="1300" dirty="0">
                <a:latin typeface="Barlow" panose="00000500000000000000" pitchFamily="2" charset="0"/>
              </a:rPr>
              <a:t>Q. In the past six months has your level of confidence in the economic outlook in Scotland increased, decreased or has it stayed the same?</a:t>
            </a:r>
          </a:p>
        </p:txBody>
      </p:sp>
      <p:sp>
        <p:nvSpPr>
          <p:cNvPr id="9" name="object 27">
            <a:extLst>
              <a:ext uri="{FF2B5EF4-FFF2-40B4-BE49-F238E27FC236}">
                <a16:creationId xmlns:a16="http://schemas.microsoft.com/office/drawing/2014/main" id="{F9E87E29-A924-41E8-A65B-9545A3A1EA57}"/>
              </a:ext>
            </a:extLst>
          </p:cNvPr>
          <p:cNvSpPr txBox="1"/>
          <p:nvPr/>
        </p:nvSpPr>
        <p:spPr>
          <a:xfrm>
            <a:off x="2146361" y="6379836"/>
            <a:ext cx="7899277" cy="348429"/>
          </a:xfrm>
          <a:prstGeom prst="rect">
            <a:avLst/>
          </a:prstGeom>
        </p:spPr>
        <p:txBody>
          <a:bodyPr vert="horz" wrap="square" lIns="0" tIns="12700" rIns="0" bIns="0" rtlCol="0">
            <a:spAutoFit/>
          </a:bodyPr>
          <a:lstStyle/>
          <a:p>
            <a:pPr marL="12700" lvl="0">
              <a:lnSpc>
                <a:spcPts val="819"/>
              </a:lnSpc>
              <a:spcBef>
                <a:spcPts val="100"/>
              </a:spcBef>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a:t>
            </a:r>
            <a:r>
              <a:rPr lang="en-GB" sz="1200" dirty="0">
                <a:latin typeface="Barlow" panose="00000500000000000000" pitchFamily="2" charset="0"/>
              </a:rPr>
              <a:t>The net figure is the difference between ‘increased’ and ‘decreased’ assessments at each wave. Net scores are positive when positive assessments exceed negative</a:t>
            </a: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 </a:t>
            </a: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graphicFrame>
        <p:nvGraphicFramePr>
          <p:cNvPr id="11" name="Content Placeholder 5">
            <a:extLst>
              <a:ext uri="{FF2B5EF4-FFF2-40B4-BE49-F238E27FC236}">
                <a16:creationId xmlns:a16="http://schemas.microsoft.com/office/drawing/2014/main" id="{DE45A361-3B0D-B500-86FB-61D6A15F4D71}"/>
              </a:ext>
            </a:extLst>
          </p:cNvPr>
          <p:cNvGraphicFramePr>
            <a:graphicFrameLocks/>
          </p:cNvGraphicFramePr>
          <p:nvPr>
            <p:extLst>
              <p:ext uri="{D42A27DB-BD31-4B8C-83A1-F6EECF244321}">
                <p14:modId xmlns:p14="http://schemas.microsoft.com/office/powerpoint/2010/main" val="4013688671"/>
              </p:ext>
            </p:extLst>
          </p:nvPr>
        </p:nvGraphicFramePr>
        <p:xfrm>
          <a:off x="5784851" y="1674334"/>
          <a:ext cx="6025434" cy="2422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a:extLst>
              <a:ext uri="{FF2B5EF4-FFF2-40B4-BE49-F238E27FC236}">
                <a16:creationId xmlns:a16="http://schemas.microsoft.com/office/drawing/2014/main" id="{621D5C5E-4CD8-1575-9089-82120946D63D}"/>
              </a:ext>
            </a:extLst>
          </p:cNvPr>
          <p:cNvGraphicFramePr>
            <a:graphicFrameLocks/>
          </p:cNvGraphicFramePr>
          <p:nvPr>
            <p:extLst>
              <p:ext uri="{D42A27DB-BD31-4B8C-83A1-F6EECF244321}">
                <p14:modId xmlns:p14="http://schemas.microsoft.com/office/powerpoint/2010/main" val="2150828520"/>
              </p:ext>
            </p:extLst>
          </p:nvPr>
        </p:nvGraphicFramePr>
        <p:xfrm>
          <a:off x="5687569" y="4440927"/>
          <a:ext cx="6265128" cy="15261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DFBFEEB-4A9B-5DC5-61C2-19576A4B9C9D}"/>
              </a:ext>
            </a:extLst>
          </p:cNvPr>
          <p:cNvSpPr txBox="1"/>
          <p:nvPr/>
        </p:nvSpPr>
        <p:spPr>
          <a:xfrm>
            <a:off x="5799683" y="4526537"/>
            <a:ext cx="5762179" cy="292388"/>
          </a:xfrm>
          <a:prstGeom prst="rect">
            <a:avLst/>
          </a:prstGeom>
          <a:noFill/>
        </p:spPr>
        <p:txBody>
          <a:bodyPr wrap="square" rtlCol="0">
            <a:spAutoFit/>
          </a:bodyPr>
          <a:lstStyle/>
          <a:p>
            <a:r>
              <a:rPr lang="en-GB" sz="1300" b="1" dirty="0">
                <a:latin typeface="Barlow" panose="00000500000000000000" pitchFamily="2" charset="0"/>
              </a:rPr>
              <a:t>Net confidence</a:t>
            </a:r>
          </a:p>
        </p:txBody>
      </p:sp>
      <p:sp>
        <p:nvSpPr>
          <p:cNvPr id="16" name="TextBox 15">
            <a:extLst>
              <a:ext uri="{FF2B5EF4-FFF2-40B4-BE49-F238E27FC236}">
                <a16:creationId xmlns:a16="http://schemas.microsoft.com/office/drawing/2014/main" id="{23192145-8FF0-B56F-B848-28E744B6FA71}"/>
              </a:ext>
            </a:extLst>
          </p:cNvPr>
          <p:cNvSpPr txBox="1"/>
          <p:nvPr/>
        </p:nvSpPr>
        <p:spPr>
          <a:xfrm>
            <a:off x="5745834" y="5828689"/>
            <a:ext cx="5489724" cy="230832"/>
          </a:xfrm>
          <a:prstGeom prst="rect">
            <a:avLst/>
          </a:prstGeom>
          <a:noFill/>
        </p:spPr>
        <p:txBody>
          <a:bodyPr wrap="square" rtlCol="0">
            <a:spAutoFit/>
          </a:bodyPr>
          <a:lstStyle/>
          <a:p>
            <a:r>
              <a:rPr lang="en-GB" sz="900" i="1" dirty="0">
                <a:latin typeface="Barlow" panose="00000500000000000000" pitchFamily="2" charset="0"/>
              </a:rPr>
              <a:t>Base: All businesses (610) </a:t>
            </a:r>
          </a:p>
        </p:txBody>
      </p:sp>
      <p:sp>
        <p:nvSpPr>
          <p:cNvPr id="3" name="TextBox 2">
            <a:extLst>
              <a:ext uri="{FF2B5EF4-FFF2-40B4-BE49-F238E27FC236}">
                <a16:creationId xmlns:a16="http://schemas.microsoft.com/office/drawing/2014/main" id="{FA2A72A9-6F57-8A6F-B8B5-BA97B7C98969}"/>
              </a:ext>
            </a:extLst>
          </p:cNvPr>
          <p:cNvSpPr txBox="1"/>
          <p:nvPr/>
        </p:nvSpPr>
        <p:spPr>
          <a:xfrm>
            <a:off x="353575" y="1060185"/>
            <a:ext cx="5410548" cy="1692771"/>
          </a:xfrm>
          <a:prstGeom prst="rect">
            <a:avLst/>
          </a:prstGeom>
          <a:noFill/>
        </p:spPr>
        <p:txBody>
          <a:bodyPr wrap="square" rtlCol="0">
            <a:spAutoFit/>
          </a:bodyPr>
          <a:lstStyle/>
          <a:p>
            <a:r>
              <a:rPr lang="en-GB" sz="1300" b="1" dirty="0">
                <a:latin typeface="Barlow" panose="00000500000000000000" pitchFamily="2" charset="0"/>
              </a:rPr>
              <a:t>Reflecting on the past six months, 44% said their confidence had decreased, 10% said it had increased, and 46% said it had stayed the same. Economic confidence was higher than the previous three waves.  </a:t>
            </a:r>
          </a:p>
          <a:p>
            <a:endParaRPr lang="en-GB" sz="1300" b="1" dirty="0">
              <a:latin typeface="Barlow" panose="00000500000000000000" pitchFamily="2" charset="0"/>
            </a:endParaRPr>
          </a:p>
          <a:p>
            <a:r>
              <a:rPr lang="en-GB" sz="1300" dirty="0">
                <a:latin typeface="Barlow" panose="00000500000000000000" pitchFamily="2" charset="0"/>
              </a:rPr>
              <a:t>Net confidence* was -34, an improvement from Feb/March 2023 (-40), Oct/Nov 2022 (-58) and June/July 2022 (-50), and almost back to the level seen in Feb/March 2022 (-33). Net confidence was lower than the level seen in the Highlands and Islands this wave (at -29).</a:t>
            </a:r>
          </a:p>
        </p:txBody>
      </p:sp>
      <p:sp>
        <p:nvSpPr>
          <p:cNvPr id="12" name="TextBox 11">
            <a:extLst>
              <a:ext uri="{FF2B5EF4-FFF2-40B4-BE49-F238E27FC236}">
                <a16:creationId xmlns:a16="http://schemas.microsoft.com/office/drawing/2014/main" id="{7842B6C5-E283-974C-253B-4B9AB9631E88}"/>
              </a:ext>
            </a:extLst>
          </p:cNvPr>
          <p:cNvSpPr txBox="1"/>
          <p:nvPr/>
        </p:nvSpPr>
        <p:spPr>
          <a:xfrm>
            <a:off x="381715" y="2827414"/>
            <a:ext cx="4877125" cy="212211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More likely to report </a:t>
            </a:r>
            <a:r>
              <a:rPr kumimoji="0" lang="en-GB" sz="1300" b="1" i="0" u="sng"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increased</a:t>
            </a:r>
            <a:r>
              <a:rPr kumimoji="0" lang="en-GB" sz="1300" b="1" i="0" u="none" strike="noStrike" kern="1200" cap="none" spc="0" normalizeH="0" baseline="0" noProof="0" dirty="0">
                <a:ln>
                  <a:noFill/>
                </a:ln>
                <a:solidFill>
                  <a:srgbClr val="3BC9D5"/>
                </a:solidFill>
                <a:effectLst/>
                <a:uLnTx/>
                <a:uFillTx/>
                <a:latin typeface="Barlow" panose="00000500000000000000" pitchFamily="2" charset="0"/>
                <a:cs typeface="Arial" panose="020B0604020202020204" pitchFamily="34" charset="0"/>
              </a:rPr>
              <a:t> confidence: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Construction businesses (18%).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Performed well in past six months (15%).</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In urban areas (14%).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E45F46"/>
                </a:solidFill>
                <a:effectLst/>
                <a:uLnTx/>
                <a:uFillTx/>
                <a:latin typeface="Barlow" panose="00000500000000000000" pitchFamily="2" charset="0"/>
                <a:cs typeface="Arial" panose="020B0604020202020204" pitchFamily="34" charset="0"/>
              </a:rPr>
              <a:t>More likely to report </a:t>
            </a:r>
            <a:r>
              <a:rPr kumimoji="0" lang="en-GB" sz="1300" b="1" i="0" u="sng" strike="noStrike" kern="1200" cap="none" spc="0" normalizeH="0" baseline="0" noProof="0" dirty="0">
                <a:ln>
                  <a:noFill/>
                </a:ln>
                <a:solidFill>
                  <a:srgbClr val="E45F46"/>
                </a:solidFill>
                <a:effectLst/>
                <a:uLnTx/>
                <a:uFillTx/>
                <a:latin typeface="Barlow" panose="00000500000000000000" pitchFamily="2" charset="0"/>
                <a:cs typeface="Arial" panose="020B0604020202020204" pitchFamily="34" charset="0"/>
              </a:rPr>
              <a:t>decreased </a:t>
            </a:r>
            <a:r>
              <a:rPr kumimoji="0" lang="en-GB" sz="1300" b="1" i="0" u="none" strike="noStrike" kern="1200" cap="none" spc="0" normalizeH="0" baseline="0" noProof="0" dirty="0">
                <a:ln>
                  <a:noFill/>
                </a:ln>
                <a:solidFill>
                  <a:srgbClr val="E45F46"/>
                </a:solidFill>
                <a:effectLst/>
                <a:uLnTx/>
                <a:uFillTx/>
                <a:latin typeface="Barlow" panose="00000500000000000000" pitchFamily="2" charset="0"/>
                <a:cs typeface="Arial" panose="020B0604020202020204" pitchFamily="34" charset="0"/>
              </a:rPr>
              <a:t>confidence: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Struggled in the </a:t>
            </a:r>
            <a:r>
              <a:rPr lang="en-US" sz="1300" dirty="0">
                <a:solidFill>
                  <a:srgbClr val="38234E"/>
                </a:solidFill>
                <a:latin typeface="Barlow" panose="00000500000000000000" pitchFamily="2" charset="0"/>
              </a:rPr>
              <a:t>past </a:t>
            </a: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six months (63%).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8234E"/>
                </a:solidFill>
                <a:effectLst/>
                <a:uLnTx/>
                <a:uFillTx/>
                <a:latin typeface="Barlow" panose="00000500000000000000" pitchFamily="2" charset="0"/>
              </a:rPr>
              <a:t>Concerned about their finances (46%). </a:t>
            </a:r>
            <a:endParaRPr lang="en-US" sz="1300" dirty="0">
              <a:solidFill>
                <a:srgbClr val="38234E"/>
              </a:solidFill>
              <a:latin typeface="Barlow" panose="00000500000000000000" pitchFamily="2" charset="0"/>
            </a:endParaRPr>
          </a:p>
        </p:txBody>
      </p:sp>
      <p:sp>
        <p:nvSpPr>
          <p:cNvPr id="13" name="object 26">
            <a:extLst>
              <a:ext uri="{FF2B5EF4-FFF2-40B4-BE49-F238E27FC236}">
                <a16:creationId xmlns:a16="http://schemas.microsoft.com/office/drawing/2014/main" id="{D46CD289-5875-C7CF-E7CF-C6E8F34E6A8A}"/>
              </a:ext>
            </a:extLst>
          </p:cNvPr>
          <p:cNvSpPr/>
          <p:nvPr/>
        </p:nvSpPr>
        <p:spPr>
          <a:xfrm>
            <a:off x="2146361" y="6257283"/>
            <a:ext cx="295425" cy="0"/>
          </a:xfrm>
          <a:custGeom>
            <a:avLst/>
            <a:gdLst/>
            <a:ahLst/>
            <a:cxnLst/>
            <a:rect l="l" t="t" r="r" b="b"/>
            <a:pathLst>
              <a:path w="349250">
                <a:moveTo>
                  <a:pt x="0" y="0"/>
                </a:moveTo>
                <a:lnTo>
                  <a:pt x="349186" y="0"/>
                </a:lnTo>
              </a:path>
            </a:pathLst>
          </a:custGeom>
          <a:ln w="25400">
            <a:solidFill>
              <a:srgbClr val="3BC9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Barlow" panose="00000500000000000000" pitchFamily="2" charset="0"/>
            </a:endParaRPr>
          </a:p>
        </p:txBody>
      </p:sp>
    </p:spTree>
    <p:extLst>
      <p:ext uri="{BB962C8B-B14F-4D97-AF65-F5344CB8AC3E}">
        <p14:creationId xmlns:p14="http://schemas.microsoft.com/office/powerpoint/2010/main" val="218663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95960" y="0"/>
            <a:ext cx="10515600" cy="1325563"/>
          </a:xfrm>
        </p:spPr>
        <p:txBody>
          <a:bodyPr>
            <a:normAutofit/>
          </a:bodyPr>
          <a:lstStyle/>
          <a:p>
            <a:r>
              <a:rPr lang="en-GB" dirty="0"/>
              <a:t>Executive summary (1) </a:t>
            </a: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382808" y="1554162"/>
            <a:ext cx="5474760" cy="4529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kumimoji="0" lang="en-GB" sz="1200" b="0" i="0" u="none" strike="noStrike" kern="1200" cap="none" spc="0" normalizeH="0" baseline="0" noProof="0" dirty="0">
              <a:ln>
                <a:noFill/>
              </a:ln>
              <a:solidFill>
                <a:srgbClr val="402957"/>
              </a:solidFill>
              <a:effectLst/>
              <a:uLnTx/>
              <a:uFillTx/>
              <a:latin typeface="+mn-lt"/>
              <a:ea typeface="+mn-ea"/>
              <a:cs typeface="+mn-cs"/>
            </a:endParaRPr>
          </a:p>
        </p:txBody>
      </p:sp>
      <p:sp>
        <p:nvSpPr>
          <p:cNvPr id="7" name="Content Placeholder 2">
            <a:extLst>
              <a:ext uri="{FF2B5EF4-FFF2-40B4-BE49-F238E27FC236}">
                <a16:creationId xmlns:a16="http://schemas.microsoft.com/office/drawing/2014/main" id="{B50CFF7B-ED3E-4CAE-993C-43C8165481F5}"/>
              </a:ext>
            </a:extLst>
          </p:cNvPr>
          <p:cNvSpPr txBox="1">
            <a:spLocks/>
          </p:cNvSpPr>
          <p:nvPr/>
        </p:nvSpPr>
        <p:spPr>
          <a:xfrm>
            <a:off x="6093395" y="1559769"/>
            <a:ext cx="5300216" cy="465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300" dirty="0">
              <a:latin typeface="+mn-lt"/>
            </a:endParaRPr>
          </a:p>
        </p:txBody>
      </p:sp>
      <p:sp>
        <p:nvSpPr>
          <p:cNvPr id="9" name="Content Placeholder 2">
            <a:extLst>
              <a:ext uri="{FF2B5EF4-FFF2-40B4-BE49-F238E27FC236}">
                <a16:creationId xmlns:a16="http://schemas.microsoft.com/office/drawing/2014/main" id="{84CE6158-B9A8-25F1-7878-11114B1CF111}"/>
              </a:ext>
            </a:extLst>
          </p:cNvPr>
          <p:cNvSpPr txBox="1">
            <a:spLocks/>
          </p:cNvSpPr>
          <p:nvPr/>
        </p:nvSpPr>
        <p:spPr>
          <a:xfrm>
            <a:off x="744909" y="1020511"/>
            <a:ext cx="5348486" cy="46559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dirty="0">
                <a:solidFill>
                  <a:srgbClr val="000000"/>
                </a:solidFill>
                <a:latin typeface="Barlow" panose="00000500000000000000" pitchFamily="2" charset="0"/>
              </a:rPr>
              <a:t>Overview</a:t>
            </a:r>
          </a:p>
          <a:p>
            <a:pPr algn="l"/>
            <a:r>
              <a:rPr lang="en-GB" sz="1200" dirty="0">
                <a:solidFill>
                  <a:srgbClr val="000000"/>
                </a:solidFill>
                <a:latin typeface="Barlow" panose="00000500000000000000" pitchFamily="2" charset="0"/>
              </a:rPr>
              <a:t>This report presents the findings from the seventh business panel survey for South of Scotland Enterprise. It involved a survey of 610 businesses across the region, conducted in May/June 2023. </a:t>
            </a:r>
          </a:p>
          <a:p>
            <a:pPr algn="l"/>
            <a:r>
              <a:rPr lang="en-GB" sz="1200" dirty="0">
                <a:solidFill>
                  <a:srgbClr val="000000"/>
                </a:solidFill>
                <a:latin typeface="Barlow" panose="00000500000000000000" pitchFamily="2" charset="0"/>
              </a:rPr>
              <a:t>Against a backdrop of continued economic challenges, this wave saw business confidence in the economy increasing. Overall confidence was higher than it had been since early 2022. </a:t>
            </a:r>
          </a:p>
          <a:p>
            <a:pPr algn="l"/>
            <a:r>
              <a:rPr lang="en-GB" sz="1200" dirty="0">
                <a:solidFill>
                  <a:srgbClr val="000000"/>
                </a:solidFill>
                <a:latin typeface="Barlow" panose="00000500000000000000" pitchFamily="2" charset="0"/>
              </a:rPr>
              <a:t>Business performance was mixed, and in line with the previous wave. Most businesses said they had either performed well or had been fairly steady. While sales or turnover performance was also fairly mixed, this did not always translate into profit - businesses were more likely to report a decrease in profit margins than an increase. </a:t>
            </a:r>
          </a:p>
          <a:p>
            <a:pPr algn="l"/>
            <a:r>
              <a:rPr lang="en-GB" sz="1200" dirty="0">
                <a:solidFill>
                  <a:srgbClr val="000000"/>
                </a:solidFill>
                <a:latin typeface="Barlow" panose="00000500000000000000" pitchFamily="2" charset="0"/>
              </a:rPr>
              <a:t>Certain sectors performed differently to others, with those in the accommodation and food services and wholesale and retail sectors being more likely to say they had struggled in the past six months. </a:t>
            </a:r>
          </a:p>
          <a:p>
            <a:pPr algn="l"/>
            <a:r>
              <a:rPr lang="en-GB" sz="1200" dirty="0">
                <a:solidFill>
                  <a:srgbClr val="000000"/>
                </a:solidFill>
                <a:latin typeface="Barlow" panose="00000500000000000000" pitchFamily="2" charset="0"/>
              </a:rPr>
              <a:t>Overall, businesses had a positive outlook about their future. For the next six months, most expected to either sustain or improve their level of performance. However, around a quarter of businesses said they would be unable to survive more than six months on their current cash reserves, while one-in-ten had no cash reserves at all. </a:t>
            </a:r>
          </a:p>
          <a:p>
            <a:pPr algn="l"/>
            <a:r>
              <a:rPr lang="en-GB" sz="1200" dirty="0">
                <a:solidFill>
                  <a:srgbClr val="000000"/>
                </a:solidFill>
                <a:latin typeface="Barlow" panose="00000500000000000000" pitchFamily="2" charset="0"/>
              </a:rPr>
              <a:t>As seen in previous waves, the top financial concern for businesses was high and increasing costs. Businesses were also concerned about reduced profit margins, cash flow, having to charge higher prices, and being unable to invest. </a:t>
            </a:r>
          </a:p>
        </p:txBody>
      </p:sp>
      <p:sp>
        <p:nvSpPr>
          <p:cNvPr id="10" name="TextBox 9">
            <a:extLst>
              <a:ext uri="{FF2B5EF4-FFF2-40B4-BE49-F238E27FC236}">
                <a16:creationId xmlns:a16="http://schemas.microsoft.com/office/drawing/2014/main" id="{2FF90AFD-14BC-E071-8AF8-43D040C22E21}"/>
              </a:ext>
            </a:extLst>
          </p:cNvPr>
          <p:cNvSpPr txBox="1"/>
          <p:nvPr/>
        </p:nvSpPr>
        <p:spPr>
          <a:xfrm>
            <a:off x="6310524" y="974311"/>
            <a:ext cx="5619328" cy="4824526"/>
          </a:xfrm>
          <a:prstGeom prst="rect">
            <a:avLst/>
          </a:prstGeom>
          <a:noFill/>
        </p:spPr>
        <p:txBody>
          <a:bodyPr wrap="square">
            <a:spAutoFit/>
          </a:bodyPr>
          <a:lstStyle/>
          <a:p>
            <a:pPr>
              <a:lnSpc>
                <a:spcPct val="107000"/>
              </a:lnSpc>
              <a:spcAft>
                <a:spcPts val="800"/>
              </a:spcAft>
            </a:pPr>
            <a:endParaRPr lang="en-GB" sz="1200" dirty="0">
              <a:solidFill>
                <a:srgbClr val="FF0000"/>
              </a:solidFill>
              <a:latin typeface="Barlow" panose="00000500000000000000" pitchFamily="2" charset="0"/>
            </a:endParaRPr>
          </a:p>
          <a:p>
            <a:pPr defTabSz="829178"/>
            <a:r>
              <a:rPr lang="en-GB" sz="1200" dirty="0">
                <a:solidFill>
                  <a:srgbClr val="000000"/>
                </a:solidFill>
                <a:latin typeface="Barlow" panose="00000500000000000000" pitchFamily="2" charset="0"/>
              </a:rPr>
              <a:t>Most businesses were taking action to improve their productivity  and competitive position, and to ensure they had access to the skills and resources they needed. However, this varied, with smaller businesses (with 0-4 staff) less likely to be taking any action. </a:t>
            </a:r>
          </a:p>
          <a:p>
            <a:pPr defTabSz="829178"/>
            <a:endParaRPr lang="en-GB" sz="1200" dirty="0">
              <a:solidFill>
                <a:srgbClr val="000000"/>
              </a:solidFill>
              <a:latin typeface="Barlow" panose="00000500000000000000" pitchFamily="2" charset="0"/>
            </a:endParaRPr>
          </a:p>
          <a:p>
            <a:pPr defTabSz="829178"/>
            <a:r>
              <a:rPr lang="en-GB" sz="1200" dirty="0">
                <a:solidFill>
                  <a:srgbClr val="000000"/>
                </a:solidFill>
                <a:latin typeface="Barlow" panose="00000500000000000000" pitchFamily="2" charset="0"/>
              </a:rPr>
              <a:t>Automation was not being used widely by businesses in the region. Fewer than a third were using it, and most of the remaining businesses said they were unlikely to use it in future. </a:t>
            </a:r>
          </a:p>
          <a:p>
            <a:pPr defTabSz="829178"/>
            <a:endParaRPr lang="en-GB" sz="1200" dirty="0">
              <a:solidFill>
                <a:srgbClr val="000000"/>
              </a:solidFill>
              <a:latin typeface="Barlow" panose="00000500000000000000" pitchFamily="2" charset="0"/>
            </a:endParaRPr>
          </a:p>
          <a:p>
            <a:pPr defTabSz="829178"/>
            <a:r>
              <a:rPr lang="en-GB" sz="1200" dirty="0">
                <a:solidFill>
                  <a:srgbClr val="000000"/>
                </a:solidFill>
                <a:latin typeface="Barlow" panose="00000500000000000000" pitchFamily="2" charset="0"/>
              </a:rPr>
              <a:t>Among those that were using automation, it was clear that steps were being taken to further support its use. These tended to involve planning, training, or exploring how best to use automation, but there was also evidence of investment in hardware, machinery and equipment. </a:t>
            </a:r>
          </a:p>
          <a:p>
            <a:pPr defTabSz="829178"/>
            <a:endParaRPr lang="en-GB" sz="1200" dirty="0">
              <a:solidFill>
                <a:srgbClr val="000000"/>
              </a:solidFill>
              <a:latin typeface="Barlow" panose="00000500000000000000" pitchFamily="2" charset="0"/>
            </a:endParaRPr>
          </a:p>
          <a:p>
            <a:pPr defTabSz="829178"/>
            <a:r>
              <a:rPr lang="en-GB" sz="1200" dirty="0">
                <a:solidFill>
                  <a:srgbClr val="000000"/>
                </a:solidFill>
                <a:latin typeface="Barlow" panose="00000500000000000000" pitchFamily="2" charset="0"/>
              </a:rPr>
              <a:t>Automation was being used in a range of business areas, but mostly for finance and accounting, administration and IT. Other specific uses included production of reports, generating website or social media content, targeted marketing and data analysis. </a:t>
            </a:r>
          </a:p>
          <a:p>
            <a:pPr defTabSz="829178"/>
            <a:endParaRPr lang="en-GB" sz="1200" dirty="0">
              <a:solidFill>
                <a:srgbClr val="000000"/>
              </a:solidFill>
              <a:latin typeface="Barlow" panose="00000500000000000000" pitchFamily="2" charset="0"/>
            </a:endParaRPr>
          </a:p>
          <a:p>
            <a:pPr defTabSz="829178"/>
            <a:r>
              <a:rPr lang="en-GB" sz="1200" dirty="0">
                <a:solidFill>
                  <a:srgbClr val="000000"/>
                </a:solidFill>
                <a:latin typeface="Barlow" panose="00000500000000000000" pitchFamily="2" charset="0"/>
              </a:rPr>
              <a:t>Perceived benefits of automation were that it could make processes more efficient, support innovation, and reduce costs. There were also concerns about automation, including among those already using it. These centred around cyber security risks and concerns about compliance with regulation. </a:t>
            </a:r>
          </a:p>
          <a:p>
            <a:pPr defTabSz="829178"/>
            <a:endParaRPr lang="en-GB" sz="1200" dirty="0">
              <a:solidFill>
                <a:srgbClr val="000000"/>
              </a:solidFill>
              <a:latin typeface="Barlow" panose="00000500000000000000" pitchFamily="2" charset="0"/>
            </a:endParaRPr>
          </a:p>
        </p:txBody>
      </p:sp>
    </p:spTree>
    <p:extLst>
      <p:ext uri="{BB962C8B-B14F-4D97-AF65-F5344CB8AC3E}">
        <p14:creationId xmlns:p14="http://schemas.microsoft.com/office/powerpoint/2010/main" val="325733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ECE3F0-EB29-1F73-608D-0219C246D8DC}"/>
              </a:ext>
            </a:extLst>
          </p:cNvPr>
          <p:cNvSpPr/>
          <p:nvPr/>
        </p:nvSpPr>
        <p:spPr>
          <a:xfrm>
            <a:off x="6096001" y="1200150"/>
            <a:ext cx="5756596" cy="419876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14374" y="392393"/>
            <a:ext cx="10515600" cy="418646"/>
          </a:xfrm>
        </p:spPr>
        <p:txBody>
          <a:bodyPr>
            <a:noAutofit/>
          </a:bodyPr>
          <a:lstStyle/>
          <a:p>
            <a:r>
              <a:rPr lang="en-US" dirty="0"/>
              <a:t>Performance</a:t>
            </a:r>
          </a:p>
        </p:txBody>
      </p:sp>
      <p:sp>
        <p:nvSpPr>
          <p:cNvPr id="6" name="TextBox 5">
            <a:extLst>
              <a:ext uri="{FF2B5EF4-FFF2-40B4-BE49-F238E27FC236}">
                <a16:creationId xmlns:a16="http://schemas.microsoft.com/office/drawing/2014/main" id="{5EB6908E-6260-4BFB-80B7-178AF84DDF22}"/>
              </a:ext>
            </a:extLst>
          </p:cNvPr>
          <p:cNvSpPr txBox="1"/>
          <p:nvPr/>
        </p:nvSpPr>
        <p:spPr>
          <a:xfrm>
            <a:off x="6132850" y="5152692"/>
            <a:ext cx="2619987" cy="230832"/>
          </a:xfrm>
          <a:prstGeom prst="rect">
            <a:avLst/>
          </a:prstGeom>
          <a:noFill/>
        </p:spPr>
        <p:txBody>
          <a:bodyPr wrap="square" rtlCol="0">
            <a:spAutoFit/>
          </a:bodyPr>
          <a:lstStyle/>
          <a:p>
            <a:r>
              <a:rPr lang="en-GB" sz="900" i="1" dirty="0">
                <a:latin typeface="Barlow" panose="00000500000000000000" pitchFamily="2" charset="0"/>
              </a:rPr>
              <a:t>Base: All businesses (610) </a:t>
            </a:r>
          </a:p>
        </p:txBody>
      </p:sp>
      <p:graphicFrame>
        <p:nvGraphicFramePr>
          <p:cNvPr id="9" name="Content Placeholder 4">
            <a:extLst>
              <a:ext uri="{FF2B5EF4-FFF2-40B4-BE49-F238E27FC236}">
                <a16:creationId xmlns:a16="http://schemas.microsoft.com/office/drawing/2014/main" id="{FBFFEA39-0593-4A98-5B24-F7EC06A5FAA0}"/>
              </a:ext>
            </a:extLst>
          </p:cNvPr>
          <p:cNvGraphicFramePr>
            <a:graphicFrameLocks noGrp="1"/>
          </p:cNvGraphicFramePr>
          <p:nvPr>
            <p:ph sz="half" idx="2"/>
            <p:extLst>
              <p:ext uri="{D42A27DB-BD31-4B8C-83A1-F6EECF244321}">
                <p14:modId xmlns:p14="http://schemas.microsoft.com/office/powerpoint/2010/main" val="3511314241"/>
              </p:ext>
            </p:extLst>
          </p:nvPr>
        </p:nvGraphicFramePr>
        <p:xfrm>
          <a:off x="6343650" y="1436686"/>
          <a:ext cx="535556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5">
            <a:extLst>
              <a:ext uri="{FF2B5EF4-FFF2-40B4-BE49-F238E27FC236}">
                <a16:creationId xmlns:a16="http://schemas.microsoft.com/office/drawing/2014/main" id="{DD33F969-0614-B672-F069-DD6EEDDCDAAE}"/>
              </a:ext>
            </a:extLst>
          </p:cNvPr>
          <p:cNvSpPr txBox="1">
            <a:spLocks/>
          </p:cNvSpPr>
          <p:nvPr/>
        </p:nvSpPr>
        <p:spPr>
          <a:xfrm>
            <a:off x="6111283" y="1226870"/>
            <a:ext cx="5741314"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92926"/>
                </a:solidFill>
                <a:effectLst/>
                <a:uLnTx/>
                <a:uFillTx/>
                <a:latin typeface="Barlow" panose="00000500000000000000" pitchFamily="2" charset="0"/>
                <a:cs typeface="Arial" panose="020B0604020202020204" pitchFamily="34" charset="0"/>
              </a:rPr>
              <a:t>Q. Overall, how has your business performed in the last six months? </a:t>
            </a:r>
          </a:p>
        </p:txBody>
      </p:sp>
      <p:sp>
        <p:nvSpPr>
          <p:cNvPr id="4" name="TextBox 3">
            <a:extLst>
              <a:ext uri="{FF2B5EF4-FFF2-40B4-BE49-F238E27FC236}">
                <a16:creationId xmlns:a16="http://schemas.microsoft.com/office/drawing/2014/main" id="{D348B38B-CAFB-143A-5BDF-0B9FE967643D}"/>
              </a:ext>
            </a:extLst>
          </p:cNvPr>
          <p:cNvSpPr txBox="1"/>
          <p:nvPr/>
        </p:nvSpPr>
        <p:spPr>
          <a:xfrm>
            <a:off x="414374" y="1117398"/>
            <a:ext cx="5279459" cy="4631011"/>
          </a:xfrm>
          <a:prstGeom prst="rect">
            <a:avLst/>
          </a:prstGeom>
          <a:noFill/>
        </p:spPr>
        <p:txBody>
          <a:bodyPr wrap="square">
            <a:spAutoFit/>
          </a:bodyPr>
          <a:lstStyle/>
          <a:p>
            <a:pPr marL="0" indent="0">
              <a:buFont typeface="Arial" panose="020B0604020202020204" pitchFamily="34" charset="0"/>
              <a:buNone/>
            </a:pPr>
            <a:r>
              <a:rPr lang="en-GB" sz="1300" b="1" dirty="0">
                <a:solidFill>
                  <a:srgbClr val="402957"/>
                </a:solidFill>
                <a:latin typeface="Barlow" panose="00000500000000000000" pitchFamily="2" charset="0"/>
              </a:rPr>
              <a:t>Views on business performance were mixed, with 29% saying their business had performed well, 46% saying business had been fairly steady, and 24% saying they had struggled.  </a:t>
            </a:r>
          </a:p>
          <a:p>
            <a:pPr marL="0" indent="0">
              <a:buFont typeface="Arial" panose="020B0604020202020204" pitchFamily="34" charset="0"/>
              <a:buNone/>
            </a:pPr>
            <a:endParaRPr lang="en-GB" sz="1300" b="1" dirty="0">
              <a:solidFill>
                <a:srgbClr val="402957"/>
              </a:solidFill>
              <a:latin typeface="Barlow" panose="00000500000000000000" pitchFamily="2" charset="0"/>
            </a:endParaRPr>
          </a:p>
          <a:p>
            <a:pPr marL="0" indent="0">
              <a:buFont typeface="Arial" panose="020B0604020202020204" pitchFamily="34" charset="0"/>
              <a:buNone/>
            </a:pPr>
            <a:r>
              <a:rPr lang="en-GB" sz="1300" dirty="0">
                <a:latin typeface="Barlow" panose="00000500000000000000" pitchFamily="2" charset="0"/>
                <a:cs typeface="Arial" panose="020B0604020202020204" pitchFamily="34" charset="0"/>
              </a:rPr>
              <a:t>Performance was similar to the previous wave in Feb/March 2023  (when 27% had performed well, 27% had struggled and 45% reported steady performance). </a:t>
            </a:r>
          </a:p>
          <a:p>
            <a:pPr marL="0" indent="0">
              <a:buFont typeface="Arial" panose="020B0604020202020204" pitchFamily="34" charset="0"/>
              <a:buNone/>
            </a:pPr>
            <a:endParaRPr lang="en-GB" sz="1300" dirty="0">
              <a:latin typeface="Barlow" panose="00000500000000000000" pitchFamily="2" charset="0"/>
              <a:cs typeface="Arial" panose="020B0604020202020204" pitchFamily="34" charset="0"/>
            </a:endParaRPr>
          </a:p>
          <a:p>
            <a:pPr marL="0" indent="0">
              <a:buFont typeface="Arial" panose="020B0604020202020204" pitchFamily="34" charset="0"/>
              <a:buNone/>
            </a:pPr>
            <a:r>
              <a:rPr lang="en-GB" sz="1300" b="1" dirty="0">
                <a:solidFill>
                  <a:srgbClr val="3BC9D5"/>
                </a:solidFill>
                <a:latin typeface="Barlow" panose="00000500000000000000" pitchFamily="2" charset="0"/>
                <a:cs typeface="Arial" panose="020B0604020202020204" pitchFamily="34" charset="0"/>
              </a:rPr>
              <a:t>More likely to have performed well</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11-24 (43%) and 25+ (50%) staff.</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Not concerned about their finances (54%). </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Could operate on their cash reserves for over 12 months (38%).</a:t>
            </a:r>
          </a:p>
          <a:p>
            <a:endParaRPr lang="en-GB" sz="1300" b="1" dirty="0">
              <a:solidFill>
                <a:schemeClr val="tx2"/>
              </a:solidFill>
              <a:latin typeface="Barlow" panose="00000500000000000000" pitchFamily="2" charset="0"/>
              <a:cs typeface="Arial" panose="020B0604020202020204" pitchFamily="34" charset="0"/>
            </a:endParaRPr>
          </a:p>
          <a:p>
            <a:pPr marL="0" indent="0">
              <a:buFont typeface="Arial" panose="020B0604020202020204" pitchFamily="34" charset="0"/>
              <a:buNone/>
            </a:pPr>
            <a:r>
              <a:rPr lang="en-GB" sz="1300" b="1" dirty="0">
                <a:solidFill>
                  <a:schemeClr val="tx2"/>
                </a:solidFill>
                <a:latin typeface="Barlow" panose="00000500000000000000" pitchFamily="2" charset="0"/>
                <a:cs typeface="Arial" panose="020B0604020202020204" pitchFamily="34" charset="0"/>
              </a:rPr>
              <a:t>More likely to have struggled</a:t>
            </a:r>
          </a:p>
          <a:p>
            <a:pPr marL="228600" indent="-228600">
              <a:lnSpc>
                <a:spcPct val="90000"/>
              </a:lnSpc>
              <a:spcBef>
                <a:spcPts val="1000"/>
              </a:spcBef>
              <a:buFont typeface="Arial" panose="020B0604020202020204" pitchFamily="34" charset="0"/>
              <a:buChar char="•"/>
              <a:defRPr/>
            </a:pPr>
            <a:r>
              <a:rPr lang="en-GB" sz="1300" dirty="0">
                <a:solidFill>
                  <a:srgbClr val="38234E"/>
                </a:solidFill>
                <a:latin typeface="Barlow" panose="00000500000000000000" pitchFamily="2" charset="0"/>
              </a:rPr>
              <a:t>Accommodation and food (52%) and wholesale and retail (33%) businesses. </a:t>
            </a:r>
          </a:p>
          <a:p>
            <a:pPr marL="228600" indent="-228600">
              <a:lnSpc>
                <a:spcPct val="90000"/>
              </a:lnSpc>
              <a:spcBef>
                <a:spcPts val="1000"/>
              </a:spcBef>
              <a:buFont typeface="Arial" panose="020B0604020202020204" pitchFamily="34" charset="0"/>
              <a:buChar char="•"/>
              <a:defRPr/>
            </a:pPr>
            <a:r>
              <a:rPr lang="en-GB" sz="1300" dirty="0">
                <a:solidFill>
                  <a:srgbClr val="38234E"/>
                </a:solidFill>
                <a:highlight>
                  <a:srgbClr val="00FFFF"/>
                </a:highlight>
                <a:latin typeface="Barlow" panose="00000500000000000000" pitchFamily="2" charset="0"/>
              </a:rPr>
              <a:t>Tourism growth sector (47%)</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Could operate on their cash reserves for up to three months (36%).</a:t>
            </a:r>
          </a:p>
          <a:p>
            <a:pPr marL="228600" indent="-228600">
              <a:lnSpc>
                <a:spcPct val="90000"/>
              </a:lnSpc>
              <a:spcBef>
                <a:spcPts val="1000"/>
              </a:spcBef>
              <a:buFont typeface="Arial" panose="020B0604020202020204" pitchFamily="34" charset="0"/>
              <a:buChar char="•"/>
              <a:defRPr/>
            </a:pPr>
            <a:endParaRPr lang="en-GB" sz="1300" dirty="0">
              <a:solidFill>
                <a:srgbClr val="38234E"/>
              </a:solidFill>
              <a:latin typeface="Barlow" panose="00000500000000000000" pitchFamily="2" charset="0"/>
            </a:endParaRPr>
          </a:p>
        </p:txBody>
      </p:sp>
    </p:spTree>
    <p:extLst>
      <p:ext uri="{BB962C8B-B14F-4D97-AF65-F5344CB8AC3E}">
        <p14:creationId xmlns:p14="http://schemas.microsoft.com/office/powerpoint/2010/main" val="377438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C95561-DAA0-4757-9514-47167FB9B24E}"/>
              </a:ext>
            </a:extLst>
          </p:cNvPr>
          <p:cNvSpPr/>
          <p:nvPr/>
        </p:nvSpPr>
        <p:spPr>
          <a:xfrm>
            <a:off x="6598727" y="1049711"/>
            <a:ext cx="5445923" cy="4758577"/>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339627" y="258370"/>
            <a:ext cx="10515600" cy="549275"/>
          </a:xfrm>
        </p:spPr>
        <p:txBody>
          <a:bodyPr>
            <a:noAutofit/>
          </a:bodyPr>
          <a:lstStyle/>
          <a:p>
            <a:r>
              <a:rPr lang="en-GB" dirty="0"/>
              <a:t>Aspects of business performance</a:t>
            </a:r>
            <a:endParaRPr lang="en-US" dirty="0"/>
          </a:p>
        </p:txBody>
      </p:sp>
      <p:graphicFrame>
        <p:nvGraphicFramePr>
          <p:cNvPr id="5" name="Chart 1">
            <a:extLst>
              <a:ext uri="{FF2B5EF4-FFF2-40B4-BE49-F238E27FC236}">
                <a16:creationId xmlns:a16="http://schemas.microsoft.com/office/drawing/2014/main" id="{E50C432D-372A-4A7A-95C3-53C4425E1F78}"/>
              </a:ext>
            </a:extLst>
          </p:cNvPr>
          <p:cNvGraphicFramePr>
            <a:graphicFrameLocks noGrp="1"/>
          </p:cNvGraphicFramePr>
          <p:nvPr>
            <p:ph sz="half" idx="2"/>
            <p:extLst>
              <p:ext uri="{D42A27DB-BD31-4B8C-83A1-F6EECF244321}">
                <p14:modId xmlns:p14="http://schemas.microsoft.com/office/powerpoint/2010/main" val="1017717910"/>
              </p:ext>
            </p:extLst>
          </p:nvPr>
        </p:nvGraphicFramePr>
        <p:xfrm>
          <a:off x="6705599" y="1507709"/>
          <a:ext cx="5363645" cy="38276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05584AE-5F7F-491D-85D7-9993321CC219}"/>
              </a:ext>
            </a:extLst>
          </p:cNvPr>
          <p:cNvSpPr txBox="1"/>
          <p:nvPr/>
        </p:nvSpPr>
        <p:spPr>
          <a:xfrm>
            <a:off x="6599611" y="1083734"/>
            <a:ext cx="5426106" cy="492443"/>
          </a:xfrm>
          <a:prstGeom prst="rect">
            <a:avLst/>
          </a:prstGeom>
          <a:noFill/>
        </p:spPr>
        <p:txBody>
          <a:bodyPr wrap="square" rtlCol="0">
            <a:spAutoFit/>
          </a:bodyPr>
          <a:lstStyle/>
          <a:p>
            <a:r>
              <a:rPr lang="en-GB" sz="1300" dirty="0">
                <a:latin typeface="Barlow" panose="00000500000000000000" pitchFamily="2" charset="0"/>
              </a:rPr>
              <a:t>Q. Has the following increased, stayed the same or decreased in the last six months?</a:t>
            </a:r>
          </a:p>
        </p:txBody>
      </p:sp>
      <p:sp>
        <p:nvSpPr>
          <p:cNvPr id="7" name="TextBox 6">
            <a:extLst>
              <a:ext uri="{FF2B5EF4-FFF2-40B4-BE49-F238E27FC236}">
                <a16:creationId xmlns:a16="http://schemas.microsoft.com/office/drawing/2014/main" id="{D121EF15-8ECE-41D2-90D0-E5A235B52FD8}"/>
              </a:ext>
            </a:extLst>
          </p:cNvPr>
          <p:cNvSpPr txBox="1"/>
          <p:nvPr/>
        </p:nvSpPr>
        <p:spPr>
          <a:xfrm>
            <a:off x="6583413" y="5543434"/>
            <a:ext cx="5608587" cy="230832"/>
          </a:xfrm>
          <a:prstGeom prst="rect">
            <a:avLst/>
          </a:prstGeom>
          <a:noFill/>
        </p:spPr>
        <p:txBody>
          <a:bodyPr wrap="square" rtlCol="0">
            <a:spAutoFit/>
          </a:bodyPr>
          <a:lstStyle/>
          <a:p>
            <a:r>
              <a:rPr lang="en-GB" sz="900" i="1" dirty="0">
                <a:solidFill>
                  <a:srgbClr val="402957"/>
                </a:solidFill>
                <a:latin typeface="Barlow" panose="00000500000000000000" pitchFamily="2" charset="0"/>
              </a:rPr>
              <a:t>Base: All businesses for whom each applied</a:t>
            </a:r>
          </a:p>
        </p:txBody>
      </p:sp>
      <p:sp>
        <p:nvSpPr>
          <p:cNvPr id="4" name="Content Placeholder 2">
            <a:extLst>
              <a:ext uri="{FF2B5EF4-FFF2-40B4-BE49-F238E27FC236}">
                <a16:creationId xmlns:a16="http://schemas.microsoft.com/office/drawing/2014/main" id="{22C96774-FD2F-2928-FCA4-B80E6F3F95C3}"/>
              </a:ext>
            </a:extLst>
          </p:cNvPr>
          <p:cNvSpPr txBox="1">
            <a:spLocks/>
          </p:cNvSpPr>
          <p:nvPr/>
        </p:nvSpPr>
        <p:spPr>
          <a:xfrm>
            <a:off x="356563" y="943665"/>
            <a:ext cx="6219193" cy="49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latin typeface="Barlow" panose="00000500000000000000" pitchFamily="2" charset="0"/>
              </a:rPr>
              <a:t>Over the past six months, sales or turnover performance was mixed (30% said it had increased, 24% decreased, and 43% remained the same). Businesses had performed better on sales or turnover than on profit (16% said profit margins had increased, 39% decreased, and 41% remained the same). </a:t>
            </a:r>
          </a:p>
          <a:p>
            <a:pPr marL="0" indent="0">
              <a:buNone/>
            </a:pPr>
            <a:r>
              <a:rPr lang="en-GB" sz="1200" b="1" dirty="0">
                <a:latin typeface="Barlow" panose="00000500000000000000" pitchFamily="2" charset="0"/>
              </a:rPr>
              <a:t>Employment had remained relatively stable (79% said it had remained at the same level) as had exports (62%).  </a:t>
            </a:r>
          </a:p>
          <a:p>
            <a:pPr marL="0" indent="0">
              <a:buNone/>
            </a:pPr>
            <a:r>
              <a:rPr lang="en-GB" sz="1200" dirty="0"/>
              <a:t>Sales or turnover did not necessarily translate into profit: among those that had seen an increase in sales or turnover, 43% also saw profit margins increase, but 34% saw them remain at the same level and 20% saw them decrease. </a:t>
            </a:r>
            <a:endParaRPr lang="en-GB" sz="1200" dirty="0">
              <a:latin typeface="Barlow" panose="00000500000000000000" pitchFamily="2" charset="0"/>
            </a:endParaRPr>
          </a:p>
          <a:p>
            <a:pPr marL="0" indent="0">
              <a:buNone/>
            </a:pPr>
            <a:r>
              <a:rPr lang="en-GB" sz="1200" b="1" dirty="0">
                <a:solidFill>
                  <a:srgbClr val="3BC9D5"/>
                </a:solidFill>
                <a:latin typeface="Barlow" panose="00000500000000000000" pitchFamily="2" charset="0"/>
              </a:rPr>
              <a:t>Increases were more common among: </a:t>
            </a:r>
          </a:p>
          <a:p>
            <a:r>
              <a:rPr lang="en-GB" sz="1200" b="1" dirty="0">
                <a:latin typeface="Barlow" panose="00000500000000000000" pitchFamily="2" charset="0"/>
              </a:rPr>
              <a:t>25+ staff</a:t>
            </a:r>
            <a:r>
              <a:rPr lang="en-GB" sz="1200" dirty="0">
                <a:latin typeface="Barlow" panose="00000500000000000000" pitchFamily="2" charset="0"/>
              </a:rPr>
              <a:t>: sales or turnover (60%) and employment (48%). </a:t>
            </a:r>
          </a:p>
          <a:p>
            <a:r>
              <a:rPr lang="en-GB" sz="1200" b="1" dirty="0">
                <a:latin typeface="Barlow" panose="00000500000000000000" pitchFamily="2" charset="0"/>
              </a:rPr>
              <a:t>Wholesale and retail</a:t>
            </a:r>
            <a:r>
              <a:rPr lang="en-GB" sz="1200" dirty="0">
                <a:latin typeface="Barlow" panose="00000500000000000000" pitchFamily="2" charset="0"/>
              </a:rPr>
              <a:t>: sales or turnover (41%) and employment (16%). </a:t>
            </a:r>
          </a:p>
          <a:p>
            <a:r>
              <a:rPr lang="en-GB" sz="1200" b="1" dirty="0">
                <a:latin typeface="Barlow" panose="00000500000000000000" pitchFamily="2" charset="0"/>
              </a:rPr>
              <a:t>Performed well in past six months</a:t>
            </a:r>
            <a:r>
              <a:rPr lang="en-GB" sz="1200" dirty="0">
                <a:latin typeface="Barlow" panose="00000500000000000000" pitchFamily="2" charset="0"/>
              </a:rPr>
              <a:t>: sales or turnover (58%), profit (36%) and employment (15%).  </a:t>
            </a:r>
          </a:p>
          <a:p>
            <a:pPr marL="0" indent="0">
              <a:buNone/>
            </a:pPr>
            <a:r>
              <a:rPr lang="en-GB" sz="1200" b="1" dirty="0">
                <a:solidFill>
                  <a:schemeClr val="tx2"/>
                </a:solidFill>
                <a:latin typeface="Barlow" panose="00000500000000000000" pitchFamily="2" charset="0"/>
              </a:rPr>
              <a:t>Decreases were more common among: </a:t>
            </a:r>
          </a:p>
          <a:p>
            <a:r>
              <a:rPr lang="en-GB" sz="1200" b="1" dirty="0">
                <a:latin typeface="Barlow" panose="00000500000000000000" pitchFamily="2" charset="0"/>
              </a:rPr>
              <a:t>Accommodation and food</a:t>
            </a:r>
            <a:r>
              <a:rPr lang="en-GB" sz="1200" dirty="0">
                <a:latin typeface="Barlow" panose="00000500000000000000" pitchFamily="2" charset="0"/>
              </a:rPr>
              <a:t>: profit (55%), sales or turnover (50%) and employment (20%).</a:t>
            </a:r>
          </a:p>
          <a:p>
            <a:r>
              <a:rPr lang="en-GB" sz="1200" b="1" dirty="0">
                <a:highlight>
                  <a:srgbClr val="00FFFF"/>
                </a:highlight>
                <a:latin typeface="Barlow" panose="00000500000000000000" pitchFamily="2" charset="0"/>
              </a:rPr>
              <a:t>Tourism growth sector: </a:t>
            </a:r>
            <a:r>
              <a:rPr lang="en-GB" sz="1200" dirty="0">
                <a:highlight>
                  <a:srgbClr val="00FFFF"/>
                </a:highlight>
                <a:latin typeface="Barlow" panose="00000500000000000000" pitchFamily="2" charset="0"/>
              </a:rPr>
              <a:t>profit (53%) and sales or turnover (41%). </a:t>
            </a:r>
            <a:endParaRPr lang="en-GB" sz="1200" b="1" dirty="0">
              <a:highlight>
                <a:srgbClr val="00FFFF"/>
              </a:highlight>
              <a:latin typeface="Barlow" panose="00000500000000000000" pitchFamily="2" charset="0"/>
            </a:endParaRPr>
          </a:p>
          <a:p>
            <a:r>
              <a:rPr lang="en-GB" sz="1200" b="1" dirty="0">
                <a:latin typeface="Barlow" panose="00000500000000000000" pitchFamily="2" charset="0"/>
              </a:rPr>
              <a:t>Wholesale and retail</a:t>
            </a:r>
            <a:r>
              <a:rPr lang="en-GB" sz="1200" dirty="0">
                <a:latin typeface="Barlow" panose="00000500000000000000" pitchFamily="2" charset="0"/>
              </a:rPr>
              <a:t>: exports (49%).</a:t>
            </a:r>
          </a:p>
          <a:p>
            <a:r>
              <a:rPr lang="en-GB" sz="1200" b="1" dirty="0">
                <a:latin typeface="Barlow" panose="00000500000000000000" pitchFamily="2" charset="0"/>
              </a:rPr>
              <a:t>Struggled in past six months</a:t>
            </a:r>
            <a:r>
              <a:rPr lang="en-GB" sz="1200" dirty="0">
                <a:latin typeface="Barlow" panose="00000500000000000000" pitchFamily="2" charset="0"/>
              </a:rPr>
              <a:t>: profit (67%), sales or turnover (61%), exports (49%) and employment (27%). </a:t>
            </a:r>
          </a:p>
          <a:p>
            <a:pPr marL="0" indent="0">
              <a:buFont typeface="Arial" panose="020B0604020202020204" pitchFamily="34" charset="0"/>
              <a:buNone/>
            </a:pPr>
            <a:endParaRPr lang="en-US" sz="1200" b="1" dirty="0">
              <a:latin typeface="Barlow" panose="00000500000000000000" pitchFamily="2" charset="0"/>
            </a:endParaRPr>
          </a:p>
        </p:txBody>
      </p:sp>
    </p:spTree>
    <p:extLst>
      <p:ext uri="{BB962C8B-B14F-4D97-AF65-F5344CB8AC3E}">
        <p14:creationId xmlns:p14="http://schemas.microsoft.com/office/powerpoint/2010/main" val="237885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54EC3-D236-485B-8A7B-572308611E16}"/>
              </a:ext>
            </a:extLst>
          </p:cNvPr>
          <p:cNvSpPr/>
          <p:nvPr/>
        </p:nvSpPr>
        <p:spPr>
          <a:xfrm>
            <a:off x="6652492" y="1095194"/>
            <a:ext cx="5272808" cy="2911949"/>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arlow" panose="00000500000000000000" pitchFamily="2" charset="0"/>
            </a:endParaRPr>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4702" y="218373"/>
            <a:ext cx="10515600" cy="876821"/>
          </a:xfrm>
        </p:spPr>
        <p:txBody>
          <a:bodyPr>
            <a:normAutofit/>
          </a:bodyPr>
          <a:lstStyle/>
          <a:p>
            <a:r>
              <a:rPr lang="en-GB" dirty="0"/>
              <a:t>Performance expectations</a:t>
            </a:r>
            <a:endParaRPr lang="en-US" dirty="0"/>
          </a:p>
        </p:txBody>
      </p:sp>
      <p:sp>
        <p:nvSpPr>
          <p:cNvPr id="6" name="TextBox 5">
            <a:extLst>
              <a:ext uri="{FF2B5EF4-FFF2-40B4-BE49-F238E27FC236}">
                <a16:creationId xmlns:a16="http://schemas.microsoft.com/office/drawing/2014/main" id="{1B6F0197-B29A-470C-AA6A-107528A5D86E}"/>
              </a:ext>
            </a:extLst>
          </p:cNvPr>
          <p:cNvSpPr txBox="1"/>
          <p:nvPr/>
        </p:nvSpPr>
        <p:spPr>
          <a:xfrm>
            <a:off x="6652492" y="3776311"/>
            <a:ext cx="5203104" cy="230832"/>
          </a:xfrm>
          <a:prstGeom prst="rect">
            <a:avLst/>
          </a:prstGeom>
          <a:noFill/>
        </p:spPr>
        <p:txBody>
          <a:bodyPr wrap="square" rtlCol="0">
            <a:spAutoFit/>
          </a:bodyPr>
          <a:lstStyle/>
          <a:p>
            <a:r>
              <a:rPr lang="en-GB" sz="900" dirty="0">
                <a:latin typeface="Barlow" panose="00000500000000000000" pitchFamily="2" charset="0"/>
              </a:rPr>
              <a:t>Base: All businesses (610)</a:t>
            </a:r>
          </a:p>
        </p:txBody>
      </p:sp>
      <p:sp>
        <p:nvSpPr>
          <p:cNvPr id="7" name="TextBox 6">
            <a:extLst>
              <a:ext uri="{FF2B5EF4-FFF2-40B4-BE49-F238E27FC236}">
                <a16:creationId xmlns:a16="http://schemas.microsoft.com/office/drawing/2014/main" id="{15D943CC-5389-44B2-9538-7E36E3705724}"/>
              </a:ext>
            </a:extLst>
          </p:cNvPr>
          <p:cNvSpPr txBox="1"/>
          <p:nvPr/>
        </p:nvSpPr>
        <p:spPr>
          <a:xfrm>
            <a:off x="6682336" y="1109467"/>
            <a:ext cx="5272808" cy="292388"/>
          </a:xfrm>
          <a:prstGeom prst="rect">
            <a:avLst/>
          </a:prstGeom>
          <a:noFill/>
        </p:spPr>
        <p:txBody>
          <a:bodyPr wrap="square" rtlCol="0">
            <a:spAutoFit/>
          </a:bodyPr>
          <a:lstStyle/>
          <a:p>
            <a:r>
              <a:rPr lang="en-GB" sz="1300" dirty="0">
                <a:latin typeface="Barlow" panose="00000500000000000000" pitchFamily="2" charset="0"/>
                <a:cs typeface="Arial" panose="020B0604020202020204" pitchFamily="34" charset="0"/>
              </a:rPr>
              <a:t>Q. How do you expect your business to perform over the next 6 months?</a:t>
            </a:r>
          </a:p>
        </p:txBody>
      </p:sp>
      <p:graphicFrame>
        <p:nvGraphicFramePr>
          <p:cNvPr id="10" name="Chart 9">
            <a:extLst>
              <a:ext uri="{FF2B5EF4-FFF2-40B4-BE49-F238E27FC236}">
                <a16:creationId xmlns:a16="http://schemas.microsoft.com/office/drawing/2014/main" id="{3E77D156-291D-A0FD-82B1-50A2BC3DE477}"/>
              </a:ext>
            </a:extLst>
          </p:cNvPr>
          <p:cNvGraphicFramePr/>
          <p:nvPr>
            <p:extLst>
              <p:ext uri="{D42A27DB-BD31-4B8C-83A1-F6EECF244321}">
                <p14:modId xmlns:p14="http://schemas.microsoft.com/office/powerpoint/2010/main" val="2604266013"/>
              </p:ext>
            </p:extLst>
          </p:nvPr>
        </p:nvGraphicFramePr>
        <p:xfrm>
          <a:off x="7027334" y="1526483"/>
          <a:ext cx="4897966" cy="216498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DC27E403-7CE6-4A6C-09CB-86A6673AB560}"/>
              </a:ext>
            </a:extLst>
          </p:cNvPr>
          <p:cNvSpPr txBox="1">
            <a:spLocks/>
          </p:cNvSpPr>
          <p:nvPr/>
        </p:nvSpPr>
        <p:spPr>
          <a:xfrm>
            <a:off x="454702" y="1085668"/>
            <a:ext cx="5924931" cy="4919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cs typeface="Arial" panose="020B0604020202020204" pitchFamily="34" charset="0"/>
              </a:rPr>
              <a:t>Looking ahead to the next six months, 65% of businesses expected to perform at much the same level as they were, while 16% expected to perform better and 16% expected to perform worse. </a:t>
            </a:r>
            <a:endParaRPr lang="en-GB" sz="1200" b="1" dirty="0">
              <a:solidFill>
                <a:srgbClr val="3BC9D5"/>
              </a:solidFill>
              <a:latin typeface="Barlow" panose="00000500000000000000" pitchFamily="2" charset="0"/>
            </a:endParaRPr>
          </a:p>
          <a:p>
            <a:pPr marL="0" indent="0">
              <a:buNone/>
            </a:pPr>
            <a:r>
              <a:rPr lang="en-GB" sz="1200" b="1" dirty="0">
                <a:solidFill>
                  <a:srgbClr val="3BC9D5"/>
                </a:solidFill>
                <a:latin typeface="Barlow" panose="00000500000000000000" pitchFamily="2" charset="0"/>
              </a:rPr>
              <a:t>More likely to expect improved performance: </a:t>
            </a:r>
          </a:p>
          <a:p>
            <a:r>
              <a:rPr lang="en-GB" sz="1200" dirty="0">
                <a:latin typeface="Barlow" panose="00000500000000000000" pitchFamily="2" charset="0"/>
              </a:rPr>
              <a:t>Arts and entertainment (28%) and wholesale and retail (24%).</a:t>
            </a:r>
          </a:p>
          <a:p>
            <a:r>
              <a:rPr lang="en-GB" sz="1200" dirty="0">
                <a:latin typeface="Barlow" panose="00000500000000000000" pitchFamily="2" charset="0"/>
              </a:rPr>
              <a:t>In urban areas (22%).</a:t>
            </a:r>
          </a:p>
          <a:p>
            <a:r>
              <a:rPr lang="en-US" sz="1200" dirty="0">
                <a:solidFill>
                  <a:srgbClr val="38234E"/>
                </a:solidFill>
                <a:latin typeface="Barlow" panose="00000500000000000000" pitchFamily="2" charset="0"/>
              </a:rPr>
              <a:t>Could operate on their cash reserves for over 12 months (20%).</a:t>
            </a:r>
            <a:endParaRPr lang="en-GB" sz="1200" b="1" dirty="0">
              <a:solidFill>
                <a:schemeClr val="tx2"/>
              </a:solidFill>
              <a:latin typeface="Barlow" panose="00000500000000000000" pitchFamily="2" charset="0"/>
            </a:endParaRPr>
          </a:p>
          <a:p>
            <a:pPr marL="0" indent="0">
              <a:buNone/>
            </a:pPr>
            <a:r>
              <a:rPr lang="en-GB" sz="1200" b="1" dirty="0">
                <a:solidFill>
                  <a:schemeClr val="tx2"/>
                </a:solidFill>
                <a:latin typeface="Barlow" panose="00000500000000000000" pitchFamily="2" charset="0"/>
              </a:rPr>
              <a:t>More likely to worse performance: </a:t>
            </a:r>
          </a:p>
          <a:p>
            <a:r>
              <a:rPr lang="en-GB" sz="1200" dirty="0">
                <a:latin typeface="Barlow" panose="00000500000000000000" pitchFamily="2" charset="0"/>
              </a:rPr>
              <a:t>Primary industries (21%) </a:t>
            </a:r>
            <a:r>
              <a:rPr lang="en-GB" sz="1200" dirty="0">
                <a:highlight>
                  <a:srgbClr val="00FFFF"/>
                </a:highlight>
                <a:latin typeface="Barlow" panose="00000500000000000000" pitchFamily="2" charset="0"/>
              </a:rPr>
              <a:t>and specifically agriculture businesses (21%)</a:t>
            </a:r>
            <a:r>
              <a:rPr lang="en-GB" sz="1200" dirty="0">
                <a:latin typeface="Barlow" panose="00000500000000000000" pitchFamily="2" charset="0"/>
              </a:rPr>
              <a:t>.</a:t>
            </a:r>
          </a:p>
          <a:p>
            <a:r>
              <a:rPr lang="en-GB" sz="1200" dirty="0">
                <a:highlight>
                  <a:srgbClr val="00FFFF"/>
                </a:highlight>
                <a:latin typeface="Barlow" panose="00000500000000000000" pitchFamily="2" charset="0"/>
              </a:rPr>
              <a:t>Food and drink growth sector (23%). </a:t>
            </a:r>
          </a:p>
          <a:p>
            <a:r>
              <a:rPr lang="en-US" sz="1200" dirty="0">
                <a:solidFill>
                  <a:srgbClr val="38234E"/>
                </a:solidFill>
                <a:latin typeface="Barlow" panose="00000500000000000000" pitchFamily="2" charset="0"/>
              </a:rPr>
              <a:t>Could only operate on their cash reserves for up to 3 months (36%).</a:t>
            </a:r>
          </a:p>
          <a:p>
            <a:pPr marL="0" indent="0">
              <a:buNone/>
            </a:pPr>
            <a:endParaRPr lang="en-GB" sz="1200" dirty="0">
              <a:cs typeface="Arial" panose="020B0604020202020204" pitchFamily="34" charset="0"/>
            </a:endParaRPr>
          </a:p>
          <a:p>
            <a:pPr marL="0" indent="0">
              <a:buNone/>
            </a:pPr>
            <a:r>
              <a:rPr lang="en-GB" sz="1200" dirty="0">
                <a:cs typeface="Arial" panose="020B0604020202020204" pitchFamily="34" charset="0"/>
              </a:rPr>
              <a:t>Expected performance also varied depending on performance over the past six months (see table – shaded cells represent differences from the average):</a:t>
            </a:r>
          </a:p>
          <a:p>
            <a:pPr marL="171450" indent="-171450">
              <a:buFont typeface="Arial" panose="020B0604020202020204" pitchFamily="34" charset="0"/>
              <a:buChar char="•"/>
            </a:pPr>
            <a:r>
              <a:rPr lang="en-GB" sz="1200" dirty="0">
                <a:cs typeface="Arial" panose="020B0604020202020204" pitchFamily="34" charset="0"/>
              </a:rPr>
              <a:t>Those that had struggled were more likely to anticipate a change in their performance, either for the better (25%) or for worse (26%).</a:t>
            </a:r>
          </a:p>
          <a:p>
            <a:pPr marL="171450" indent="-171450">
              <a:buFont typeface="Arial" panose="020B0604020202020204" pitchFamily="34" charset="0"/>
              <a:buChar char="•"/>
            </a:pPr>
            <a:r>
              <a:rPr lang="en-GB" sz="1200" dirty="0">
                <a:cs typeface="Arial" panose="020B0604020202020204" pitchFamily="34" charset="0"/>
              </a:rPr>
              <a:t>Those performing well or reporting steady performance were more likely to expect to perform at much the same level (71% and 70%). </a:t>
            </a:r>
          </a:p>
          <a:p>
            <a:endParaRPr lang="en-US" sz="1200" dirty="0">
              <a:solidFill>
                <a:srgbClr val="38234E"/>
              </a:solidFill>
              <a:latin typeface="Barlow" panose="00000500000000000000" pitchFamily="2" charset="0"/>
            </a:endParaRPr>
          </a:p>
          <a:p>
            <a:endParaRPr lang="en-US" sz="1200" b="1" dirty="0">
              <a:latin typeface="Barlow" panose="00000500000000000000" pitchFamily="2" charset="0"/>
            </a:endParaRPr>
          </a:p>
        </p:txBody>
      </p:sp>
      <p:graphicFrame>
        <p:nvGraphicFramePr>
          <p:cNvPr id="11" name="Table 10">
            <a:extLst>
              <a:ext uri="{FF2B5EF4-FFF2-40B4-BE49-F238E27FC236}">
                <a16:creationId xmlns:a16="http://schemas.microsoft.com/office/drawing/2014/main" id="{E907FAD0-87CC-0625-808A-86DDF14D8A4C}"/>
              </a:ext>
            </a:extLst>
          </p:cNvPr>
          <p:cNvGraphicFramePr>
            <a:graphicFrameLocks noGrp="1"/>
          </p:cNvGraphicFramePr>
          <p:nvPr>
            <p:extLst>
              <p:ext uri="{D42A27DB-BD31-4B8C-83A1-F6EECF244321}">
                <p14:modId xmlns:p14="http://schemas.microsoft.com/office/powerpoint/2010/main" val="933595132"/>
              </p:ext>
            </p:extLst>
          </p:nvPr>
        </p:nvGraphicFramePr>
        <p:xfrm>
          <a:off x="6687343" y="4313445"/>
          <a:ext cx="5237957" cy="1501301"/>
        </p:xfrm>
        <a:graphic>
          <a:graphicData uri="http://schemas.openxmlformats.org/drawingml/2006/table">
            <a:tbl>
              <a:tblPr>
                <a:tableStyleId>{5C22544A-7EE6-4342-B048-85BDC9FD1C3A}</a:tableStyleId>
              </a:tblPr>
              <a:tblGrid>
                <a:gridCol w="2728333">
                  <a:extLst>
                    <a:ext uri="{9D8B030D-6E8A-4147-A177-3AD203B41FA5}">
                      <a16:colId xmlns:a16="http://schemas.microsoft.com/office/drawing/2014/main" val="2797884203"/>
                    </a:ext>
                  </a:extLst>
                </a:gridCol>
                <a:gridCol w="866604">
                  <a:extLst>
                    <a:ext uri="{9D8B030D-6E8A-4147-A177-3AD203B41FA5}">
                      <a16:colId xmlns:a16="http://schemas.microsoft.com/office/drawing/2014/main" val="2494529996"/>
                    </a:ext>
                  </a:extLst>
                </a:gridCol>
                <a:gridCol w="821510">
                  <a:extLst>
                    <a:ext uri="{9D8B030D-6E8A-4147-A177-3AD203B41FA5}">
                      <a16:colId xmlns:a16="http://schemas.microsoft.com/office/drawing/2014/main" val="2634598151"/>
                    </a:ext>
                  </a:extLst>
                </a:gridCol>
                <a:gridCol w="821510">
                  <a:extLst>
                    <a:ext uri="{9D8B030D-6E8A-4147-A177-3AD203B41FA5}">
                      <a16:colId xmlns:a16="http://schemas.microsoft.com/office/drawing/2014/main" val="1511618547"/>
                    </a:ext>
                  </a:extLst>
                </a:gridCol>
              </a:tblGrid>
              <a:tr h="214809">
                <a:tc>
                  <a:txBody>
                    <a:bodyPr/>
                    <a:lstStyle/>
                    <a:p>
                      <a:pPr algn="l" fontAlgn="b"/>
                      <a:endParaRPr lang="en-GB" sz="1200" b="1" i="0" u="none" strike="noStrike" dirty="0">
                        <a:solidFill>
                          <a:schemeClr val="bg1"/>
                        </a:solidFill>
                        <a:effectLst/>
                        <a:latin typeface="Barlow" panose="00000500000000000000" pitchFamily="2" charset="0"/>
                      </a:endParaRPr>
                    </a:p>
                  </a:txBody>
                  <a:tcPr marL="9525" marR="9525" marT="9525" marB="0" anchor="b">
                    <a:solidFill>
                      <a:srgbClr val="3BC9D5"/>
                    </a:solidFill>
                  </a:tcPr>
                </a:tc>
                <a:tc gridSpan="3">
                  <a:txBody>
                    <a:bodyPr/>
                    <a:lstStyle/>
                    <a:p>
                      <a:pPr algn="ctr" fontAlgn="ctr"/>
                      <a:r>
                        <a:rPr lang="en-GB" sz="1200" b="1" i="0" u="none" strike="noStrike" dirty="0">
                          <a:solidFill>
                            <a:schemeClr val="bg1"/>
                          </a:solidFill>
                          <a:effectLst/>
                          <a:latin typeface="Barlow" panose="00000500000000000000" pitchFamily="2" charset="0"/>
                        </a:rPr>
                        <a:t>Performance over past six months</a:t>
                      </a:r>
                    </a:p>
                  </a:txBody>
                  <a:tcPr marL="9525" marR="9525" marT="9525" marB="0" anchor="ctr">
                    <a:solidFill>
                      <a:srgbClr val="3BC9D5"/>
                    </a:solidFill>
                  </a:tcPr>
                </a:tc>
                <a:tc hMerge="1">
                  <a:txBody>
                    <a:bodyPr/>
                    <a:lstStyle/>
                    <a:p>
                      <a:pPr algn="ctr" fontAlgn="ct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3BC9D5"/>
                    </a:solidFill>
                  </a:tcPr>
                </a:tc>
                <a:tc hMerge="1">
                  <a:txBody>
                    <a:bodyPr/>
                    <a:lstStyle/>
                    <a:p>
                      <a:pPr algn="ctr" fontAlgn="ct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3BC9D5"/>
                    </a:solidFill>
                  </a:tcPr>
                </a:tc>
                <a:extLst>
                  <a:ext uri="{0D108BD9-81ED-4DB2-BD59-A6C34878D82A}">
                    <a16:rowId xmlns:a16="http://schemas.microsoft.com/office/drawing/2014/main" val="895677492"/>
                  </a:ext>
                </a:extLst>
              </a:tr>
              <a:tr h="419765">
                <a:tc>
                  <a:txBody>
                    <a:bodyPr/>
                    <a:lstStyle/>
                    <a:p>
                      <a:pPr algn="l" fontAlgn="b"/>
                      <a:r>
                        <a:rPr lang="en-GB" sz="1200" b="1" u="none" strike="noStrike" dirty="0">
                          <a:solidFill>
                            <a:schemeClr val="bg1"/>
                          </a:solidFill>
                          <a:effectLst/>
                          <a:latin typeface="Barlow" panose="00000500000000000000" pitchFamily="2" charset="0"/>
                        </a:rPr>
                        <a:t>Expected performance</a:t>
                      </a:r>
                      <a:endParaRPr lang="en-GB" sz="1200" b="1" i="0" u="none" strike="noStrike" dirty="0">
                        <a:solidFill>
                          <a:schemeClr val="bg1"/>
                        </a:solidFill>
                        <a:effectLst/>
                        <a:latin typeface="Barlow" panose="00000500000000000000" pitchFamily="2" charset="0"/>
                      </a:endParaRPr>
                    </a:p>
                  </a:txBody>
                  <a:tcPr marL="9525" marR="9525" marT="9525" marB="0" anchor="b">
                    <a:solidFill>
                      <a:srgbClr val="3BC9D5"/>
                    </a:solidFill>
                  </a:tcPr>
                </a:tc>
                <a:tc>
                  <a:txBody>
                    <a:bodyPr/>
                    <a:lstStyle/>
                    <a:p>
                      <a:pPr algn="ctr" fontAlgn="ctr"/>
                      <a:r>
                        <a:rPr lang="en-GB" sz="1200" b="1" u="none" strike="noStrike" dirty="0">
                          <a:solidFill>
                            <a:schemeClr val="bg1"/>
                          </a:solidFill>
                          <a:effectLst/>
                          <a:latin typeface="Barlow" panose="00000500000000000000" pitchFamily="2" charset="0"/>
                        </a:rPr>
                        <a:t>Performed well</a:t>
                      </a:r>
                      <a:endParaRPr lang="en-GB" sz="1200" b="1" i="0" u="none" strike="noStrike" dirty="0">
                        <a:solidFill>
                          <a:schemeClr val="bg1"/>
                        </a:solidFill>
                        <a:effectLst/>
                        <a:latin typeface="Barlow" panose="00000500000000000000" pitchFamily="2" charset="0"/>
                      </a:endParaRP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rPr>
                        <a:t>Steady</a:t>
                      </a: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rPr>
                        <a:t>Struggled</a:t>
                      </a:r>
                    </a:p>
                  </a:txBody>
                  <a:tcPr marL="9525" marR="9525" marT="9525" marB="0" anchor="ctr">
                    <a:solidFill>
                      <a:srgbClr val="3BC9D5"/>
                    </a:solidFill>
                  </a:tcPr>
                </a:tc>
                <a:extLst>
                  <a:ext uri="{0D108BD9-81ED-4DB2-BD59-A6C34878D82A}">
                    <a16:rowId xmlns:a16="http://schemas.microsoft.com/office/drawing/2014/main" val="2861663575"/>
                  </a:ext>
                </a:extLst>
              </a:tr>
              <a:tr h="214809">
                <a:tc>
                  <a:txBody>
                    <a:bodyPr/>
                    <a:lstStyle/>
                    <a:p>
                      <a:pPr algn="l" fontAlgn="b"/>
                      <a:r>
                        <a:rPr lang="en-GB" sz="1200" b="0" i="0" u="none" strike="noStrike" dirty="0">
                          <a:solidFill>
                            <a:srgbClr val="000000"/>
                          </a:solidFill>
                          <a:effectLst/>
                          <a:latin typeface="Barlow" panose="00000500000000000000" pitchFamily="2" charset="0"/>
                        </a:rPr>
                        <a:t>Better than our current performance</a:t>
                      </a:r>
                    </a:p>
                  </a:txBody>
                  <a:tcPr marL="9525" marR="9525" marT="9525" marB="0" anchor="b">
                    <a:solidFill>
                      <a:srgbClr val="FFF5E7"/>
                    </a:solidFill>
                  </a:tcPr>
                </a:tc>
                <a:tc>
                  <a:txBody>
                    <a:bodyPr/>
                    <a:lstStyle/>
                    <a:p>
                      <a:pPr algn="ctr" fontAlgn="ctr"/>
                      <a:r>
                        <a:rPr lang="en-GB" sz="1200" b="0" i="0" u="none" strike="noStrike" dirty="0">
                          <a:solidFill>
                            <a:srgbClr val="000000"/>
                          </a:solidFill>
                          <a:effectLst/>
                          <a:latin typeface="Barlow" panose="00000500000000000000" pitchFamily="2" charset="0"/>
                        </a:rPr>
                        <a:t>17</a:t>
                      </a:r>
                    </a:p>
                  </a:txBody>
                  <a:tcPr marL="9525" marR="9525" marT="9525" marB="0" anchor="ctr">
                    <a:solidFill>
                      <a:srgbClr val="FFF5E7"/>
                    </a:solidFill>
                  </a:tcPr>
                </a:tc>
                <a:tc>
                  <a:txBody>
                    <a:bodyPr/>
                    <a:lstStyle/>
                    <a:p>
                      <a:pPr algn="ctr" fontAlgn="ctr"/>
                      <a:r>
                        <a:rPr lang="en-GB" sz="1200" b="0" i="0" u="none" strike="noStrike" dirty="0">
                          <a:solidFill>
                            <a:srgbClr val="000000"/>
                          </a:solidFill>
                          <a:effectLst/>
                          <a:latin typeface="Barlow" panose="00000500000000000000" pitchFamily="2" charset="0"/>
                        </a:rPr>
                        <a:t>11</a:t>
                      </a:r>
                    </a:p>
                  </a:txBody>
                  <a:tcPr marL="9525" marR="9525" marT="9525" marB="0" anchor="ctr">
                    <a:solidFill>
                      <a:srgbClr val="FFF5E7"/>
                    </a:solidFill>
                  </a:tcPr>
                </a:tc>
                <a:tc>
                  <a:txBody>
                    <a:bodyPr/>
                    <a:lstStyle/>
                    <a:p>
                      <a:pPr algn="ctr" fontAlgn="ctr"/>
                      <a:r>
                        <a:rPr lang="en-GB" sz="1200" b="0" i="0" u="none" strike="noStrike" dirty="0">
                          <a:solidFill>
                            <a:srgbClr val="000000"/>
                          </a:solidFill>
                          <a:effectLst/>
                          <a:latin typeface="Barlow" panose="00000500000000000000" pitchFamily="2" charset="0"/>
                        </a:rPr>
                        <a:t>25</a:t>
                      </a:r>
                    </a:p>
                  </a:txBody>
                  <a:tcPr marL="9525" marR="9525" marT="9525" marB="0" anchor="ctr">
                    <a:solidFill>
                      <a:schemeClr val="accent4">
                        <a:lumMod val="75000"/>
                      </a:schemeClr>
                    </a:solidFill>
                  </a:tcPr>
                </a:tc>
                <a:extLst>
                  <a:ext uri="{0D108BD9-81ED-4DB2-BD59-A6C34878D82A}">
                    <a16:rowId xmlns:a16="http://schemas.microsoft.com/office/drawing/2014/main" val="3981063455"/>
                  </a:ext>
                </a:extLst>
              </a:tr>
              <a:tr h="214809">
                <a:tc>
                  <a:txBody>
                    <a:bodyPr/>
                    <a:lstStyle/>
                    <a:p>
                      <a:pPr algn="l" fontAlgn="b"/>
                      <a:r>
                        <a:rPr lang="en-GB" sz="1200" b="0" i="0" u="none" strike="noStrike" dirty="0">
                          <a:solidFill>
                            <a:srgbClr val="000000"/>
                          </a:solidFill>
                          <a:effectLst/>
                          <a:latin typeface="Barlow" panose="00000500000000000000" pitchFamily="2" charset="0"/>
                        </a:rPr>
                        <a:t>At much the same level</a:t>
                      </a:r>
                    </a:p>
                  </a:txBody>
                  <a:tcPr marL="9525" marR="9525" marT="9525" marB="0" anchor="b">
                    <a:solidFill>
                      <a:srgbClr val="FFF5E7"/>
                    </a:solidFill>
                  </a:tcPr>
                </a:tc>
                <a:tc>
                  <a:txBody>
                    <a:bodyPr/>
                    <a:lstStyle/>
                    <a:p>
                      <a:pPr algn="ctr" fontAlgn="ctr"/>
                      <a:r>
                        <a:rPr lang="en-GB" sz="1200" b="0" i="0" u="none" strike="noStrike" dirty="0">
                          <a:solidFill>
                            <a:srgbClr val="000000"/>
                          </a:solidFill>
                          <a:effectLst/>
                          <a:latin typeface="Barlow" panose="00000500000000000000" pitchFamily="2" charset="0"/>
                        </a:rPr>
                        <a:t>71</a:t>
                      </a:r>
                    </a:p>
                  </a:txBody>
                  <a:tcPr marL="9525" marR="9525" marT="9525" marB="0" anchor="ctr">
                    <a:solidFill>
                      <a:schemeClr val="accent4">
                        <a:lumMod val="75000"/>
                      </a:schemeClr>
                    </a:solidFill>
                  </a:tcPr>
                </a:tc>
                <a:tc>
                  <a:txBody>
                    <a:bodyPr/>
                    <a:lstStyle/>
                    <a:p>
                      <a:pPr algn="ctr" fontAlgn="ctr"/>
                      <a:r>
                        <a:rPr lang="en-GB" sz="1200" b="0" i="0" u="none" strike="noStrike" dirty="0">
                          <a:solidFill>
                            <a:srgbClr val="000000"/>
                          </a:solidFill>
                          <a:effectLst/>
                          <a:latin typeface="Barlow" panose="00000500000000000000" pitchFamily="2" charset="0"/>
                        </a:rPr>
                        <a:t>70</a:t>
                      </a:r>
                    </a:p>
                  </a:txBody>
                  <a:tcPr marL="9525" marR="9525" marT="9525" marB="0" anchor="ctr">
                    <a:solidFill>
                      <a:schemeClr val="accent4">
                        <a:lumMod val="75000"/>
                      </a:schemeClr>
                    </a:solidFill>
                  </a:tcPr>
                </a:tc>
                <a:tc>
                  <a:txBody>
                    <a:bodyPr/>
                    <a:lstStyle/>
                    <a:p>
                      <a:pPr algn="ctr" fontAlgn="ctr"/>
                      <a:r>
                        <a:rPr lang="en-GB" sz="1200" b="0" i="0" u="none" strike="noStrike" dirty="0">
                          <a:solidFill>
                            <a:srgbClr val="000000"/>
                          </a:solidFill>
                          <a:effectLst/>
                          <a:latin typeface="Barlow" panose="00000500000000000000" pitchFamily="2" charset="0"/>
                        </a:rPr>
                        <a:t>47</a:t>
                      </a:r>
                    </a:p>
                  </a:txBody>
                  <a:tcPr marL="9525" marR="9525" marT="9525" marB="0" anchor="ctr">
                    <a:solidFill>
                      <a:srgbClr val="FFF5E7"/>
                    </a:solidFill>
                  </a:tcPr>
                </a:tc>
                <a:extLst>
                  <a:ext uri="{0D108BD9-81ED-4DB2-BD59-A6C34878D82A}">
                    <a16:rowId xmlns:a16="http://schemas.microsoft.com/office/drawing/2014/main" val="559542905"/>
                  </a:ext>
                </a:extLst>
              </a:tr>
              <a:tr h="222300">
                <a:tc>
                  <a:txBody>
                    <a:bodyPr/>
                    <a:lstStyle/>
                    <a:p>
                      <a:pPr algn="l" fontAlgn="b"/>
                      <a:r>
                        <a:rPr lang="en-GB" sz="1200" b="0" i="0" u="none" strike="noStrike" dirty="0">
                          <a:solidFill>
                            <a:srgbClr val="000000"/>
                          </a:solidFill>
                          <a:effectLst/>
                          <a:latin typeface="Barlow" panose="00000500000000000000" pitchFamily="2" charset="0"/>
                        </a:rPr>
                        <a:t>Worse than our current performance</a:t>
                      </a:r>
                    </a:p>
                  </a:txBody>
                  <a:tcPr marL="9525" marR="9525" marT="9525" marB="0" anchor="b">
                    <a:solidFill>
                      <a:srgbClr val="FFF5E7"/>
                    </a:solidFill>
                  </a:tcPr>
                </a:tc>
                <a:tc>
                  <a:txBody>
                    <a:bodyPr/>
                    <a:lstStyle/>
                    <a:p>
                      <a:pPr algn="ctr" fontAlgn="ctr"/>
                      <a:r>
                        <a:rPr lang="en-GB" sz="1200" b="0" i="0" u="none" strike="noStrike" dirty="0">
                          <a:solidFill>
                            <a:srgbClr val="000000"/>
                          </a:solidFill>
                          <a:effectLst/>
                          <a:latin typeface="Barlow" panose="00000500000000000000" pitchFamily="2" charset="0"/>
                        </a:rPr>
                        <a:t>9</a:t>
                      </a:r>
                    </a:p>
                  </a:txBody>
                  <a:tcPr marL="9525" marR="9525" marT="9525" marB="0" anchor="ctr">
                    <a:solidFill>
                      <a:srgbClr val="FFF5E7"/>
                    </a:solidFill>
                  </a:tcPr>
                </a:tc>
                <a:tc>
                  <a:txBody>
                    <a:bodyPr/>
                    <a:lstStyle/>
                    <a:p>
                      <a:pPr algn="ctr" fontAlgn="ctr"/>
                      <a:r>
                        <a:rPr lang="en-GB" sz="1200" b="0" i="0" u="none" strike="noStrike" dirty="0">
                          <a:solidFill>
                            <a:srgbClr val="000000"/>
                          </a:solidFill>
                          <a:effectLst/>
                          <a:latin typeface="Barlow" panose="00000500000000000000" pitchFamily="2" charset="0"/>
                        </a:rPr>
                        <a:t>15</a:t>
                      </a:r>
                    </a:p>
                  </a:txBody>
                  <a:tcPr marL="9525" marR="9525" marT="9525" marB="0" anchor="ctr">
                    <a:solidFill>
                      <a:srgbClr val="FFF5E7"/>
                    </a:solidFill>
                  </a:tcPr>
                </a:tc>
                <a:tc>
                  <a:txBody>
                    <a:bodyPr/>
                    <a:lstStyle/>
                    <a:p>
                      <a:pPr algn="ctr" fontAlgn="ctr"/>
                      <a:r>
                        <a:rPr lang="en-GB" sz="1200" b="0" i="0" u="none" strike="noStrike" dirty="0">
                          <a:solidFill>
                            <a:srgbClr val="000000"/>
                          </a:solidFill>
                          <a:effectLst/>
                          <a:latin typeface="Barlow" panose="00000500000000000000" pitchFamily="2" charset="0"/>
                        </a:rPr>
                        <a:t>26</a:t>
                      </a:r>
                    </a:p>
                  </a:txBody>
                  <a:tcPr marL="9525" marR="9525" marT="9525" marB="0" anchor="ctr">
                    <a:solidFill>
                      <a:schemeClr val="accent4">
                        <a:lumMod val="75000"/>
                      </a:schemeClr>
                    </a:solidFill>
                  </a:tcPr>
                </a:tc>
                <a:extLst>
                  <a:ext uri="{0D108BD9-81ED-4DB2-BD59-A6C34878D82A}">
                    <a16:rowId xmlns:a16="http://schemas.microsoft.com/office/drawing/2014/main" val="250275430"/>
                  </a:ext>
                </a:extLst>
              </a:tr>
              <a:tr h="214809">
                <a:tc>
                  <a:txBody>
                    <a:bodyPr/>
                    <a:lstStyle/>
                    <a:p>
                      <a:pPr algn="l" fontAlgn="b"/>
                      <a:r>
                        <a:rPr lang="en-GB" sz="1200" b="0" i="1" u="none" strike="noStrike" dirty="0">
                          <a:solidFill>
                            <a:srgbClr val="000000"/>
                          </a:solidFill>
                          <a:effectLst/>
                          <a:latin typeface="Barlow" panose="00000500000000000000" pitchFamily="2" charset="0"/>
                        </a:rPr>
                        <a:t>Base</a:t>
                      </a:r>
                    </a:p>
                  </a:txBody>
                  <a:tcPr marL="9525" marR="9525" marT="9525" marB="0" anchor="b">
                    <a:solidFill>
                      <a:srgbClr val="FFF5E7"/>
                    </a:solidFill>
                  </a:tcPr>
                </a:tc>
                <a:tc>
                  <a:txBody>
                    <a:bodyPr/>
                    <a:lstStyle/>
                    <a:p>
                      <a:pPr algn="ctr" fontAlgn="ctr"/>
                      <a:r>
                        <a:rPr lang="en-GB" sz="1200" b="0" i="1" u="none" strike="noStrike" dirty="0">
                          <a:solidFill>
                            <a:srgbClr val="000000"/>
                          </a:solidFill>
                          <a:effectLst/>
                          <a:latin typeface="Barlow" panose="00000500000000000000" pitchFamily="2" charset="0"/>
                        </a:rPr>
                        <a:t>183</a:t>
                      </a:r>
                    </a:p>
                  </a:txBody>
                  <a:tcPr marL="9525" marR="9525" marT="9525" marB="0" anchor="ctr">
                    <a:solidFill>
                      <a:srgbClr val="FFF5E7"/>
                    </a:solidFill>
                  </a:tcPr>
                </a:tc>
                <a:tc>
                  <a:txBody>
                    <a:bodyPr/>
                    <a:lstStyle/>
                    <a:p>
                      <a:pPr algn="ctr" fontAlgn="ctr"/>
                      <a:r>
                        <a:rPr lang="en-GB" sz="1200" b="0" i="1" u="none" strike="noStrike" dirty="0">
                          <a:solidFill>
                            <a:srgbClr val="000000"/>
                          </a:solidFill>
                          <a:effectLst/>
                          <a:latin typeface="Barlow" panose="00000500000000000000" pitchFamily="2" charset="0"/>
                        </a:rPr>
                        <a:t>273</a:t>
                      </a:r>
                    </a:p>
                  </a:txBody>
                  <a:tcPr marL="9525" marR="9525" marT="9525" marB="0" anchor="ctr">
                    <a:solidFill>
                      <a:srgbClr val="FFF5E7"/>
                    </a:solidFill>
                  </a:tcPr>
                </a:tc>
                <a:tc>
                  <a:txBody>
                    <a:bodyPr/>
                    <a:lstStyle/>
                    <a:p>
                      <a:pPr algn="ctr" fontAlgn="ctr"/>
                      <a:r>
                        <a:rPr lang="en-GB" sz="1200" b="0" i="1" u="none" strike="noStrike" dirty="0">
                          <a:solidFill>
                            <a:srgbClr val="000000"/>
                          </a:solidFill>
                          <a:effectLst/>
                          <a:latin typeface="Barlow" panose="00000500000000000000" pitchFamily="2" charset="0"/>
                        </a:rPr>
                        <a:t>252</a:t>
                      </a:r>
                    </a:p>
                  </a:txBody>
                  <a:tcPr marL="9525" marR="9525" marT="9525" marB="0" anchor="ctr">
                    <a:solidFill>
                      <a:srgbClr val="FFF5E7"/>
                    </a:solidFill>
                  </a:tcPr>
                </a:tc>
                <a:extLst>
                  <a:ext uri="{0D108BD9-81ED-4DB2-BD59-A6C34878D82A}">
                    <a16:rowId xmlns:a16="http://schemas.microsoft.com/office/drawing/2014/main" val="1618380521"/>
                  </a:ext>
                </a:extLst>
              </a:tr>
            </a:tbl>
          </a:graphicData>
        </a:graphic>
      </p:graphicFrame>
      <p:cxnSp>
        <p:nvCxnSpPr>
          <p:cNvPr id="13" name="Straight Connector 12">
            <a:extLst>
              <a:ext uri="{FF2B5EF4-FFF2-40B4-BE49-F238E27FC236}">
                <a16:creationId xmlns:a16="http://schemas.microsoft.com/office/drawing/2014/main" id="{E0A69388-8DBD-A726-C716-3C8D72B0DCE5}"/>
              </a:ext>
            </a:extLst>
          </p:cNvPr>
          <p:cNvCxnSpPr>
            <a:cxnSpLocks/>
          </p:cNvCxnSpPr>
          <p:nvPr/>
        </p:nvCxnSpPr>
        <p:spPr>
          <a:xfrm>
            <a:off x="572696" y="4160300"/>
            <a:ext cx="11382448" cy="0"/>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2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87843" y="589383"/>
            <a:ext cx="2643187" cy="3257550"/>
          </a:xfrm>
        </p:spPr>
        <p:txBody>
          <a:bodyPr>
            <a:normAutofit/>
          </a:bodyPr>
          <a:lstStyle/>
          <a:p>
            <a:r>
              <a:rPr lang="en-US" dirty="0"/>
              <a:t>04</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a:xfrm>
            <a:off x="3837023" y="1983204"/>
            <a:ext cx="6229350" cy="2000250"/>
          </a:xfrm>
        </p:spPr>
        <p:txBody>
          <a:bodyPr>
            <a:normAutofit/>
          </a:bodyPr>
          <a:lstStyle/>
          <a:p>
            <a:r>
              <a:rPr lang="en-US" dirty="0"/>
              <a:t>Financial outlook</a:t>
            </a:r>
          </a:p>
        </p:txBody>
      </p:sp>
    </p:spTree>
    <p:extLst>
      <p:ext uri="{BB962C8B-B14F-4D97-AF65-F5344CB8AC3E}">
        <p14:creationId xmlns:p14="http://schemas.microsoft.com/office/powerpoint/2010/main" val="68847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E7F4-B86D-1843-B848-662032C3E6EB}"/>
              </a:ext>
            </a:extLst>
          </p:cNvPr>
          <p:cNvSpPr>
            <a:spLocks noGrp="1"/>
          </p:cNvSpPr>
          <p:nvPr>
            <p:ph type="title"/>
          </p:nvPr>
        </p:nvSpPr>
        <p:spPr>
          <a:xfrm>
            <a:off x="466777" y="125978"/>
            <a:ext cx="7315200" cy="1325563"/>
          </a:xfrm>
        </p:spPr>
        <p:txBody>
          <a:bodyPr/>
          <a:lstStyle/>
          <a:p>
            <a:r>
              <a:rPr lang="en-US" dirty="0"/>
              <a:t>Key findings </a:t>
            </a:r>
          </a:p>
        </p:txBody>
      </p:sp>
      <p:sp>
        <p:nvSpPr>
          <p:cNvPr id="3" name="Content Placeholder 2">
            <a:extLst>
              <a:ext uri="{FF2B5EF4-FFF2-40B4-BE49-F238E27FC236}">
                <a16:creationId xmlns:a16="http://schemas.microsoft.com/office/drawing/2014/main" id="{8B100A8E-B955-AD42-B1FE-C1BD623428B2}"/>
              </a:ext>
            </a:extLst>
          </p:cNvPr>
          <p:cNvSpPr>
            <a:spLocks noGrp="1"/>
          </p:cNvSpPr>
          <p:nvPr>
            <p:ph sz="half" idx="1"/>
          </p:nvPr>
        </p:nvSpPr>
        <p:spPr>
          <a:xfrm>
            <a:off x="518591" y="1253331"/>
            <a:ext cx="7699660" cy="4351338"/>
          </a:xfrm>
        </p:spPr>
        <p:txBody>
          <a:bodyPr>
            <a:noAutofit/>
          </a:bodyPr>
          <a:lstStyle/>
          <a:p>
            <a:endParaRPr lang="en-US" sz="1350" dirty="0">
              <a:solidFill>
                <a:srgbClr val="FF0000"/>
              </a:solidFill>
              <a:latin typeface="+mn-lt"/>
            </a:endParaRPr>
          </a:p>
          <a:p>
            <a:pPr marL="0" indent="0">
              <a:buNone/>
            </a:pPr>
            <a:endParaRPr lang="en-US" sz="1350" dirty="0">
              <a:solidFill>
                <a:srgbClr val="FF0000"/>
              </a:solidFill>
              <a:latin typeface="+mn-lt"/>
            </a:endParaRPr>
          </a:p>
          <a:p>
            <a:endParaRPr lang="en-US" sz="1350" b="1" dirty="0">
              <a:solidFill>
                <a:srgbClr val="FF0000"/>
              </a:solidFill>
              <a:latin typeface="+mn-lt"/>
            </a:endParaRPr>
          </a:p>
          <a:p>
            <a:endParaRPr lang="en-US" sz="1350" dirty="0">
              <a:solidFill>
                <a:srgbClr val="FF0000"/>
              </a:solidFill>
              <a:latin typeface="+mn-lt"/>
            </a:endParaRPr>
          </a:p>
          <a:p>
            <a:endParaRPr lang="en-US" sz="1350" dirty="0">
              <a:solidFill>
                <a:srgbClr val="FF0000"/>
              </a:solidFill>
              <a:latin typeface="+mn-lt"/>
            </a:endParaRPr>
          </a:p>
          <a:p>
            <a:endParaRPr lang="en-GB" sz="1350" dirty="0">
              <a:solidFill>
                <a:srgbClr val="FF0000"/>
              </a:solidFill>
              <a:latin typeface="+mn-lt"/>
            </a:endParaRPr>
          </a:p>
          <a:p>
            <a:endParaRPr lang="en-US" sz="1350" dirty="0">
              <a:solidFill>
                <a:srgbClr val="FF0000"/>
              </a:solidFill>
              <a:latin typeface="+mn-lt"/>
            </a:endParaRPr>
          </a:p>
        </p:txBody>
      </p:sp>
      <p:sp>
        <p:nvSpPr>
          <p:cNvPr id="5" name="TextBox 4">
            <a:extLst>
              <a:ext uri="{FF2B5EF4-FFF2-40B4-BE49-F238E27FC236}">
                <a16:creationId xmlns:a16="http://schemas.microsoft.com/office/drawing/2014/main" id="{F48DDBD9-8F2B-DF90-EFDC-CA91B24D250A}"/>
              </a:ext>
            </a:extLst>
          </p:cNvPr>
          <p:cNvSpPr txBox="1"/>
          <p:nvPr/>
        </p:nvSpPr>
        <p:spPr>
          <a:xfrm>
            <a:off x="466777" y="1171010"/>
            <a:ext cx="7803287" cy="3493264"/>
          </a:xfrm>
          <a:prstGeom prst="rect">
            <a:avLst/>
          </a:prstGeom>
          <a:noFill/>
        </p:spPr>
        <p:txBody>
          <a:bodyPr wrap="square">
            <a:spAutoFit/>
          </a:bodyPr>
          <a:lstStyle/>
          <a:p>
            <a:pPr marL="285750" indent="-285750">
              <a:buFont typeface="Arial" panose="020B0604020202020204" pitchFamily="34" charset="0"/>
              <a:buChar char="•"/>
            </a:pPr>
            <a:r>
              <a:rPr lang="en-GB" sz="1300" b="1" dirty="0">
                <a:latin typeface="Barlow" panose="00000500000000000000" pitchFamily="2" charset="0"/>
              </a:rPr>
              <a:t>The majority of businesses (92%) were concerned about their finances. </a:t>
            </a:r>
            <a:r>
              <a:rPr lang="en-GB" sz="1300" dirty="0">
                <a:latin typeface="Barlow" panose="00000500000000000000" pitchFamily="2" charset="0"/>
              </a:rPr>
              <a:t>The most common concerns were high and increasing costs (84%), profit margins (60%), and having to charge higher prices (59%). </a:t>
            </a:r>
          </a:p>
          <a:p>
            <a:pPr marL="285750" indent="-285750">
              <a:buFont typeface="Arial" panose="020B0604020202020204" pitchFamily="34" charset="0"/>
              <a:buChar char="•"/>
            </a:pP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pPr>
            <a:r>
              <a:rPr lang="en-GB" sz="1300" b="1" dirty="0">
                <a:latin typeface="Barlow" panose="00000500000000000000" pitchFamily="2" charset="0"/>
                <a:cs typeface="Arial" panose="020B0604020202020204" pitchFamily="34" charset="0"/>
              </a:rPr>
              <a:t>Those concerned about at least one of the factors listed </a:t>
            </a:r>
            <a:r>
              <a:rPr lang="en-GB" sz="1300" dirty="0">
                <a:latin typeface="Barlow" panose="00000500000000000000" pitchFamily="2" charset="0"/>
                <a:cs typeface="Arial" panose="020B0604020202020204" pitchFamily="34" charset="0"/>
              </a:rPr>
              <a:t>were more likely to be: </a:t>
            </a:r>
            <a:r>
              <a:rPr lang="en-GB" sz="1300" dirty="0">
                <a:solidFill>
                  <a:srgbClr val="000000"/>
                </a:solidFill>
                <a:latin typeface="Barlow" panose="00000500000000000000" pitchFamily="2" charset="0"/>
              </a:rPr>
              <a:t>those that could only operate on their cash reserves for up to three months (100%); accommodation and food (99%) and remote rural (98%) businesses; and those that had struggled in the past six months (98%).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Those not concerned about any of the factors listed </a:t>
            </a:r>
            <a:r>
              <a:rPr lang="en-GB" sz="1300" dirty="0">
                <a:latin typeface="Barlow" panose="00000500000000000000" pitchFamily="2" charset="0"/>
                <a:cs typeface="Arial" panose="020B0604020202020204" pitchFamily="34" charset="0"/>
              </a:rPr>
              <a:t>were more likely to be</a:t>
            </a:r>
            <a:r>
              <a:rPr lang="en-GB" sz="1300" b="1" dirty="0">
                <a:latin typeface="Barlow" panose="00000500000000000000" pitchFamily="2" charset="0"/>
                <a:cs typeface="Arial" panose="020B0604020202020204" pitchFamily="34" charset="0"/>
              </a:rPr>
              <a:t>: </a:t>
            </a:r>
            <a:r>
              <a:rPr lang="en-GB" sz="1300" dirty="0">
                <a:solidFill>
                  <a:srgbClr val="000000"/>
                </a:solidFill>
                <a:latin typeface="Barlow" panose="00000500000000000000" pitchFamily="2" charset="0"/>
              </a:rPr>
              <a:t>IT, finance and real estate (27%) and construction (17%) businesses; those that had performed well in the past six months (14%); and those that could operate on their cash reserves for more than 12 months (12%). </a:t>
            </a:r>
          </a:p>
          <a:p>
            <a:pPr marL="285750" indent="-285750">
              <a:buFont typeface="Arial" panose="020B0604020202020204" pitchFamily="34" charset="0"/>
              <a:buChar char="•"/>
              <a:defRPr/>
            </a:pPr>
            <a:endParaRPr lang="en-GB" sz="1300" b="1" dirty="0">
              <a:solidFill>
                <a:srgbClr val="000000"/>
              </a:solidFill>
              <a:latin typeface="Barlow" panose="00000500000000000000" pitchFamily="2" charset="0"/>
            </a:endParaRPr>
          </a:p>
          <a:p>
            <a:pPr marL="285750" indent="-285750">
              <a:buFont typeface="Arial" panose="020B0604020202020204" pitchFamily="34" charset="0"/>
              <a:buChar char="•"/>
              <a:defRPr/>
            </a:pPr>
            <a:r>
              <a:rPr lang="en-GB" sz="1300" b="1" dirty="0">
                <a:latin typeface="Barlow" panose="00000500000000000000" pitchFamily="2" charset="0"/>
              </a:rPr>
              <a:t>Assuming they had no additional funding, over a quarter of businesses (28%) said they could operate on their cash reserves for up to six months. </a:t>
            </a:r>
            <a:r>
              <a:rPr lang="en-GB" sz="1300" dirty="0">
                <a:latin typeface="Barlow" panose="00000500000000000000" pitchFamily="2" charset="0"/>
              </a:rPr>
              <a:t>This included 2% who could operate for no more than a month, 14% for up to three months and 15% between three and six months. One-in-five (20%) could operate for between six and 12 months and a further 37% could do so for over 12 months. One–in-ten (10%) businesses had no cash reserves. </a:t>
            </a:r>
          </a:p>
          <a:p>
            <a:pPr marL="285750" indent="-285750">
              <a:buFont typeface="Arial" panose="020B0604020202020204" pitchFamily="34" charset="0"/>
              <a:buChar char="•"/>
              <a:defRPr/>
            </a:pPr>
            <a:endParaRPr lang="en-GB" sz="1300" dirty="0">
              <a:latin typeface="Barlow" panose="00000500000000000000" pitchFamily="2" charset="0"/>
            </a:endParaRPr>
          </a:p>
        </p:txBody>
      </p:sp>
    </p:spTree>
    <p:extLst>
      <p:ext uri="{BB962C8B-B14F-4D97-AF65-F5344CB8AC3E}">
        <p14:creationId xmlns:p14="http://schemas.microsoft.com/office/powerpoint/2010/main" val="333876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47242" y="129501"/>
            <a:ext cx="10515600" cy="876821"/>
          </a:xfrm>
        </p:spPr>
        <p:txBody>
          <a:bodyPr>
            <a:normAutofit/>
          </a:bodyPr>
          <a:lstStyle/>
          <a:p>
            <a:r>
              <a:rPr lang="en-GB" dirty="0"/>
              <a:t>Financial concerns</a:t>
            </a:r>
            <a:endParaRPr lang="en-US"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557439" y="1659356"/>
            <a:ext cx="5058481" cy="4157244"/>
            <a:chOff x="4576451" y="1368243"/>
            <a:chExt cx="5974387" cy="4906921"/>
          </a:xfrm>
        </p:grpSpPr>
        <p:sp>
          <p:nvSpPr>
            <p:cNvPr id="4" name="Rectangle 3">
              <a:extLst>
                <a:ext uri="{FF2B5EF4-FFF2-40B4-BE49-F238E27FC236}">
                  <a16:creationId xmlns:a16="http://schemas.microsoft.com/office/drawing/2014/main" id="{63DA6D98-889B-B37B-123A-85E63FFB87CF}"/>
                </a:ext>
              </a:extLst>
            </p:cNvPr>
            <p:cNvSpPr/>
            <p:nvPr/>
          </p:nvSpPr>
          <p:spPr>
            <a:xfrm>
              <a:off x="4620071" y="1368243"/>
              <a:ext cx="5930767" cy="4906921"/>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620071" y="5930286"/>
              <a:ext cx="5056528" cy="2270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(610)</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576451" y="1434744"/>
              <a:ext cx="5942117"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Thinking of your finances, which of the following are a significant concern for your business right now?</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2994240848"/>
              </p:ext>
            </p:extLst>
          </p:nvPr>
        </p:nvGraphicFramePr>
        <p:xfrm>
          <a:off x="637774" y="2220078"/>
          <a:ext cx="4799875" cy="33043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A0ACA5E-EA98-DCA0-4903-B09CD127C1E2}"/>
              </a:ext>
            </a:extLst>
          </p:cNvPr>
          <p:cNvSpPr txBox="1"/>
          <p:nvPr/>
        </p:nvSpPr>
        <p:spPr>
          <a:xfrm>
            <a:off x="505926" y="938688"/>
            <a:ext cx="11602340" cy="492443"/>
          </a:xfrm>
          <a:prstGeom prst="rect">
            <a:avLst/>
          </a:prstGeom>
          <a:noFill/>
        </p:spPr>
        <p:txBody>
          <a:bodyPr wrap="square" rtlCol="0">
            <a:spAutoFit/>
          </a:bodyPr>
          <a:lstStyle/>
          <a:p>
            <a:r>
              <a:rPr lang="en-GB" sz="1300" b="1" dirty="0">
                <a:latin typeface="Barlow" panose="00000500000000000000" pitchFamily="2" charset="0"/>
              </a:rPr>
              <a:t>The majority of businesses (92%) were concerned about their finances. </a:t>
            </a:r>
            <a:r>
              <a:rPr lang="en-GB" sz="1300" dirty="0">
                <a:latin typeface="Barlow" panose="00000500000000000000" pitchFamily="2" charset="0"/>
              </a:rPr>
              <a:t>The most common concerns were high and increasing costs (84%), profit margins (60%), and having to charge higher prices (59%). </a:t>
            </a:r>
          </a:p>
        </p:txBody>
      </p:sp>
      <p:sp>
        <p:nvSpPr>
          <p:cNvPr id="7" name="Rectangle 6">
            <a:extLst>
              <a:ext uri="{FF2B5EF4-FFF2-40B4-BE49-F238E27FC236}">
                <a16:creationId xmlns:a16="http://schemas.microsoft.com/office/drawing/2014/main" id="{9508AA93-B7EB-0BFC-3B31-417B691C0832}"/>
              </a:ext>
            </a:extLst>
          </p:cNvPr>
          <p:cNvSpPr/>
          <p:nvPr/>
        </p:nvSpPr>
        <p:spPr>
          <a:xfrm>
            <a:off x="5763684" y="1659356"/>
            <a:ext cx="6191250" cy="1639423"/>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00000"/>
                </a:solidFill>
                <a:latin typeface="Barlow" panose="00000500000000000000" pitchFamily="2" charset="0"/>
              </a:rPr>
              <a:t>Concerned about at least one factor</a:t>
            </a:r>
            <a:r>
              <a:rPr lang="en-GB" sz="1200" dirty="0">
                <a:solidFill>
                  <a:srgbClr val="000000"/>
                </a:solidFill>
                <a:latin typeface="Barlow" panose="00000500000000000000" pitchFamily="2" charset="0"/>
              </a:rPr>
              <a:t>: those that could only operate on their cash reserves for up to 3 months (100%); accommodation and food (99%) and remote rural (98%) businesses; and those that had struggled in the past six months (98%). </a:t>
            </a:r>
          </a:p>
          <a:p>
            <a:endParaRPr lang="en-GB" sz="1200" b="1" dirty="0">
              <a:solidFill>
                <a:srgbClr val="000000"/>
              </a:solidFill>
              <a:latin typeface="Barlow" panose="00000500000000000000" pitchFamily="2" charset="0"/>
            </a:endParaRPr>
          </a:p>
          <a:p>
            <a:r>
              <a:rPr lang="en-GB" sz="1200" b="1" dirty="0">
                <a:solidFill>
                  <a:srgbClr val="000000"/>
                </a:solidFill>
                <a:latin typeface="Barlow" panose="00000500000000000000" pitchFamily="2" charset="0"/>
              </a:rPr>
              <a:t>Concerned about none of the factors listed</a:t>
            </a:r>
            <a:r>
              <a:rPr lang="en-GB" sz="1200" dirty="0">
                <a:solidFill>
                  <a:srgbClr val="000000"/>
                </a:solidFill>
                <a:latin typeface="Barlow" panose="00000500000000000000" pitchFamily="2" charset="0"/>
              </a:rPr>
              <a:t>:  IT, finance and real estate (27%); construction (17%); financial and business services growth sector (20%); those that had performed well in the past six months (14%); and those that could operate on their cash reserves for more than 12 months (12%). </a:t>
            </a:r>
            <a:endParaRPr lang="en-GB" sz="1200" b="1" dirty="0">
              <a:solidFill>
                <a:srgbClr val="000000"/>
              </a:solidFill>
              <a:latin typeface="Barlow" panose="00000500000000000000" pitchFamily="2" charset="0"/>
            </a:endParaRPr>
          </a:p>
        </p:txBody>
      </p:sp>
      <p:sp>
        <p:nvSpPr>
          <p:cNvPr id="8" name="TextBox 7">
            <a:extLst>
              <a:ext uri="{FF2B5EF4-FFF2-40B4-BE49-F238E27FC236}">
                <a16:creationId xmlns:a16="http://schemas.microsoft.com/office/drawing/2014/main" id="{101AA9EF-DA29-69D9-6B30-37299B263F2A}"/>
              </a:ext>
            </a:extLst>
          </p:cNvPr>
          <p:cNvSpPr txBox="1"/>
          <p:nvPr/>
        </p:nvSpPr>
        <p:spPr>
          <a:xfrm>
            <a:off x="5705042" y="3429000"/>
            <a:ext cx="6403224" cy="3278846"/>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sz="1200" b="1" dirty="0">
                <a:solidFill>
                  <a:srgbClr val="3BC9D5"/>
                </a:solidFill>
                <a:latin typeface="Barlow" panose="00000500000000000000" pitchFamily="2" charset="0"/>
                <a:cs typeface="Arial" panose="020B0604020202020204" pitchFamily="34" charset="0"/>
              </a:rPr>
              <a:t>Further variation (higher than average):</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200" dirty="0">
                <a:solidFill>
                  <a:srgbClr val="38234E"/>
                </a:solidFill>
                <a:latin typeface="Barlow" panose="00000500000000000000" pitchFamily="2" charset="0"/>
              </a:rPr>
              <a:t>Accommodation and food </a:t>
            </a:r>
            <a:r>
              <a:rPr kumimoji="0" lang="en-US" sz="1200" i="0" u="none" strike="noStrike" kern="1200" cap="none" spc="0" normalizeH="0" baseline="0" noProof="0" dirty="0">
                <a:ln>
                  <a:noFill/>
                </a:ln>
                <a:solidFill>
                  <a:srgbClr val="38234E"/>
                </a:solidFill>
                <a:effectLst/>
                <a:uLnTx/>
                <a:uFillTx/>
                <a:latin typeface="Barlow" panose="00000500000000000000" pitchFamily="2" charset="0"/>
              </a:rPr>
              <a:t> – high and increasing costs (94%), charging higher prices (80%), cost of servicing debt (53%), cash reserves (52%), access to finance (34%). </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38234E"/>
                </a:solidFill>
                <a:effectLst/>
                <a:uLnTx/>
                <a:uFillTx/>
                <a:latin typeface="Barlow" panose="00000500000000000000" pitchFamily="2" charset="0"/>
              </a:rPr>
              <a:t>Arts and entertainment – cash flow </a:t>
            </a:r>
            <a:r>
              <a:rPr lang="en-GB" sz="1200" dirty="0">
                <a:solidFill>
                  <a:srgbClr val="38234E"/>
                </a:solidFill>
                <a:latin typeface="Barlow" panose="00000500000000000000" pitchFamily="2" charset="0"/>
              </a:rPr>
              <a:t>(57%) and cash reserves (57%). </a:t>
            </a:r>
          </a:p>
          <a:p>
            <a:pPr marL="228600" indent="-228600">
              <a:lnSpc>
                <a:spcPct val="90000"/>
              </a:lnSpc>
              <a:spcBef>
                <a:spcPts val="600"/>
              </a:spcBef>
              <a:buFont typeface="Arial" panose="020B0604020202020204" pitchFamily="34" charset="0"/>
              <a:buChar char="•"/>
              <a:defRPr/>
            </a:pPr>
            <a:r>
              <a:rPr lang="en-US" sz="1200" dirty="0">
                <a:solidFill>
                  <a:srgbClr val="38234E"/>
                </a:solidFill>
                <a:latin typeface="Barlow" panose="00000500000000000000" pitchFamily="2" charset="0"/>
              </a:rPr>
              <a:t>Manufacturing – charging higher prices (75%).</a:t>
            </a:r>
            <a:endParaRPr kumimoji="0" lang="en-US" sz="1200" i="0" u="none" strike="noStrike" kern="1200" cap="none" spc="0" normalizeH="0" baseline="0" noProof="0" dirty="0">
              <a:ln>
                <a:noFill/>
              </a:ln>
              <a:solidFill>
                <a:srgbClr val="38234E"/>
              </a:solidFill>
              <a:effectLst/>
              <a:uLnTx/>
              <a:uFillTx/>
              <a:latin typeface="Barlow" panose="00000500000000000000" pitchFamily="2" charset="0"/>
            </a:endParaRP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200" dirty="0">
                <a:solidFill>
                  <a:srgbClr val="38234E"/>
                </a:solidFill>
                <a:latin typeface="Barlow" panose="00000500000000000000" pitchFamily="2" charset="0"/>
              </a:rPr>
              <a:t>Primary industries – cost of servicing debt (44%) and levels of debt (24%).</a:t>
            </a:r>
            <a:endParaRPr kumimoji="0" lang="en-US" sz="1200" i="0" u="none" strike="noStrike" kern="1200" cap="none" spc="0" normalizeH="0" baseline="0" noProof="0" dirty="0">
              <a:ln>
                <a:noFill/>
              </a:ln>
              <a:solidFill>
                <a:srgbClr val="38234E"/>
              </a:solidFill>
              <a:effectLst/>
              <a:uLnTx/>
              <a:uFillTx/>
              <a:latin typeface="Barlow" panose="00000500000000000000" pitchFamily="2" charset="0"/>
            </a:endParaRP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200" dirty="0">
                <a:solidFill>
                  <a:srgbClr val="38234E"/>
                </a:solidFill>
                <a:latin typeface="Barlow" panose="00000500000000000000" pitchFamily="2" charset="0"/>
              </a:rPr>
              <a:t>Wholesale and retail – high and increasing costs (91%), profit margins (72%) and charging higher prices (76%).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dirty="0">
                <a:solidFill>
                  <a:srgbClr val="38234E"/>
                </a:solidFill>
                <a:latin typeface="Barlow" panose="00000500000000000000" pitchFamily="2" charset="0"/>
              </a:rPr>
              <a:t>Remote rural – ability to invest (51%), cost of servicing debt (32%) and levels of debt (24%).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dirty="0">
                <a:solidFill>
                  <a:srgbClr val="38234E"/>
                </a:solidFill>
                <a:latin typeface="Barlow" panose="00000500000000000000" pitchFamily="2" charset="0"/>
              </a:rPr>
              <a:t>Urban businesses – charging higher prices (71%). </a:t>
            </a:r>
          </a:p>
          <a:p>
            <a:pPr>
              <a:lnSpc>
                <a:spcPct val="90000"/>
              </a:lnSpc>
              <a:spcBef>
                <a:spcPts val="1000"/>
              </a:spcBef>
              <a:defRPr/>
            </a:pPr>
            <a:r>
              <a:rPr lang="en-GB" sz="1200" dirty="0">
                <a:latin typeface="Barlow" panose="00000500000000000000" pitchFamily="2" charset="0"/>
                <a:cs typeface="Arial" panose="020B0604020202020204" pitchFamily="34" charset="0"/>
              </a:rPr>
              <a:t>See appendix for further specific variation by performance and business viability.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200" dirty="0">
              <a:solidFill>
                <a:srgbClr val="38234E"/>
              </a:solidFill>
              <a:highlight>
                <a:srgbClr val="FFFF00"/>
              </a:highlight>
              <a:latin typeface="Barlow"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200" dirty="0">
              <a:solidFill>
                <a:srgbClr val="38234E"/>
              </a:solidFill>
              <a:latin typeface="Barlow" panose="00000500000000000000" pitchFamily="2" charset="0"/>
            </a:endParaRPr>
          </a:p>
        </p:txBody>
      </p:sp>
    </p:spTree>
    <p:extLst>
      <p:ext uri="{BB962C8B-B14F-4D97-AF65-F5344CB8AC3E}">
        <p14:creationId xmlns:p14="http://schemas.microsoft.com/office/powerpoint/2010/main" val="36971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29302" y="133558"/>
            <a:ext cx="10515600" cy="876821"/>
          </a:xfrm>
        </p:spPr>
        <p:txBody>
          <a:bodyPr>
            <a:normAutofit/>
          </a:bodyPr>
          <a:lstStyle/>
          <a:p>
            <a:r>
              <a:rPr lang="en-GB" dirty="0"/>
              <a:t>Financial viability</a:t>
            </a:r>
            <a:endParaRPr lang="en-US"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324600" y="1078588"/>
            <a:ext cx="5285123" cy="4519572"/>
            <a:chOff x="4181481" y="1386969"/>
            <a:chExt cx="6242067" cy="4412953"/>
          </a:xfrm>
        </p:grpSpPr>
        <p:sp>
          <p:nvSpPr>
            <p:cNvPr id="4" name="Rectangle 3">
              <a:extLst>
                <a:ext uri="{FF2B5EF4-FFF2-40B4-BE49-F238E27FC236}">
                  <a16:creationId xmlns:a16="http://schemas.microsoft.com/office/drawing/2014/main" id="{63DA6D98-889B-B37B-123A-85E63FFB87CF}"/>
                </a:ext>
              </a:extLst>
            </p:cNvPr>
            <p:cNvSpPr/>
            <p:nvPr/>
          </p:nvSpPr>
          <p:spPr>
            <a:xfrm>
              <a:off x="4181481" y="1386969"/>
              <a:ext cx="6167271" cy="441295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181481" y="5520431"/>
              <a:ext cx="5056529"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(610)</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181481" y="1439373"/>
              <a:ext cx="6242067"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Assuming you had no additional funding, how long could your business keep operating on your current cash reserves?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4216657040"/>
              </p:ext>
            </p:extLst>
          </p:nvPr>
        </p:nvGraphicFramePr>
        <p:xfrm>
          <a:off x="6383606" y="1667183"/>
          <a:ext cx="4977123" cy="36129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90A59D0-FD9D-5B33-BD5B-E05A9257269E}"/>
              </a:ext>
            </a:extLst>
          </p:cNvPr>
          <p:cNvSpPr txBox="1"/>
          <p:nvPr/>
        </p:nvSpPr>
        <p:spPr>
          <a:xfrm>
            <a:off x="475832" y="1059538"/>
            <a:ext cx="5699107" cy="4159087"/>
          </a:xfrm>
          <a:prstGeom prst="rect">
            <a:avLst/>
          </a:prstGeom>
          <a:noFill/>
        </p:spPr>
        <p:txBody>
          <a:bodyPr wrap="square" rtlCol="0">
            <a:spAutoFit/>
          </a:bodyPr>
          <a:lstStyle/>
          <a:p>
            <a:r>
              <a:rPr lang="en-GB" sz="1300" b="1" dirty="0">
                <a:latin typeface="Barlow" panose="00000500000000000000" pitchFamily="2" charset="0"/>
              </a:rPr>
              <a:t>Assuming they had no additional funding, over a quarter of businesses (28%) said they could operate on their cash reserves for up to six months. </a:t>
            </a:r>
            <a:r>
              <a:rPr lang="en-GB" sz="1300" dirty="0">
                <a:latin typeface="Barlow" panose="00000500000000000000" pitchFamily="2" charset="0"/>
              </a:rPr>
              <a:t>This included 2% who could operate for no more than a month, 14% for up to three months and 15% between three and six months. </a:t>
            </a:r>
          </a:p>
          <a:p>
            <a:endParaRPr lang="en-GB" sz="1300" dirty="0">
              <a:latin typeface="Barlow" panose="00000500000000000000" pitchFamily="2" charset="0"/>
            </a:endParaRPr>
          </a:p>
          <a:p>
            <a:r>
              <a:rPr lang="en-GB" sz="1300" dirty="0">
                <a:latin typeface="Barlow" panose="00000500000000000000" pitchFamily="2" charset="0"/>
              </a:rPr>
              <a:t>One-in-five (20%) could operate for between six and 12 months and a further 37% could do so for over 12 months. One–in-ten (10%) businesses had no cash reserves.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b="1" dirty="0">
                <a:solidFill>
                  <a:srgbClr val="3BC9D5"/>
                </a:solidFill>
                <a:latin typeface="Barlow" panose="00000500000000000000" pitchFamily="2" charset="0"/>
                <a:cs typeface="Arial" panose="020B0604020202020204" pitchFamily="34" charset="0"/>
              </a:rPr>
              <a:t>More likely to say: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b="1" dirty="0">
                <a:solidFill>
                  <a:srgbClr val="3BC9D5"/>
                </a:solidFill>
                <a:latin typeface="Barlow" panose="00000500000000000000" pitchFamily="2" charset="0"/>
                <a:cs typeface="Arial" panose="020B0604020202020204" pitchFamily="34" charset="0"/>
              </a:rPr>
              <a:t>No more than a month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300" dirty="0">
                <a:solidFill>
                  <a:srgbClr val="402957"/>
                </a:solidFill>
                <a:latin typeface="Barlow" panose="00000500000000000000" pitchFamily="2" charset="0"/>
                <a:cs typeface="Arial" panose="020B0604020202020204" pitchFamily="34" charset="0"/>
              </a:rPr>
              <a:t>Arts and entertainment (8%).</a:t>
            </a:r>
          </a:p>
          <a:p>
            <a:pPr>
              <a:lnSpc>
                <a:spcPct val="90000"/>
              </a:lnSpc>
              <a:spcBef>
                <a:spcPts val="1000"/>
              </a:spcBef>
              <a:defRPr/>
            </a:pPr>
            <a:r>
              <a:rPr lang="en-GB" sz="1300" b="1" dirty="0">
                <a:solidFill>
                  <a:srgbClr val="3BC9D5"/>
                </a:solidFill>
                <a:latin typeface="Barlow" panose="00000500000000000000" pitchFamily="2" charset="0"/>
                <a:cs typeface="Arial" panose="020B0604020202020204" pitchFamily="34" charset="0"/>
              </a:rPr>
              <a:t>Over 12 months </a:t>
            </a:r>
          </a:p>
          <a:p>
            <a:pPr marL="285750" indent="-285750">
              <a:lnSpc>
                <a:spcPct val="90000"/>
              </a:lnSpc>
              <a:spcBef>
                <a:spcPts val="1000"/>
              </a:spcBef>
              <a:buFont typeface="Arial" panose="020B0604020202020204" pitchFamily="34" charset="0"/>
              <a:buChar char="•"/>
              <a:defRPr/>
            </a:pPr>
            <a:r>
              <a:rPr lang="en-GB" sz="1300" dirty="0">
                <a:solidFill>
                  <a:srgbClr val="402957"/>
                </a:solidFill>
                <a:latin typeface="Barlow" panose="00000500000000000000" pitchFamily="2" charset="0"/>
                <a:cs typeface="Arial" panose="020B0604020202020204" pitchFamily="34" charset="0"/>
              </a:rPr>
              <a:t>IT, finance and real estate (56%).</a:t>
            </a:r>
            <a:endParaRPr lang="en-GB" sz="1300" b="1" dirty="0">
              <a:solidFill>
                <a:srgbClr val="3BC9D5"/>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300" dirty="0">
                <a:solidFill>
                  <a:srgbClr val="402957"/>
                </a:solidFill>
                <a:latin typeface="Barlow" panose="00000500000000000000" pitchFamily="2" charset="0"/>
                <a:cs typeface="Arial" panose="020B0604020202020204" pitchFamily="34" charset="0"/>
              </a:rPr>
              <a:t>25+ staff (53%).</a:t>
            </a:r>
          </a:p>
          <a:p>
            <a:pPr marR="0" lvl="0" indent="0" fontAlgn="auto">
              <a:lnSpc>
                <a:spcPct val="90000"/>
              </a:lnSpc>
              <a:spcBef>
                <a:spcPts val="1000"/>
              </a:spcBef>
              <a:spcAft>
                <a:spcPts val="0"/>
              </a:spcAft>
              <a:buClrTx/>
              <a:buSzTx/>
              <a:buFont typeface="Arial" panose="020B0604020202020204" pitchFamily="34" charset="0"/>
              <a:buNone/>
              <a:tabLst/>
              <a:defRPr/>
            </a:pPr>
            <a:r>
              <a:rPr lang="en-GB" sz="1300" b="1" dirty="0">
                <a:solidFill>
                  <a:srgbClr val="3BC9D5"/>
                </a:solidFill>
                <a:latin typeface="Barlow" panose="00000500000000000000" pitchFamily="2" charset="0"/>
                <a:cs typeface="Arial" panose="020B0604020202020204" pitchFamily="34" charset="0"/>
              </a:rPr>
              <a:t>They had no cash reserves</a:t>
            </a:r>
          </a:p>
          <a:p>
            <a:pPr indent="-285750">
              <a:lnSpc>
                <a:spcPct val="90000"/>
              </a:lnSpc>
              <a:spcBef>
                <a:spcPts val="1000"/>
              </a:spcBef>
              <a:buFont typeface="Arial" panose="020B0604020202020204" pitchFamily="34" charset="0"/>
              <a:buChar char="•"/>
              <a:defRPr/>
            </a:pPr>
            <a:r>
              <a:rPr lang="en-GB" sz="1300" dirty="0">
                <a:latin typeface="Barlow" panose="00000500000000000000" pitchFamily="2" charset="0"/>
                <a:cs typeface="Arial" panose="020B0604020202020204" pitchFamily="34" charset="0"/>
              </a:rPr>
              <a:t>Struggled in the past six months </a:t>
            </a:r>
            <a:r>
              <a:rPr lang="en-GB" sz="1300" dirty="0">
                <a:solidFill>
                  <a:srgbClr val="402957"/>
                </a:solidFill>
                <a:latin typeface="Barlow" panose="00000500000000000000" pitchFamily="2" charset="0"/>
                <a:cs typeface="Arial" panose="020B0604020202020204" pitchFamily="34" charset="0"/>
              </a:rPr>
              <a:t>(20%). </a:t>
            </a:r>
          </a:p>
        </p:txBody>
      </p:sp>
      <p:sp>
        <p:nvSpPr>
          <p:cNvPr id="6" name="Right Brace 5">
            <a:extLst>
              <a:ext uri="{FF2B5EF4-FFF2-40B4-BE49-F238E27FC236}">
                <a16:creationId xmlns:a16="http://schemas.microsoft.com/office/drawing/2014/main" id="{62E7BDB3-BDAF-CFF5-F0C1-04C8D3860BBD}"/>
              </a:ext>
            </a:extLst>
          </p:cNvPr>
          <p:cNvSpPr/>
          <p:nvPr/>
        </p:nvSpPr>
        <p:spPr>
          <a:xfrm>
            <a:off x="10106653" y="1801392"/>
            <a:ext cx="399102" cy="107741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Box 2">
            <a:extLst>
              <a:ext uri="{FF2B5EF4-FFF2-40B4-BE49-F238E27FC236}">
                <a16:creationId xmlns:a16="http://schemas.microsoft.com/office/drawing/2014/main" id="{CF422C0E-DC55-4F33-FAC0-CC4EB0A4432C}"/>
              </a:ext>
            </a:extLst>
          </p:cNvPr>
          <p:cNvSpPr txBox="1"/>
          <p:nvPr/>
        </p:nvSpPr>
        <p:spPr>
          <a:xfrm>
            <a:off x="10664941" y="2131730"/>
            <a:ext cx="759008" cy="42909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110000"/>
              </a:lnSpc>
              <a:spcBef>
                <a:spcPts val="400"/>
              </a:spcBef>
              <a:spcAft>
                <a:spcPts val="400"/>
              </a:spcAft>
            </a:pPr>
            <a:r>
              <a:rPr lang="en-GB" sz="1300" b="1" dirty="0"/>
              <a:t>28% </a:t>
            </a:r>
            <a:r>
              <a:rPr lang="en-GB" sz="1300" dirty="0"/>
              <a:t>up to  months</a:t>
            </a:r>
          </a:p>
        </p:txBody>
      </p:sp>
    </p:spTree>
    <p:extLst>
      <p:ext uri="{BB962C8B-B14F-4D97-AF65-F5344CB8AC3E}">
        <p14:creationId xmlns:p14="http://schemas.microsoft.com/office/powerpoint/2010/main" val="38845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87843" y="589383"/>
            <a:ext cx="2643187" cy="3257550"/>
          </a:xfrm>
        </p:spPr>
        <p:txBody>
          <a:bodyPr>
            <a:normAutofit/>
          </a:bodyPr>
          <a:lstStyle/>
          <a:p>
            <a:r>
              <a:rPr lang="en-US" dirty="0"/>
              <a:t>05</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a:xfrm>
            <a:off x="3837023" y="1983204"/>
            <a:ext cx="6229350" cy="2000250"/>
          </a:xfrm>
        </p:spPr>
        <p:txBody>
          <a:bodyPr>
            <a:normAutofit/>
          </a:bodyPr>
          <a:lstStyle/>
          <a:p>
            <a:r>
              <a:rPr lang="en-US" dirty="0"/>
              <a:t>Adapting to change</a:t>
            </a:r>
          </a:p>
        </p:txBody>
      </p:sp>
    </p:spTree>
    <p:extLst>
      <p:ext uri="{BB962C8B-B14F-4D97-AF65-F5344CB8AC3E}">
        <p14:creationId xmlns:p14="http://schemas.microsoft.com/office/powerpoint/2010/main" val="1526824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E7F4-B86D-1843-B848-662032C3E6EB}"/>
              </a:ext>
            </a:extLst>
          </p:cNvPr>
          <p:cNvSpPr>
            <a:spLocks noGrp="1"/>
          </p:cNvSpPr>
          <p:nvPr>
            <p:ph type="title"/>
          </p:nvPr>
        </p:nvSpPr>
        <p:spPr>
          <a:xfrm>
            <a:off x="518591" y="151145"/>
            <a:ext cx="7315200" cy="1325563"/>
          </a:xfrm>
        </p:spPr>
        <p:txBody>
          <a:bodyPr/>
          <a:lstStyle/>
          <a:p>
            <a:r>
              <a:rPr lang="en-US" dirty="0"/>
              <a:t>Key findings </a:t>
            </a:r>
          </a:p>
        </p:txBody>
      </p:sp>
      <p:sp>
        <p:nvSpPr>
          <p:cNvPr id="3" name="Content Placeholder 2">
            <a:extLst>
              <a:ext uri="{FF2B5EF4-FFF2-40B4-BE49-F238E27FC236}">
                <a16:creationId xmlns:a16="http://schemas.microsoft.com/office/drawing/2014/main" id="{8B100A8E-B955-AD42-B1FE-C1BD623428B2}"/>
              </a:ext>
            </a:extLst>
          </p:cNvPr>
          <p:cNvSpPr>
            <a:spLocks noGrp="1"/>
          </p:cNvSpPr>
          <p:nvPr>
            <p:ph sz="half" idx="1"/>
          </p:nvPr>
        </p:nvSpPr>
        <p:spPr>
          <a:xfrm>
            <a:off x="518591" y="1253331"/>
            <a:ext cx="7699660" cy="4351338"/>
          </a:xfrm>
        </p:spPr>
        <p:txBody>
          <a:bodyPr>
            <a:noAutofit/>
          </a:bodyPr>
          <a:lstStyle/>
          <a:p>
            <a:endParaRPr lang="en-US" sz="1350" dirty="0">
              <a:solidFill>
                <a:srgbClr val="FF0000"/>
              </a:solidFill>
              <a:latin typeface="+mn-lt"/>
            </a:endParaRPr>
          </a:p>
          <a:p>
            <a:pPr marL="0" indent="0">
              <a:buNone/>
            </a:pPr>
            <a:endParaRPr lang="en-US" sz="1350" dirty="0">
              <a:solidFill>
                <a:srgbClr val="FF0000"/>
              </a:solidFill>
              <a:latin typeface="+mn-lt"/>
            </a:endParaRPr>
          </a:p>
          <a:p>
            <a:endParaRPr lang="en-US" sz="1350" b="1" dirty="0">
              <a:solidFill>
                <a:srgbClr val="FF0000"/>
              </a:solidFill>
              <a:latin typeface="+mn-lt"/>
            </a:endParaRPr>
          </a:p>
          <a:p>
            <a:endParaRPr lang="en-US" sz="1350" dirty="0">
              <a:solidFill>
                <a:srgbClr val="FF0000"/>
              </a:solidFill>
              <a:latin typeface="+mn-lt"/>
            </a:endParaRPr>
          </a:p>
          <a:p>
            <a:endParaRPr lang="en-US" sz="1350" dirty="0">
              <a:solidFill>
                <a:srgbClr val="FF0000"/>
              </a:solidFill>
              <a:latin typeface="+mn-lt"/>
            </a:endParaRPr>
          </a:p>
          <a:p>
            <a:endParaRPr lang="en-GB" sz="1350" dirty="0">
              <a:solidFill>
                <a:srgbClr val="FF0000"/>
              </a:solidFill>
              <a:latin typeface="+mn-lt"/>
            </a:endParaRPr>
          </a:p>
          <a:p>
            <a:pPr marL="0" indent="0">
              <a:buNone/>
            </a:pPr>
            <a:endParaRPr lang="en-US" sz="1350" dirty="0">
              <a:solidFill>
                <a:srgbClr val="FF0000"/>
              </a:solidFill>
              <a:latin typeface="+mn-lt"/>
            </a:endParaRPr>
          </a:p>
        </p:txBody>
      </p:sp>
      <p:sp>
        <p:nvSpPr>
          <p:cNvPr id="4" name="TextBox 3">
            <a:extLst>
              <a:ext uri="{FF2B5EF4-FFF2-40B4-BE49-F238E27FC236}">
                <a16:creationId xmlns:a16="http://schemas.microsoft.com/office/drawing/2014/main" id="{30784228-03BF-194D-43AD-2B64AA74DDF9}"/>
              </a:ext>
            </a:extLst>
          </p:cNvPr>
          <p:cNvSpPr txBox="1"/>
          <p:nvPr/>
        </p:nvSpPr>
        <p:spPr>
          <a:xfrm>
            <a:off x="466777" y="1253331"/>
            <a:ext cx="7803287" cy="4693593"/>
          </a:xfrm>
          <a:prstGeom prst="rect">
            <a:avLst/>
          </a:prstGeom>
          <a:noFill/>
        </p:spPr>
        <p:txBody>
          <a:bodyPr wrap="square">
            <a:spAutoFit/>
          </a:bodyPr>
          <a:lstStyle/>
          <a:p>
            <a:pPr marL="285750" indent="-285750">
              <a:buFont typeface="Arial" panose="020B0604020202020204" pitchFamily="34" charset="0"/>
              <a:buChar char="•"/>
            </a:pPr>
            <a:r>
              <a:rPr lang="en-GB" sz="1300" b="1" dirty="0">
                <a:latin typeface="Barlow" panose="00000500000000000000" pitchFamily="2" charset="0"/>
              </a:rPr>
              <a:t>The majority (86%) of businesses were taking action to improve their productivity and competitive position. </a:t>
            </a:r>
            <a:r>
              <a:rPr lang="en-GB" sz="1300" dirty="0">
                <a:latin typeface="Barlow" panose="00000500000000000000" pitchFamily="2" charset="0"/>
              </a:rPr>
              <a:t>The most common actions were introducing more efficient working practices (52%), adopting new technologies (50%), adapting products or services (46%), collaborating with other businesses (42%) and investing in premises or equipment (41%).</a:t>
            </a:r>
          </a:p>
          <a:p>
            <a:endParaRPr kumimoji="0" lang="en-GB" sz="1300" b="1" i="0" u="none" strike="noStrike" kern="1200" cap="none" spc="0" normalizeH="0" baseline="0" noProof="0" dirty="0">
              <a:ln>
                <a:noFill/>
              </a:ln>
              <a:solidFill>
                <a:srgbClr val="38234E"/>
              </a:solidFill>
              <a:effectLst/>
              <a:uLnTx/>
              <a:uFillTx/>
              <a:latin typeface="Barlow" panose="00000500000000000000" pitchFamily="2" charset="0"/>
            </a:endParaRPr>
          </a:p>
          <a:p>
            <a:pPr marL="285750" indent="-285750">
              <a:buFont typeface="Arial" panose="020B0604020202020204" pitchFamily="34" charset="0"/>
              <a:buChar char="•"/>
            </a:pPr>
            <a:r>
              <a:rPr kumimoji="0" lang="en-GB" sz="1300" b="1" i="0" u="none" strike="noStrike" kern="1200" cap="none" spc="0" normalizeH="0" baseline="0" noProof="0" dirty="0">
                <a:ln>
                  <a:noFill/>
                </a:ln>
                <a:solidFill>
                  <a:srgbClr val="38234E"/>
                </a:solidFill>
                <a:effectLst/>
                <a:uLnTx/>
                <a:uFillTx/>
                <a:latin typeface="Barlow" panose="00000500000000000000" pitchFamily="2" charset="0"/>
              </a:rPr>
              <a:t>Among all businesses, three-quarters (77%) were taking action to ensure they had access to the skills and resources they needed. </a:t>
            </a:r>
            <a:r>
              <a:rPr kumimoji="0" lang="en-GB" sz="1300" i="0" u="none" strike="noStrike" kern="1200" cap="none" spc="0" normalizeH="0" baseline="0" noProof="0" dirty="0">
                <a:ln>
                  <a:noFill/>
                </a:ln>
                <a:solidFill>
                  <a:srgbClr val="38234E"/>
                </a:solidFill>
                <a:effectLst/>
                <a:uLnTx/>
                <a:uFillTx/>
                <a:latin typeface="Barlow" panose="00000500000000000000" pitchFamily="2" charset="0"/>
              </a:rPr>
              <a:t>Of the range of actions businesses were taking, the most common were using independent contractors or freelancers (44%) and encouraging staff to work across different parts of the business (37%). </a:t>
            </a:r>
          </a:p>
          <a:p>
            <a:pPr marL="285750" indent="-285750">
              <a:buFont typeface="Arial" panose="020B0604020202020204" pitchFamily="34" charset="0"/>
              <a:buChar char="•"/>
            </a:pPr>
            <a:endParaRPr lang="en-GB" sz="1300" dirty="0">
              <a:solidFill>
                <a:srgbClr val="38234E"/>
              </a:solidFill>
              <a:latin typeface="Barlow" panose="00000500000000000000" pitchFamily="2" charset="0"/>
            </a:endParaRPr>
          </a:p>
          <a:p>
            <a:pPr marL="285750" indent="-285750">
              <a:buFont typeface="Arial" panose="020B0604020202020204" pitchFamily="34" charset="0"/>
              <a:buChar char="•"/>
            </a:pPr>
            <a:r>
              <a:rPr kumimoji="0" lang="en-GB" sz="1300" b="1" i="0" u="none" strike="noStrike" kern="1200" cap="none" spc="0" normalizeH="0" baseline="0" noProof="0" dirty="0">
                <a:ln>
                  <a:noFill/>
                </a:ln>
                <a:solidFill>
                  <a:srgbClr val="38234E"/>
                </a:solidFill>
                <a:effectLst/>
                <a:uLnTx/>
                <a:uFillTx/>
                <a:latin typeface="Barlow" panose="00000500000000000000" pitchFamily="2" charset="0"/>
              </a:rPr>
              <a:t>Among employers, 86% were taking actions related to their workforce. </a:t>
            </a:r>
            <a:r>
              <a:rPr kumimoji="0" lang="en-GB" sz="1300" i="0" u="none" strike="noStrike" kern="1200" cap="none" spc="0" normalizeH="0" baseline="0" noProof="0" dirty="0">
                <a:ln>
                  <a:noFill/>
                </a:ln>
                <a:solidFill>
                  <a:srgbClr val="38234E"/>
                </a:solidFill>
                <a:effectLst/>
                <a:uLnTx/>
                <a:uFillTx/>
                <a:latin typeface="Barlow" panose="00000500000000000000" pitchFamily="2" charset="0"/>
              </a:rPr>
              <a:t>The top actions were introducing internal training and development (61%) and increasing wages (61%), followed by offering flexible working (49%) and external, accredited training (43%). </a:t>
            </a:r>
          </a:p>
          <a:p>
            <a:pPr marL="285750" indent="-285750">
              <a:buFont typeface="Arial" panose="020B0604020202020204" pitchFamily="34" charset="0"/>
              <a:buChar char="•"/>
            </a:pPr>
            <a:endParaRPr lang="en-GB" sz="1300" dirty="0">
              <a:solidFill>
                <a:srgbClr val="38234E"/>
              </a:solidFill>
              <a:latin typeface="Barlow" panose="00000500000000000000" pitchFamily="2" charset="0"/>
            </a:endParaRPr>
          </a:p>
          <a:p>
            <a:pPr marL="285750" indent="-285750">
              <a:buFont typeface="Arial" panose="020B0604020202020204" pitchFamily="34" charset="0"/>
              <a:buChar char="•"/>
            </a:pPr>
            <a:r>
              <a:rPr lang="en-GB" sz="1300" dirty="0">
                <a:latin typeface="Barlow" panose="00000500000000000000" pitchFamily="2" charset="0"/>
                <a:cs typeface="Arial" panose="020B0604020202020204" pitchFamily="34" charset="0"/>
              </a:rPr>
              <a:t>The types of business </a:t>
            </a:r>
            <a:r>
              <a:rPr lang="en-GB" sz="1300" b="1" dirty="0">
                <a:latin typeface="Barlow" panose="00000500000000000000" pitchFamily="2" charset="0"/>
                <a:cs typeface="Arial" panose="020B0604020202020204" pitchFamily="34" charset="0"/>
              </a:rPr>
              <a:t>most likely to be taking action </a:t>
            </a:r>
            <a:r>
              <a:rPr lang="en-GB" sz="1300" dirty="0">
                <a:latin typeface="Barlow" panose="00000500000000000000" pitchFamily="2" charset="0"/>
                <a:cs typeface="Arial" panose="020B0604020202020204" pitchFamily="34" charset="0"/>
              </a:rPr>
              <a:t>across the range of areas outlined above included: those with 25+ staff, accommodation and food business, arts and entertainment businesses, and those that had performed well in the past six months. Those </a:t>
            </a:r>
            <a:r>
              <a:rPr lang="en-GB" sz="1300" b="1" dirty="0">
                <a:latin typeface="Barlow" panose="00000500000000000000" pitchFamily="2" charset="0"/>
                <a:cs typeface="Arial" panose="020B0604020202020204" pitchFamily="34" charset="0"/>
              </a:rPr>
              <a:t>least likely to be taking action</a:t>
            </a:r>
            <a:r>
              <a:rPr lang="en-GB" sz="1300" dirty="0">
                <a:latin typeface="Barlow" panose="00000500000000000000" pitchFamily="2" charset="0"/>
                <a:cs typeface="Arial" panose="020B0604020202020204" pitchFamily="34" charset="0"/>
              </a:rPr>
              <a:t> included those with 0-4 staff and those not concerned about their finances.  </a:t>
            </a:r>
          </a:p>
          <a:p>
            <a:pPr marL="285750" indent="-285750">
              <a:buFont typeface="Arial" panose="020B0604020202020204" pitchFamily="34" charset="0"/>
              <a:buChar char="•"/>
            </a:pPr>
            <a:endParaRPr kumimoji="0" lang="en-GB" sz="1300" i="0" u="none" strike="noStrike" kern="1200" cap="none" spc="0" normalizeH="0" baseline="0" noProof="0" dirty="0">
              <a:ln>
                <a:noFill/>
              </a:ln>
              <a:solidFill>
                <a:srgbClr val="38234E"/>
              </a:solidFill>
              <a:effectLst/>
              <a:uLnTx/>
              <a:uFillTx/>
              <a:latin typeface="Barlow" panose="00000500000000000000" pitchFamily="2" charset="0"/>
              <a:ea typeface="+mn-ea"/>
              <a:cs typeface="+mn-cs"/>
            </a:endParaRPr>
          </a:p>
          <a:p>
            <a:pPr lvl="0">
              <a:defRPr/>
            </a:pPr>
            <a:endParaRPr lang="en-GB" sz="1300" dirty="0">
              <a:solidFill>
                <a:srgbClr val="38234E"/>
              </a:solidFill>
              <a:latin typeface="Barlow" panose="00000500000000000000" pitchFamily="2" charset="0"/>
            </a:endParaRPr>
          </a:p>
          <a:p>
            <a:endParaRPr kumimoji="0" lang="en-GB" sz="1300" b="0" i="0" u="none" strike="noStrike" kern="1200" cap="none" spc="0" normalizeH="0" baseline="0" noProof="0" dirty="0">
              <a:ln>
                <a:noFill/>
              </a:ln>
              <a:solidFill>
                <a:srgbClr val="38234E"/>
              </a:solidFill>
              <a:effectLst/>
              <a:uLnTx/>
              <a:uFillTx/>
              <a:latin typeface="Barlow" panose="00000500000000000000" pitchFamily="2" charset="0"/>
              <a:ea typeface="+mn-ea"/>
              <a:cs typeface="+mn-cs"/>
            </a:endParaRPr>
          </a:p>
          <a:p>
            <a:pPr marL="285750" indent="-285750">
              <a:buFont typeface="Arial" panose="020B0604020202020204" pitchFamily="34" charset="0"/>
              <a:buChar char="•"/>
            </a:pP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endParaRPr lang="en-GB" sz="1300" dirty="0">
              <a:latin typeface="Barlow" panose="00000500000000000000" pitchFamily="2" charset="0"/>
            </a:endParaRPr>
          </a:p>
        </p:txBody>
      </p:sp>
    </p:spTree>
    <p:extLst>
      <p:ext uri="{BB962C8B-B14F-4D97-AF65-F5344CB8AC3E}">
        <p14:creationId xmlns:p14="http://schemas.microsoft.com/office/powerpoint/2010/main" val="3977675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64861" y="245700"/>
            <a:ext cx="10826701" cy="703683"/>
          </a:xfrm>
        </p:spPr>
        <p:txBody>
          <a:bodyPr>
            <a:normAutofit fontScale="90000"/>
          </a:bodyPr>
          <a:lstStyle/>
          <a:p>
            <a:r>
              <a:rPr lang="en-GB" dirty="0"/>
              <a:t>Actions to improve productivity and competitive position (1)</a:t>
            </a:r>
            <a:endParaRPr lang="en-US"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350000" y="990600"/>
            <a:ext cx="5628640" cy="5044440"/>
            <a:chOff x="4181481" y="1386969"/>
            <a:chExt cx="6242067" cy="5084334"/>
          </a:xfrm>
        </p:grpSpPr>
        <p:sp>
          <p:nvSpPr>
            <p:cNvPr id="4" name="Rectangle 3">
              <a:extLst>
                <a:ext uri="{FF2B5EF4-FFF2-40B4-BE49-F238E27FC236}">
                  <a16:creationId xmlns:a16="http://schemas.microsoft.com/office/drawing/2014/main" id="{63DA6D98-889B-B37B-123A-85E63FFB87CF}"/>
                </a:ext>
              </a:extLst>
            </p:cNvPr>
            <p:cNvSpPr/>
            <p:nvPr/>
          </p:nvSpPr>
          <p:spPr>
            <a:xfrm>
              <a:off x="4181482" y="1386969"/>
              <a:ext cx="6167271" cy="5084334"/>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181481" y="6194363"/>
              <a:ext cx="5056529"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(610)</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181481" y="1428810"/>
              <a:ext cx="6242067"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What actions, if any, is your business taking to help improve its productivity and competitive position?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4250373000"/>
              </p:ext>
            </p:extLst>
          </p:nvPr>
        </p:nvGraphicFramePr>
        <p:xfrm>
          <a:off x="6502400" y="1545970"/>
          <a:ext cx="4977123" cy="42143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21BCFB5-0F9F-A50D-1838-693B9B4B3414}"/>
              </a:ext>
            </a:extLst>
          </p:cNvPr>
          <p:cNvSpPr txBox="1"/>
          <p:nvPr/>
        </p:nvSpPr>
        <p:spPr>
          <a:xfrm>
            <a:off x="493913" y="975202"/>
            <a:ext cx="5699107" cy="3650743"/>
          </a:xfrm>
          <a:prstGeom prst="rect">
            <a:avLst/>
          </a:prstGeom>
          <a:noFill/>
        </p:spPr>
        <p:txBody>
          <a:bodyPr wrap="square" rtlCol="0">
            <a:spAutoFit/>
          </a:bodyPr>
          <a:lstStyle/>
          <a:p>
            <a:r>
              <a:rPr lang="en-GB" sz="1300" b="1" dirty="0">
                <a:latin typeface="Barlow" panose="00000500000000000000" pitchFamily="2" charset="0"/>
              </a:rPr>
              <a:t>The majority (86%) of businesses were taking action to improve their productivity and competitive position. </a:t>
            </a:r>
            <a:r>
              <a:rPr lang="en-GB" sz="1300" dirty="0">
                <a:latin typeface="Barlow" panose="00000500000000000000" pitchFamily="2" charset="0"/>
              </a:rPr>
              <a:t>The most common actions were introducing more efficient working practices (52%), adopting new technologies (50%), adapting products or services (46%), collaborating with other businesses (42%) and investing in premises or equipment (42%). </a:t>
            </a:r>
          </a:p>
          <a:p>
            <a:endParaRPr lang="en-GB" sz="1300" dirty="0">
              <a:latin typeface="Barlow" panose="00000500000000000000" pitchFamily="2" charset="0"/>
            </a:endParaRPr>
          </a:p>
          <a:p>
            <a:r>
              <a:rPr lang="en-GB" sz="1300" b="1" dirty="0">
                <a:solidFill>
                  <a:srgbClr val="3BC9D5"/>
                </a:solidFill>
                <a:latin typeface="Barlow" panose="00000500000000000000" pitchFamily="2" charset="0"/>
                <a:cs typeface="Arial" panose="020B0604020202020204" pitchFamily="34" charset="0"/>
              </a:rPr>
              <a:t>Most likely to be taking actions:</a:t>
            </a:r>
            <a:endParaRPr lang="en-US" sz="1300" b="1" dirty="0">
              <a:solidFill>
                <a:srgbClr val="38234E"/>
              </a:solidFill>
              <a:highlight>
                <a:srgbClr val="FFFF00"/>
              </a:highlight>
              <a:latin typeface="Barlow"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25+ staff (100%).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300" dirty="0">
                <a:solidFill>
                  <a:srgbClr val="38234E"/>
                </a:solidFill>
                <a:latin typeface="Barlow" panose="00000500000000000000" pitchFamily="2" charset="0"/>
              </a:rPr>
              <a:t>Could operate on their cash reserves for six to 12 months (92%).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300" dirty="0">
                <a:solidFill>
                  <a:srgbClr val="38234E"/>
                </a:solidFill>
                <a:latin typeface="Barlow" panose="00000500000000000000" pitchFamily="2" charset="0"/>
              </a:rPr>
              <a:t>Concerned about their finances (89%).</a:t>
            </a:r>
          </a:p>
          <a:p>
            <a:pPr>
              <a:lnSpc>
                <a:spcPct val="90000"/>
              </a:lnSpc>
              <a:spcBef>
                <a:spcPts val="1000"/>
              </a:spcBef>
              <a:defRPr/>
            </a:pPr>
            <a:r>
              <a:rPr lang="en-GB" sz="1300" b="1" dirty="0">
                <a:solidFill>
                  <a:srgbClr val="3BC9D5"/>
                </a:solidFill>
                <a:latin typeface="Barlow" panose="00000500000000000000" pitchFamily="2" charset="0"/>
                <a:cs typeface="Arial" panose="020B0604020202020204" pitchFamily="34" charset="0"/>
              </a:rPr>
              <a:t>Least likely to be taking actions (i.e. taking none of the actions listed): </a:t>
            </a:r>
            <a:endParaRPr lang="en-US" sz="1300" dirty="0">
              <a:solidFill>
                <a:srgbClr val="38234E"/>
              </a:solidFill>
              <a:latin typeface="Barlow" panose="00000500000000000000" pitchFamily="2" charset="0"/>
            </a:endParaRP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0-4 staff (15%).</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Not concerned about their finances (38%).</a:t>
            </a:r>
          </a:p>
          <a:p>
            <a:pPr marR="0" lvl="0" algn="l" defTabSz="914400" rtl="0" eaLnBrk="1" fontAlgn="auto" latinLnBrk="0" hangingPunct="1">
              <a:lnSpc>
                <a:spcPct val="90000"/>
              </a:lnSpc>
              <a:spcBef>
                <a:spcPts val="1000"/>
              </a:spcBef>
              <a:spcAft>
                <a:spcPts val="0"/>
              </a:spcAft>
              <a:buClrTx/>
              <a:buSzTx/>
              <a:tabLst/>
              <a:defRPr/>
            </a:pPr>
            <a:r>
              <a:rPr lang="en-US" sz="1300" dirty="0">
                <a:solidFill>
                  <a:srgbClr val="38234E"/>
                </a:solidFill>
                <a:latin typeface="Barlow" panose="00000500000000000000" pitchFamily="2" charset="0"/>
              </a:rPr>
              <a:t>Variation in the businesses taking specific actions is shown on the next slide. </a:t>
            </a:r>
          </a:p>
        </p:txBody>
      </p:sp>
    </p:spTree>
    <p:extLst>
      <p:ext uri="{BB962C8B-B14F-4D97-AF65-F5344CB8AC3E}">
        <p14:creationId xmlns:p14="http://schemas.microsoft.com/office/powerpoint/2010/main" val="406665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6159551" y="1184489"/>
            <a:ext cx="5396099" cy="4655926"/>
          </a:xfrm>
        </p:spPr>
        <p:txBody>
          <a:bodyPr>
            <a:noAutofit/>
          </a:bodyPr>
          <a:lstStyle/>
          <a:p>
            <a:pPr marL="0" indent="0">
              <a:buNone/>
            </a:pPr>
            <a:r>
              <a:rPr lang="en-GB" sz="1200" b="1" dirty="0">
                <a:solidFill>
                  <a:srgbClr val="3BC9D5"/>
                </a:solidFill>
                <a:latin typeface="Barlow" panose="00000500000000000000" pitchFamily="2" charset="0"/>
              </a:rPr>
              <a:t>Optimism and performance</a:t>
            </a:r>
          </a:p>
          <a:p>
            <a:pPr marL="285750" indent="-285750">
              <a:buFont typeface="Arial" panose="020B0604020202020204" pitchFamily="34" charset="0"/>
              <a:buChar char="•"/>
            </a:pPr>
            <a:r>
              <a:rPr lang="en-GB" sz="1200" b="1" dirty="0">
                <a:latin typeface="Barlow" panose="00000500000000000000" pitchFamily="2" charset="0"/>
              </a:rPr>
              <a:t>Just under half  (48%) of businesses were confident in the economic outlook for Scotland, while 51% were not. </a:t>
            </a:r>
            <a:r>
              <a:rPr lang="en-GB" sz="1200" dirty="0">
                <a:latin typeface="Barlow" panose="00000500000000000000" pitchFamily="2" charset="0"/>
              </a:rPr>
              <a:t>Confidence levels were similar to those seen in Feb/March 2023 (when 46% were confident, and 53% not), but higher than in Oct/Nov and June/July 2022. </a:t>
            </a:r>
          </a:p>
          <a:p>
            <a:pPr marL="285750" indent="-285750">
              <a:buFont typeface="Arial" panose="020B0604020202020204" pitchFamily="34" charset="0"/>
              <a:buChar char="•"/>
            </a:pPr>
            <a:r>
              <a:rPr lang="en-GB" sz="1200" b="1" dirty="0">
                <a:latin typeface="Barlow" panose="00000500000000000000" pitchFamily="2" charset="0"/>
              </a:rPr>
              <a:t>Reflecting on the past six months, 44% said their confidence had decreased, 10% said it had increased, and 46% said it had stayed the same. </a:t>
            </a:r>
            <a:r>
              <a:rPr lang="en-GB" sz="1200" dirty="0">
                <a:latin typeface="Barlow" panose="00000500000000000000" pitchFamily="2" charset="0"/>
              </a:rPr>
              <a:t>Economic confidence was higher than the previous three waves.  </a:t>
            </a:r>
          </a:p>
          <a:p>
            <a:pPr marL="285750" indent="-285750">
              <a:buFont typeface="Arial" panose="020B0604020202020204" pitchFamily="34" charset="0"/>
              <a:buChar char="•"/>
            </a:pPr>
            <a:r>
              <a:rPr lang="en-GB" sz="1200" b="1" dirty="0">
                <a:solidFill>
                  <a:srgbClr val="402957"/>
                </a:solidFill>
                <a:latin typeface="Barlow" panose="00000500000000000000" pitchFamily="2" charset="0"/>
              </a:rPr>
              <a:t>Views on business performance were mixed</a:t>
            </a:r>
            <a:r>
              <a:rPr lang="en-GB" sz="1200" dirty="0">
                <a:solidFill>
                  <a:srgbClr val="402957"/>
                </a:solidFill>
                <a:latin typeface="Barlow" panose="00000500000000000000" pitchFamily="2" charset="0"/>
              </a:rPr>
              <a:t>, with 29% saying they had performed well, 46% saying business had been fairly steady, and 24% saying they had struggled.  </a:t>
            </a:r>
            <a:r>
              <a:rPr lang="en-GB" sz="1200" dirty="0">
                <a:latin typeface="Barlow" panose="00000500000000000000" pitchFamily="2" charset="0"/>
                <a:cs typeface="Arial" panose="020B0604020202020204" pitchFamily="34" charset="0"/>
              </a:rPr>
              <a:t>Performance was similar to the previous wave in Feb/March 2023. </a:t>
            </a:r>
          </a:p>
          <a:p>
            <a:pPr marL="285750" indent="-285750">
              <a:buFont typeface="Arial" panose="020B0604020202020204" pitchFamily="34" charset="0"/>
              <a:buChar char="•"/>
            </a:pPr>
            <a:r>
              <a:rPr lang="en-GB" sz="1200" b="1" dirty="0">
                <a:latin typeface="Barlow" panose="00000500000000000000" pitchFamily="2" charset="0"/>
              </a:rPr>
              <a:t>Over the past six months, sales or turnover performance was mixed, </a:t>
            </a:r>
            <a:r>
              <a:rPr lang="en-GB" sz="1200" dirty="0">
                <a:latin typeface="Barlow" panose="00000500000000000000" pitchFamily="2" charset="0"/>
              </a:rPr>
              <a:t>with 30% saying it had increased, 24% decreased, and 43% remained the same. Businesses had performed better on sales or turnover than on profit  with 16% saying profit margins had increased, 39% decreased, and 41% remained the same. </a:t>
            </a:r>
            <a:endParaRPr lang="en-GB" sz="1200" b="1" dirty="0">
              <a:latin typeface="Barlow" panose="00000500000000000000" pitchFamily="2" charset="0"/>
            </a:endParaRPr>
          </a:p>
          <a:p>
            <a:pPr marL="285750" indent="-285750">
              <a:buFont typeface="Arial" panose="020B0604020202020204" pitchFamily="34" charset="0"/>
              <a:buChar char="•"/>
            </a:pPr>
            <a:r>
              <a:rPr lang="en-GB" sz="1200" b="1" dirty="0">
                <a:latin typeface="Barlow" panose="00000500000000000000" pitchFamily="2" charset="0"/>
              </a:rPr>
              <a:t>Employment and exports had remained relatively stable</a:t>
            </a:r>
            <a:r>
              <a:rPr lang="en-GB" sz="1200" dirty="0">
                <a:latin typeface="Barlow" panose="00000500000000000000" pitchFamily="2" charset="0"/>
              </a:rPr>
              <a:t>  - 79% and 62% respectively said these had remained at the same level. </a:t>
            </a:r>
          </a:p>
          <a:p>
            <a:pPr marL="285750" indent="-285750">
              <a:buFont typeface="Arial" panose="020B0604020202020204" pitchFamily="34" charset="0"/>
              <a:buChar char="•"/>
            </a:pPr>
            <a:r>
              <a:rPr lang="en-GB" sz="1200" b="1" dirty="0">
                <a:latin typeface="Barlow" panose="00000500000000000000" pitchFamily="2" charset="0"/>
                <a:cs typeface="Arial" panose="020B0604020202020204" pitchFamily="34" charset="0"/>
              </a:rPr>
              <a:t>Looking ahead to the next six months, 65% of businesses expected to perform at much the same level as they were</a:t>
            </a:r>
            <a:r>
              <a:rPr lang="en-GB" sz="1200" dirty="0">
                <a:latin typeface="Barlow" panose="00000500000000000000" pitchFamily="2" charset="0"/>
                <a:cs typeface="Arial" panose="020B0604020202020204" pitchFamily="34" charset="0"/>
              </a:rPr>
              <a:t>, while 16% expected to perform better and 16% expected to perform worse. </a:t>
            </a:r>
            <a:endParaRPr lang="en-GB" sz="1200" dirty="0">
              <a:solidFill>
                <a:srgbClr val="3BC9D5"/>
              </a:solidFill>
              <a:latin typeface="Barlow" panose="00000500000000000000" pitchFamily="2" charset="0"/>
            </a:endParaRPr>
          </a:p>
          <a:p>
            <a:pPr marL="0" indent="0">
              <a:buNone/>
            </a:pPr>
            <a:endParaRPr lang="en-GB" sz="1200" dirty="0">
              <a:latin typeface="Barlow" panose="00000500000000000000" pitchFamily="2" charset="0"/>
            </a:endParaRP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382808" y="1554162"/>
            <a:ext cx="5474760" cy="4529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kumimoji="0" lang="en-GB" sz="1200" b="0" i="0" u="none" strike="noStrike" kern="1200" cap="none" spc="0" normalizeH="0" baseline="0" noProof="0" dirty="0">
              <a:ln>
                <a:noFill/>
              </a:ln>
              <a:solidFill>
                <a:srgbClr val="402957"/>
              </a:solidFill>
              <a:effectLst/>
              <a:uLnTx/>
              <a:uFillTx/>
              <a:latin typeface="+mn-lt"/>
              <a:ea typeface="+mn-ea"/>
              <a:cs typeface="+mn-cs"/>
            </a:endParaRPr>
          </a:p>
        </p:txBody>
      </p:sp>
      <p:sp>
        <p:nvSpPr>
          <p:cNvPr id="11" name="Content Placeholder 2">
            <a:extLst>
              <a:ext uri="{FF2B5EF4-FFF2-40B4-BE49-F238E27FC236}">
                <a16:creationId xmlns:a16="http://schemas.microsoft.com/office/drawing/2014/main" id="{52DE1D26-95B5-4920-A62B-C3A8D8D7A4F6}"/>
              </a:ext>
            </a:extLst>
          </p:cNvPr>
          <p:cNvSpPr txBox="1">
            <a:spLocks/>
          </p:cNvSpPr>
          <p:nvPr/>
        </p:nvSpPr>
        <p:spPr>
          <a:xfrm>
            <a:off x="695960" y="1095376"/>
            <a:ext cx="5300216" cy="465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rgbClr val="3BC9D5"/>
                </a:solidFill>
                <a:latin typeface="Barlow" panose="00000500000000000000" pitchFamily="2" charset="0"/>
              </a:rPr>
              <a:t>Business structure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Barlow" panose="00000500000000000000" pitchFamily="2" charset="0"/>
                <a:cs typeface="Arial" panose="020B0604020202020204" pitchFamily="34" charset="0"/>
              </a:rPr>
              <a:t>Among employers, 76% described themselves as family-owned, while 5% were employee-owned (with employees owning a majority of the shares). </a:t>
            </a:r>
            <a:r>
              <a:rPr lang="en-GB" sz="1200" dirty="0">
                <a:latin typeface="Barlow" panose="00000500000000000000" pitchFamily="2" charset="0"/>
                <a:cs typeface="Arial" panose="020B0604020202020204" pitchFamily="34" charset="0"/>
              </a:rPr>
              <a:t>Around one-in-ten (11%) businesses were women-led, and 4% described themselves as a social enterprise</a:t>
            </a:r>
            <a:r>
              <a:rPr lang="en-GB" sz="1200" b="1" dirty="0">
                <a:latin typeface="Barlow" panose="00000500000000000000" pitchFamily="2"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1200" b="1" dirty="0">
                <a:solidFill>
                  <a:srgbClr val="3BC9D5"/>
                </a:solidFill>
                <a:latin typeface="Barlow" panose="00000500000000000000" pitchFamily="2" charset="0"/>
              </a:rPr>
              <a:t>Markets of operation</a:t>
            </a:r>
          </a:p>
          <a:p>
            <a:pPr marL="0" marR="0" lvl="0" indent="0" algn="l" defTabSz="914400" rtl="0" eaLnBrk="1" fontAlgn="auto" latinLnBrk="0" hangingPunct="1">
              <a:lnSpc>
                <a:spcPct val="100000"/>
              </a:lnSpc>
              <a:spcBef>
                <a:spcPts val="0"/>
              </a:spcBef>
              <a:spcAft>
                <a:spcPts val="0"/>
              </a:spcAft>
              <a:buClrTx/>
              <a:buSzTx/>
              <a:buNone/>
              <a:tabLst/>
              <a:defRPr/>
            </a:pPr>
            <a:endParaRPr lang="en-GB" sz="12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Barlow" panose="00000500000000000000" pitchFamily="2" charset="0"/>
              </a:rPr>
              <a:t>Eighty-five percent (85%) of businesses were importers </a:t>
            </a:r>
            <a:r>
              <a:rPr lang="en-GB" sz="1200" dirty="0">
                <a:latin typeface="Barlow" panose="00000500000000000000" pitchFamily="2" charset="0"/>
              </a:rPr>
              <a:t>(sourcing goods from outside Scotland),</a:t>
            </a:r>
            <a:r>
              <a:rPr lang="en-GB" sz="1200" b="1" dirty="0">
                <a:latin typeface="Barlow" panose="00000500000000000000" pitchFamily="2" charset="0"/>
              </a:rPr>
              <a:t> </a:t>
            </a:r>
            <a:r>
              <a:rPr lang="en-GB" sz="1200" dirty="0">
                <a:latin typeface="Barlow" panose="00000500000000000000" pitchFamily="2" charset="0"/>
              </a:rPr>
              <a:t>with 83% importing from the rest of the UK and 33% from outside the UK. The proportion of those importing from outside the UK was slightly higher than in Feb/March 2023 (30%) but, overall, this has decreased since June/July 2021 (from 37%). </a:t>
            </a:r>
            <a:endParaRPr lang="en-GB" sz="1200" b="1" dirty="0">
              <a:latin typeface="Barlow" panose="00000500000000000000" pitchFamily="2" charset="0"/>
            </a:endParaRPr>
          </a:p>
          <a:p>
            <a:pPr marL="285750" indent="-285750">
              <a:buFont typeface="Arial" panose="020B0604020202020204" pitchFamily="34" charset="0"/>
              <a:buChar char="•"/>
              <a:defRPr/>
            </a:pPr>
            <a:r>
              <a:rPr lang="en-GB" sz="1200" b="1" dirty="0">
                <a:latin typeface="Barlow" panose="00000500000000000000" pitchFamily="2" charset="0"/>
              </a:rPr>
              <a:t>Six-in-ten (61%) businesses were exporters </a:t>
            </a:r>
            <a:r>
              <a:rPr lang="en-GB" sz="1200" dirty="0">
                <a:latin typeface="Barlow" panose="00000500000000000000" pitchFamily="2" charset="0"/>
              </a:rPr>
              <a:t>(selling to markets outside Scotland), with 60% selling to the rest of UK and 21% outside the UK. The proportion selling outside of the UK was similar to the previous wave (19%) but remained lower than the level seen in June/July 2021 (33%). </a:t>
            </a:r>
          </a:p>
          <a:p>
            <a:pPr marL="285750" indent="-285750">
              <a:buFont typeface="Arial" panose="020B0604020202020204" pitchFamily="34" charset="0"/>
              <a:buChar char="•"/>
            </a:pPr>
            <a:endParaRPr lang="en-GB" sz="1200" dirty="0">
              <a:latin typeface="Barlow" panose="00000500000000000000" pitchFamily="2" charset="0"/>
            </a:endParaRPr>
          </a:p>
        </p:txBody>
      </p:sp>
      <p:sp>
        <p:nvSpPr>
          <p:cNvPr id="7" name="Title 1">
            <a:extLst>
              <a:ext uri="{FF2B5EF4-FFF2-40B4-BE49-F238E27FC236}">
                <a16:creationId xmlns:a16="http://schemas.microsoft.com/office/drawing/2014/main" id="{0A4B6CF8-53DC-73F8-6663-60AE84A13D32}"/>
              </a:ext>
            </a:extLst>
          </p:cNvPr>
          <p:cNvSpPr>
            <a:spLocks noGrp="1"/>
          </p:cNvSpPr>
          <p:nvPr>
            <p:ph type="title"/>
          </p:nvPr>
        </p:nvSpPr>
        <p:spPr>
          <a:xfrm>
            <a:off x="676910" y="169861"/>
            <a:ext cx="10515600" cy="914400"/>
          </a:xfrm>
        </p:spPr>
        <p:txBody>
          <a:bodyPr>
            <a:normAutofit/>
          </a:bodyPr>
          <a:lstStyle/>
          <a:p>
            <a:r>
              <a:rPr lang="en-GB" dirty="0"/>
              <a:t>Executive summary (2) </a:t>
            </a:r>
          </a:p>
        </p:txBody>
      </p:sp>
    </p:spTree>
    <p:extLst>
      <p:ext uri="{BB962C8B-B14F-4D97-AF65-F5344CB8AC3E}">
        <p14:creationId xmlns:p14="http://schemas.microsoft.com/office/powerpoint/2010/main" val="105561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64861" y="245700"/>
            <a:ext cx="10902221" cy="703683"/>
          </a:xfrm>
        </p:spPr>
        <p:txBody>
          <a:bodyPr>
            <a:normAutofit fontScale="90000"/>
          </a:bodyPr>
          <a:lstStyle/>
          <a:p>
            <a:r>
              <a:rPr lang="en-GB" dirty="0"/>
              <a:t>Actions to improve productivity and competitive position (2)</a:t>
            </a:r>
            <a:endParaRPr lang="en-US" dirty="0"/>
          </a:p>
        </p:txBody>
      </p:sp>
      <p:sp>
        <p:nvSpPr>
          <p:cNvPr id="6" name="TextBox 5">
            <a:extLst>
              <a:ext uri="{FF2B5EF4-FFF2-40B4-BE49-F238E27FC236}">
                <a16:creationId xmlns:a16="http://schemas.microsoft.com/office/drawing/2014/main" id="{321BCFB5-0F9F-A50D-1838-693B9B4B3414}"/>
              </a:ext>
            </a:extLst>
          </p:cNvPr>
          <p:cNvSpPr txBox="1"/>
          <p:nvPr/>
        </p:nvSpPr>
        <p:spPr>
          <a:xfrm>
            <a:off x="464861" y="1000260"/>
            <a:ext cx="5687019" cy="4351961"/>
          </a:xfrm>
          <a:prstGeom prst="rect">
            <a:avLst/>
          </a:prstGeom>
          <a:noFill/>
        </p:spPr>
        <p:txBody>
          <a:bodyPr wrap="square" rtlCol="0">
            <a:spAutoFit/>
          </a:bodyPr>
          <a:lstStyle/>
          <a:p>
            <a:r>
              <a:rPr lang="en-GB" sz="1300" b="1" dirty="0">
                <a:solidFill>
                  <a:srgbClr val="3BC9D5"/>
                </a:solidFill>
                <a:latin typeface="Barlow" panose="00000500000000000000" pitchFamily="2" charset="0"/>
                <a:cs typeface="Arial" panose="020B0604020202020204" pitchFamily="34" charset="0"/>
              </a:rPr>
              <a:t>Variation (higher than average):</a:t>
            </a:r>
          </a:p>
          <a:p>
            <a:pPr marR="0" lvl="0" algn="l" defTabSz="914400" rtl="0" eaLnBrk="1" fontAlgn="auto" latinLnBrk="0" hangingPunct="1">
              <a:lnSpc>
                <a:spcPct val="90000"/>
              </a:lnSpc>
              <a:spcBef>
                <a:spcPts val="1000"/>
              </a:spcBef>
              <a:spcAft>
                <a:spcPts val="0"/>
              </a:spcAft>
              <a:buClrTx/>
              <a:buSzTx/>
              <a:tabLst/>
              <a:defRPr/>
            </a:pPr>
            <a:r>
              <a:rPr lang="en-US" sz="1300" b="1" dirty="0">
                <a:solidFill>
                  <a:srgbClr val="3BC9D5"/>
                </a:solidFill>
                <a:latin typeface="Barlow" panose="00000500000000000000" pitchFamily="2" charset="0"/>
              </a:rPr>
              <a:t>Sector</a:t>
            </a:r>
          </a:p>
          <a:p>
            <a:pPr marL="228600" lvl="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Accommodation and food  </a:t>
            </a:r>
            <a:r>
              <a:rPr lang="en-US" sz="1300" dirty="0">
                <a:solidFill>
                  <a:srgbClr val="38234E"/>
                </a:solidFill>
                <a:latin typeface="Barlow" panose="00000500000000000000" pitchFamily="2" charset="0"/>
              </a:rPr>
              <a:t>– adapting product or service (58%) and changing operating hours (33%). </a:t>
            </a:r>
          </a:p>
          <a:p>
            <a:pPr marL="228600" lvl="0" indent="-228600">
              <a:lnSpc>
                <a:spcPct val="90000"/>
              </a:lnSpc>
              <a:spcBef>
                <a:spcPts val="1000"/>
              </a:spcBef>
              <a:buFont typeface="Arial" panose="020B0604020202020204" pitchFamily="34" charset="0"/>
              <a:buChar char="•"/>
              <a:defRPr/>
            </a:pPr>
            <a:r>
              <a:rPr lang="en-GB" sz="1300" b="1" dirty="0">
                <a:solidFill>
                  <a:srgbClr val="38234E"/>
                </a:solidFill>
                <a:latin typeface="Barlow" panose="00000500000000000000" pitchFamily="2" charset="0"/>
              </a:rPr>
              <a:t>Administrative and support services </a:t>
            </a:r>
            <a:r>
              <a:rPr lang="en-GB" sz="1300" dirty="0">
                <a:solidFill>
                  <a:srgbClr val="38234E"/>
                </a:solidFill>
                <a:latin typeface="Barlow" panose="00000500000000000000" pitchFamily="2" charset="0"/>
              </a:rPr>
              <a:t>– adapting product or service (62%). </a:t>
            </a:r>
          </a:p>
          <a:p>
            <a:pPr marL="228600" indent="-228600">
              <a:lnSpc>
                <a:spcPct val="90000"/>
              </a:lnSpc>
              <a:spcBef>
                <a:spcPts val="1000"/>
              </a:spcBef>
              <a:buFont typeface="Arial" panose="020B0604020202020204" pitchFamily="34" charset="0"/>
              <a:buChar char="•"/>
              <a:defRPr/>
            </a:pPr>
            <a:r>
              <a:rPr lang="en-GB" sz="1300" b="1" dirty="0">
                <a:solidFill>
                  <a:srgbClr val="38234E"/>
                </a:solidFill>
                <a:latin typeface="Barlow" panose="00000500000000000000" pitchFamily="2" charset="0"/>
              </a:rPr>
              <a:t>Arts and entertainment </a:t>
            </a:r>
            <a:r>
              <a:rPr lang="en-GB" sz="1300" dirty="0">
                <a:solidFill>
                  <a:srgbClr val="38234E"/>
                </a:solidFill>
                <a:latin typeface="Barlow" panose="00000500000000000000" pitchFamily="2" charset="0"/>
              </a:rPr>
              <a:t>– adapting product or service (69%) and more efficient working practices (67%). </a:t>
            </a:r>
          </a:p>
          <a:p>
            <a:pPr marL="228600" indent="-228600">
              <a:lnSpc>
                <a:spcPct val="90000"/>
              </a:lnSpc>
              <a:spcBef>
                <a:spcPts val="1000"/>
              </a:spcBef>
              <a:buFont typeface="Arial" panose="020B0604020202020204" pitchFamily="34" charset="0"/>
              <a:buChar char="•"/>
              <a:defRPr/>
            </a:pPr>
            <a:r>
              <a:rPr lang="en-GB" sz="1300" b="1" dirty="0">
                <a:solidFill>
                  <a:srgbClr val="38234E"/>
                </a:solidFill>
                <a:latin typeface="Barlow" panose="00000500000000000000" pitchFamily="2" charset="0"/>
              </a:rPr>
              <a:t>IT, finance and real estate </a:t>
            </a:r>
            <a:r>
              <a:rPr lang="en-GB" sz="1300" dirty="0">
                <a:solidFill>
                  <a:srgbClr val="38234E"/>
                </a:solidFill>
                <a:latin typeface="Barlow" panose="00000500000000000000" pitchFamily="2" charset="0"/>
              </a:rPr>
              <a:t>– new technologies (71%). </a:t>
            </a:r>
          </a:p>
          <a:p>
            <a:pPr marL="22860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Manufacturing</a:t>
            </a:r>
            <a:r>
              <a:rPr lang="en-US" sz="1300" dirty="0">
                <a:solidFill>
                  <a:srgbClr val="38234E"/>
                </a:solidFill>
                <a:latin typeface="Barlow" panose="00000500000000000000" pitchFamily="2" charset="0"/>
              </a:rPr>
              <a:t> – investing in R&amp;D or innovation (41%).</a:t>
            </a:r>
            <a:endParaRPr lang="en-US" sz="1300" dirty="0">
              <a:solidFill>
                <a:srgbClr val="38234E"/>
              </a:solidFill>
              <a:highlight>
                <a:srgbClr val="FFFF00"/>
              </a:highlight>
              <a:latin typeface="Barlow" panose="00000500000000000000" pitchFamily="2" charset="0"/>
            </a:endParaRPr>
          </a:p>
          <a:p>
            <a:pPr marL="228600" lvl="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Primary industries </a:t>
            </a:r>
            <a:r>
              <a:rPr lang="en-US" sz="1300" dirty="0">
                <a:solidFill>
                  <a:srgbClr val="38234E"/>
                </a:solidFill>
                <a:latin typeface="Barlow" panose="00000500000000000000" pitchFamily="2" charset="0"/>
              </a:rPr>
              <a:t>– new technologies (58%).</a:t>
            </a:r>
          </a:p>
          <a:p>
            <a:pPr marL="228600" lvl="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Wholesale and retail </a:t>
            </a:r>
            <a:r>
              <a:rPr lang="en-US" sz="1300" dirty="0">
                <a:solidFill>
                  <a:srgbClr val="38234E"/>
                </a:solidFill>
                <a:latin typeface="Barlow" panose="00000500000000000000" pitchFamily="2" charset="0"/>
              </a:rPr>
              <a:t>– adapting product or service (57%).</a:t>
            </a:r>
            <a:endParaRPr lang="en-GB" sz="1300" dirty="0">
              <a:solidFill>
                <a:srgbClr val="38234E"/>
              </a:solidFill>
              <a:latin typeface="Barlow" panose="00000500000000000000" pitchFamily="2" charset="0"/>
            </a:endParaRPr>
          </a:p>
          <a:p>
            <a:pPr lvl="0">
              <a:lnSpc>
                <a:spcPct val="90000"/>
              </a:lnSpc>
              <a:spcBef>
                <a:spcPts val="1000"/>
              </a:spcBef>
              <a:defRPr/>
            </a:pPr>
            <a:endParaRPr lang="en-GB" sz="1300" dirty="0">
              <a:solidFill>
                <a:srgbClr val="38234E"/>
              </a:solidFill>
              <a:latin typeface="Barlow" panose="00000500000000000000" pitchFamily="2" charset="0"/>
            </a:endParaRPr>
          </a:p>
          <a:p>
            <a:pPr marR="0" lvl="0" algn="l" defTabSz="914400" rtl="0" eaLnBrk="1" fontAlgn="auto" latinLnBrk="0" hangingPunct="1">
              <a:lnSpc>
                <a:spcPct val="90000"/>
              </a:lnSpc>
              <a:spcBef>
                <a:spcPts val="1000"/>
              </a:spcBef>
              <a:spcAft>
                <a:spcPts val="0"/>
              </a:spcAft>
              <a:buClrTx/>
              <a:buSzTx/>
              <a:tabLst/>
              <a:defRPr/>
            </a:pPr>
            <a:r>
              <a:rPr lang="en-US" sz="1300" b="1" dirty="0">
                <a:solidFill>
                  <a:srgbClr val="3BC9D5"/>
                </a:solidFill>
                <a:latin typeface="Barlow" panose="00000500000000000000" pitchFamily="2" charset="0"/>
              </a:rPr>
              <a:t>Growth sector</a:t>
            </a:r>
          </a:p>
          <a:p>
            <a:pPr marL="22860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Creative industries </a:t>
            </a:r>
            <a:r>
              <a:rPr lang="en-US" sz="1300" dirty="0">
                <a:solidFill>
                  <a:srgbClr val="38234E"/>
                </a:solidFill>
                <a:latin typeface="Barlow" panose="00000500000000000000" pitchFamily="2" charset="0"/>
              </a:rPr>
              <a:t>– adopting new technologies (69%), collaborating (66%), adapting product or services (63%) </a:t>
            </a:r>
          </a:p>
        </p:txBody>
      </p:sp>
      <p:sp>
        <p:nvSpPr>
          <p:cNvPr id="7" name="TextBox 6">
            <a:extLst>
              <a:ext uri="{FF2B5EF4-FFF2-40B4-BE49-F238E27FC236}">
                <a16:creationId xmlns:a16="http://schemas.microsoft.com/office/drawing/2014/main" id="{B62E7D74-69A6-11DE-082A-D2A1EBDE936E}"/>
              </a:ext>
            </a:extLst>
          </p:cNvPr>
          <p:cNvSpPr txBox="1"/>
          <p:nvPr/>
        </p:nvSpPr>
        <p:spPr>
          <a:xfrm>
            <a:off x="6239944" y="1304923"/>
            <a:ext cx="5335397" cy="280589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lang="en-US" sz="1300" b="1" dirty="0">
                <a:solidFill>
                  <a:srgbClr val="3BC9D5"/>
                </a:solidFill>
                <a:latin typeface="Barlow" panose="00000500000000000000" pitchFamily="2" charset="0"/>
              </a:rPr>
              <a:t>Size</a:t>
            </a:r>
          </a:p>
          <a:p>
            <a:pPr marL="285750" indent="-28575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25+ staff </a:t>
            </a:r>
            <a:r>
              <a:rPr lang="en-US" sz="1300" dirty="0">
                <a:solidFill>
                  <a:srgbClr val="38234E"/>
                </a:solidFill>
                <a:latin typeface="Barlow" panose="00000500000000000000" pitchFamily="2" charset="0"/>
              </a:rPr>
              <a:t>– investing in premises or equipment (86%), introducing more efficient working practices (85%), new technologies (72%), recruiting new staff (62%) and sourcing people resources differently (47%). </a:t>
            </a:r>
            <a:endParaRPr lang="en-US" sz="1300" dirty="0">
              <a:solidFill>
                <a:srgbClr val="3BC9D5"/>
              </a:solidFill>
              <a:latin typeface="Barlow" panose="00000500000000000000" pitchFamily="2" charset="0"/>
            </a:endParaRPr>
          </a:p>
          <a:p>
            <a:endParaRPr lang="en-GB" sz="1300" b="1" dirty="0">
              <a:solidFill>
                <a:srgbClr val="3BC9D5"/>
              </a:solidFill>
              <a:latin typeface="Barlow" panose="00000500000000000000" pitchFamily="2" charset="0"/>
              <a:cs typeface="Arial" panose="020B0604020202020204" pitchFamily="34" charset="0"/>
            </a:endParaRPr>
          </a:p>
          <a:p>
            <a:r>
              <a:rPr lang="en-GB" sz="1300" b="1" dirty="0">
                <a:solidFill>
                  <a:srgbClr val="3BC9D5"/>
                </a:solidFill>
                <a:latin typeface="Barlow" panose="00000500000000000000" pitchFamily="2" charset="0"/>
                <a:cs typeface="Arial" panose="020B0604020202020204" pitchFamily="34" charset="0"/>
              </a:rPr>
              <a:t>Performance and viability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b="1" dirty="0">
                <a:solidFill>
                  <a:srgbClr val="38234E"/>
                </a:solidFill>
                <a:latin typeface="Barlow" panose="00000500000000000000" pitchFamily="2" charset="0"/>
              </a:rPr>
              <a:t>Performed well in the past six months </a:t>
            </a:r>
            <a:r>
              <a:rPr lang="en-US" sz="1300" dirty="0">
                <a:solidFill>
                  <a:srgbClr val="38234E"/>
                </a:solidFill>
                <a:latin typeface="Barlow" panose="00000500000000000000" pitchFamily="2" charset="0"/>
              </a:rPr>
              <a:t>– investing in premises or equipment (51%), recruiting new staff (25%).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b="1" dirty="0">
                <a:solidFill>
                  <a:srgbClr val="38234E"/>
                </a:solidFill>
                <a:latin typeface="Barlow" panose="00000500000000000000" pitchFamily="2" charset="0"/>
              </a:rPr>
              <a:t>Struggled</a:t>
            </a:r>
            <a:r>
              <a:rPr lang="en-US" sz="1300" dirty="0">
                <a:solidFill>
                  <a:srgbClr val="38234E"/>
                </a:solidFill>
                <a:latin typeface="Barlow" panose="00000500000000000000" pitchFamily="2" charset="0"/>
              </a:rPr>
              <a:t> </a:t>
            </a:r>
            <a:r>
              <a:rPr lang="en-US" sz="1300" b="1" dirty="0">
                <a:solidFill>
                  <a:srgbClr val="38234E"/>
                </a:solidFill>
                <a:latin typeface="Barlow" panose="00000500000000000000" pitchFamily="2" charset="0"/>
              </a:rPr>
              <a:t>in the past six months </a:t>
            </a:r>
            <a:r>
              <a:rPr lang="en-US" sz="1300" dirty="0">
                <a:solidFill>
                  <a:srgbClr val="38234E"/>
                </a:solidFill>
                <a:latin typeface="Barlow" panose="00000500000000000000" pitchFamily="2" charset="0"/>
              </a:rPr>
              <a:t>– changing operating hours (29%).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300" b="1" dirty="0">
                <a:solidFill>
                  <a:srgbClr val="38234E"/>
                </a:solidFill>
                <a:latin typeface="Barlow" panose="00000500000000000000" pitchFamily="2" charset="0"/>
              </a:rPr>
              <a:t>Could operate on their cash reserves for six to 12 months </a:t>
            </a:r>
            <a:r>
              <a:rPr lang="en-GB" sz="1300" dirty="0">
                <a:solidFill>
                  <a:srgbClr val="38234E"/>
                </a:solidFill>
                <a:latin typeface="Barlow" panose="00000500000000000000" pitchFamily="2" charset="0"/>
              </a:rPr>
              <a:t>- </a:t>
            </a:r>
            <a:r>
              <a:rPr lang="en-US" sz="1300" dirty="0">
                <a:solidFill>
                  <a:srgbClr val="38234E"/>
                </a:solidFill>
                <a:latin typeface="Barlow" panose="00000500000000000000" pitchFamily="2" charset="0"/>
              </a:rPr>
              <a:t> changing operating hours (27%). </a:t>
            </a:r>
            <a:endParaRPr lang="en-US" sz="1300" dirty="0">
              <a:solidFill>
                <a:srgbClr val="3BC9D5"/>
              </a:solidFill>
              <a:latin typeface="Barlow" panose="00000500000000000000" pitchFamily="2" charset="0"/>
            </a:endParaRPr>
          </a:p>
        </p:txBody>
      </p:sp>
      <p:cxnSp>
        <p:nvCxnSpPr>
          <p:cNvPr id="3" name="Straight Connector 2">
            <a:extLst>
              <a:ext uri="{FF2B5EF4-FFF2-40B4-BE49-F238E27FC236}">
                <a16:creationId xmlns:a16="http://schemas.microsoft.com/office/drawing/2014/main" id="{E5376C71-BB77-8631-B353-D49E2D3D458B}"/>
              </a:ext>
            </a:extLst>
          </p:cNvPr>
          <p:cNvCxnSpPr>
            <a:cxnSpLocks/>
          </p:cNvCxnSpPr>
          <p:nvPr/>
        </p:nvCxnSpPr>
        <p:spPr>
          <a:xfrm>
            <a:off x="6185479" y="1373407"/>
            <a:ext cx="20866" cy="3735033"/>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13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49622" y="206357"/>
            <a:ext cx="10515600" cy="703683"/>
          </a:xfrm>
        </p:spPr>
        <p:txBody>
          <a:bodyPr>
            <a:normAutofit/>
          </a:bodyPr>
          <a:lstStyle/>
          <a:p>
            <a:r>
              <a:rPr lang="en-GB" sz="4000" dirty="0"/>
              <a:t>Actions to ensure access to skills and resources (1)</a:t>
            </a:r>
            <a:endParaRPr lang="en-US" sz="4000"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393138" y="980440"/>
            <a:ext cx="5285123" cy="4913288"/>
            <a:chOff x="4562419" y="1386969"/>
            <a:chExt cx="6242067" cy="4952145"/>
          </a:xfrm>
        </p:grpSpPr>
        <p:sp>
          <p:nvSpPr>
            <p:cNvPr id="4" name="Rectangle 3">
              <a:extLst>
                <a:ext uri="{FF2B5EF4-FFF2-40B4-BE49-F238E27FC236}">
                  <a16:creationId xmlns:a16="http://schemas.microsoft.com/office/drawing/2014/main" id="{63DA6D98-889B-B37B-123A-85E63FFB87CF}"/>
                </a:ext>
              </a:extLst>
            </p:cNvPr>
            <p:cNvSpPr/>
            <p:nvPr/>
          </p:nvSpPr>
          <p:spPr>
            <a:xfrm>
              <a:off x="4562419" y="1386969"/>
              <a:ext cx="6194846" cy="4952145"/>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562419" y="6074812"/>
              <a:ext cx="5056529"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(610)</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562419" y="1407889"/>
              <a:ext cx="6242067"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Which, if any, of the following approaches are you taking to ensure you have the skills and resources you need?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2022831353"/>
              </p:ext>
            </p:extLst>
          </p:nvPr>
        </p:nvGraphicFramePr>
        <p:xfrm>
          <a:off x="6552870" y="1497644"/>
          <a:ext cx="5105400" cy="42011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94296EB-BD64-0D32-D93E-C7A9818C28C4}"/>
              </a:ext>
            </a:extLst>
          </p:cNvPr>
          <p:cNvSpPr txBox="1"/>
          <p:nvPr/>
        </p:nvSpPr>
        <p:spPr>
          <a:xfrm>
            <a:off x="449622" y="910040"/>
            <a:ext cx="5869898" cy="3959033"/>
          </a:xfrm>
          <a:prstGeom prst="rect">
            <a:avLst/>
          </a:prstGeom>
          <a:noFill/>
        </p:spPr>
        <p:txBody>
          <a:bodyPr wrap="square">
            <a:spAutoFit/>
          </a:bodyPr>
          <a:lstStyle/>
          <a:p>
            <a:pPr>
              <a:defRPr/>
            </a:pPr>
            <a:r>
              <a:rPr kumimoji="0" lang="en-GB" sz="1300" b="1" i="0" u="none" strike="noStrike" kern="1200" cap="none" spc="0" normalizeH="0" baseline="0" noProof="0" dirty="0">
                <a:ln>
                  <a:noFill/>
                </a:ln>
                <a:solidFill>
                  <a:srgbClr val="38234E"/>
                </a:solidFill>
                <a:effectLst/>
                <a:uLnTx/>
                <a:uFillTx/>
                <a:latin typeface="Barlow" panose="00000500000000000000" pitchFamily="2" charset="0"/>
                <a:ea typeface="+mn-ea"/>
                <a:cs typeface="+mn-cs"/>
              </a:rPr>
              <a:t>Among all businesses, over three-quarters (77%) were taking action to ensure they had access to the skills and resources they needed. </a:t>
            </a:r>
            <a:r>
              <a:rPr kumimoji="0" lang="en-GB" sz="1300" i="0" u="none" strike="noStrike" kern="1200" cap="none" spc="0" normalizeH="0" baseline="0" noProof="0" dirty="0">
                <a:ln>
                  <a:noFill/>
                </a:ln>
                <a:solidFill>
                  <a:srgbClr val="38234E"/>
                </a:solidFill>
                <a:effectLst/>
                <a:uLnTx/>
                <a:uFillTx/>
                <a:latin typeface="Barlow" panose="00000500000000000000" pitchFamily="2" charset="0"/>
              </a:rPr>
              <a:t>Of the range of actions businesses were taking, the most common were using independent contractors or freelancers (44%) and encouraging staff to work across different parts of the business (37%). </a:t>
            </a:r>
          </a:p>
          <a:p>
            <a:pPr lvl="0">
              <a:defRPr/>
            </a:pPr>
            <a:endParaRPr lang="en-GB" sz="1300" dirty="0">
              <a:solidFill>
                <a:srgbClr val="38234E"/>
              </a:solidFill>
              <a:latin typeface="Barlow" panose="00000500000000000000" pitchFamily="2" charset="0"/>
            </a:endParaRPr>
          </a:p>
          <a:p>
            <a:r>
              <a:rPr lang="en-GB" sz="1300" b="1" dirty="0">
                <a:solidFill>
                  <a:srgbClr val="3BC9D5"/>
                </a:solidFill>
                <a:latin typeface="Barlow" panose="00000500000000000000" pitchFamily="2" charset="0"/>
                <a:cs typeface="Arial" panose="020B0604020202020204" pitchFamily="34" charset="0"/>
              </a:rPr>
              <a:t>Most likely to be taking actions:</a:t>
            </a:r>
            <a:endParaRPr lang="en-US" sz="1300" b="1" dirty="0">
              <a:solidFill>
                <a:srgbClr val="38234E"/>
              </a:solidFill>
              <a:highlight>
                <a:srgbClr val="FFFF00"/>
              </a:highlight>
              <a:latin typeface="Barlow"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25+ staff (96%).</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Primary industries (83%).</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Performed well in the past six months (84%).</a:t>
            </a:r>
          </a:p>
          <a:p>
            <a:pPr>
              <a:lnSpc>
                <a:spcPct val="90000"/>
              </a:lnSpc>
              <a:spcBef>
                <a:spcPts val="1000"/>
              </a:spcBef>
              <a:defRPr/>
            </a:pPr>
            <a:r>
              <a:rPr lang="en-GB" sz="1300" b="1" dirty="0">
                <a:solidFill>
                  <a:srgbClr val="3BC9D5"/>
                </a:solidFill>
                <a:latin typeface="Barlow" panose="00000500000000000000" pitchFamily="2" charset="0"/>
                <a:cs typeface="Arial" panose="020B0604020202020204" pitchFamily="34" charset="0"/>
              </a:rPr>
              <a:t>Least likely to be taking actions (i.e. taking none of the actions listed): </a:t>
            </a:r>
            <a:endParaRPr lang="en-US" sz="1300" dirty="0">
              <a:solidFill>
                <a:srgbClr val="38234E"/>
              </a:solidFill>
              <a:latin typeface="Barlow"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0-4 staff (27%).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Construction (36%).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Not concerned about their finances (50%).</a:t>
            </a:r>
          </a:p>
          <a:p>
            <a:pPr marR="0" lvl="0" algn="l" defTabSz="914400" rtl="0" eaLnBrk="1" fontAlgn="auto" latinLnBrk="0" hangingPunct="1">
              <a:lnSpc>
                <a:spcPct val="90000"/>
              </a:lnSpc>
              <a:spcBef>
                <a:spcPts val="1000"/>
              </a:spcBef>
              <a:spcAft>
                <a:spcPts val="0"/>
              </a:spcAft>
              <a:buClrTx/>
              <a:buSzTx/>
              <a:tabLst/>
              <a:defRPr/>
            </a:pPr>
            <a:r>
              <a:rPr lang="en-US" sz="1300" dirty="0">
                <a:solidFill>
                  <a:srgbClr val="38234E"/>
                </a:solidFill>
                <a:latin typeface="Barlow" panose="00000500000000000000" pitchFamily="2" charset="0"/>
              </a:rPr>
              <a:t>Variation in the businesses taking specific actions is shown on the next slide.</a:t>
            </a:r>
            <a:endParaRPr kumimoji="0" lang="en-GB" sz="1300" b="0" i="0" u="none" strike="noStrike" kern="1200" cap="none" spc="0" normalizeH="0" baseline="0" noProof="0" dirty="0">
              <a:ln>
                <a:noFill/>
              </a:ln>
              <a:solidFill>
                <a:srgbClr val="38234E"/>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710061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49622" y="230739"/>
            <a:ext cx="10515600" cy="703683"/>
          </a:xfrm>
        </p:spPr>
        <p:txBody>
          <a:bodyPr>
            <a:normAutofit/>
          </a:bodyPr>
          <a:lstStyle/>
          <a:p>
            <a:r>
              <a:rPr lang="en-GB" sz="4000" dirty="0"/>
              <a:t>Actions to ensure access to skills and resources (2)</a:t>
            </a:r>
            <a:endParaRPr lang="en-US" sz="4000" dirty="0"/>
          </a:p>
        </p:txBody>
      </p:sp>
      <p:sp>
        <p:nvSpPr>
          <p:cNvPr id="6" name="TextBox 5">
            <a:extLst>
              <a:ext uri="{FF2B5EF4-FFF2-40B4-BE49-F238E27FC236}">
                <a16:creationId xmlns:a16="http://schemas.microsoft.com/office/drawing/2014/main" id="{06846D36-3D62-8E3D-F6F3-D8ABE6C758A1}"/>
              </a:ext>
            </a:extLst>
          </p:cNvPr>
          <p:cNvSpPr txBox="1"/>
          <p:nvPr/>
        </p:nvSpPr>
        <p:spPr>
          <a:xfrm>
            <a:off x="449622" y="900353"/>
            <a:ext cx="5831531" cy="4403770"/>
          </a:xfrm>
          <a:prstGeom prst="rect">
            <a:avLst/>
          </a:prstGeom>
          <a:noFill/>
        </p:spPr>
        <p:txBody>
          <a:bodyPr wrap="square" rtlCol="0">
            <a:spAutoFit/>
          </a:bodyPr>
          <a:lstStyle/>
          <a:p>
            <a:r>
              <a:rPr lang="en-GB" sz="1300" b="1" dirty="0">
                <a:solidFill>
                  <a:srgbClr val="3BC9D5"/>
                </a:solidFill>
                <a:latin typeface="Barlow" panose="00000500000000000000" pitchFamily="2" charset="0"/>
                <a:cs typeface="Arial" panose="020B0604020202020204" pitchFamily="34" charset="0"/>
              </a:rPr>
              <a:t>Variation (higher than average):</a:t>
            </a:r>
          </a:p>
          <a:p>
            <a:pPr>
              <a:lnSpc>
                <a:spcPct val="90000"/>
              </a:lnSpc>
              <a:spcBef>
                <a:spcPts val="1000"/>
              </a:spcBef>
              <a:defRPr/>
            </a:pPr>
            <a:r>
              <a:rPr lang="en-US" sz="1300" b="1" dirty="0">
                <a:solidFill>
                  <a:srgbClr val="3BC9D5"/>
                </a:solidFill>
                <a:latin typeface="Barlow" panose="00000500000000000000" pitchFamily="2" charset="0"/>
              </a:rPr>
              <a:t>Sector</a:t>
            </a:r>
          </a:p>
          <a:p>
            <a:pPr marL="22860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Accommodation and food </a:t>
            </a:r>
            <a:r>
              <a:rPr lang="en-US" sz="1300" dirty="0">
                <a:solidFill>
                  <a:srgbClr val="38234E"/>
                </a:solidFill>
                <a:latin typeface="Barlow" panose="00000500000000000000" pitchFamily="2" charset="0"/>
              </a:rPr>
              <a:t>– encouraging staff to work across different parts of the business (50%), more temporary staff (29%) and taking on graduates (16%). </a:t>
            </a:r>
          </a:p>
          <a:p>
            <a:pPr marL="228600" indent="-228600">
              <a:lnSpc>
                <a:spcPct val="90000"/>
              </a:lnSpc>
              <a:spcBef>
                <a:spcPts val="1000"/>
              </a:spcBef>
              <a:buFont typeface="Arial" panose="020B0604020202020204" pitchFamily="34" charset="0"/>
              <a:buChar char="•"/>
              <a:defRPr/>
            </a:pPr>
            <a:r>
              <a:rPr lang="en-GB" sz="1300" b="1" dirty="0">
                <a:solidFill>
                  <a:srgbClr val="38234E"/>
                </a:solidFill>
                <a:latin typeface="Barlow" panose="00000500000000000000" pitchFamily="2" charset="0"/>
              </a:rPr>
              <a:t>Arts and entertainment </a:t>
            </a:r>
            <a:r>
              <a:rPr lang="en-GB" sz="1300" dirty="0">
                <a:solidFill>
                  <a:srgbClr val="38234E"/>
                </a:solidFill>
                <a:latin typeface="Barlow" panose="00000500000000000000" pitchFamily="2" charset="0"/>
              </a:rPr>
              <a:t>– more part time contracts (32%). </a:t>
            </a:r>
          </a:p>
          <a:p>
            <a:pPr marL="228600" lvl="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Construction</a:t>
            </a:r>
            <a:r>
              <a:rPr lang="en-US" sz="1300" dirty="0">
                <a:solidFill>
                  <a:srgbClr val="38234E"/>
                </a:solidFill>
                <a:latin typeface="Barlow" panose="00000500000000000000" pitchFamily="2" charset="0"/>
              </a:rPr>
              <a:t> – taking on apprentices (27%). </a:t>
            </a:r>
          </a:p>
          <a:p>
            <a:pPr marL="22860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Manufacturing</a:t>
            </a:r>
            <a:r>
              <a:rPr lang="en-US" sz="1300" dirty="0">
                <a:solidFill>
                  <a:srgbClr val="38234E"/>
                </a:solidFill>
                <a:latin typeface="Barlow" panose="00000500000000000000" pitchFamily="2" charset="0"/>
              </a:rPr>
              <a:t> – outsourcing (37%). </a:t>
            </a:r>
          </a:p>
          <a:p>
            <a:pPr marL="228600" lvl="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Primary industries </a:t>
            </a:r>
            <a:r>
              <a:rPr lang="en-US" sz="1300" dirty="0">
                <a:solidFill>
                  <a:srgbClr val="38234E"/>
                </a:solidFill>
                <a:latin typeface="Barlow" panose="00000500000000000000" pitchFamily="2" charset="0"/>
              </a:rPr>
              <a:t>– using independent contractors or freelancers (64%).</a:t>
            </a:r>
          </a:p>
          <a:p>
            <a:pPr marL="228600" lvl="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Professional, scientific and technical </a:t>
            </a:r>
            <a:r>
              <a:rPr lang="en-US" sz="1300" dirty="0">
                <a:solidFill>
                  <a:srgbClr val="38234E"/>
                </a:solidFill>
                <a:latin typeface="Barlow" panose="00000500000000000000" pitchFamily="2" charset="0"/>
              </a:rPr>
              <a:t>– taking on graduates (23%).</a:t>
            </a:r>
          </a:p>
          <a:p>
            <a:pPr marL="22860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Wholesale and retail </a:t>
            </a:r>
            <a:r>
              <a:rPr lang="en-US" sz="1300" dirty="0">
                <a:solidFill>
                  <a:srgbClr val="38234E"/>
                </a:solidFill>
                <a:latin typeface="Barlow" panose="00000500000000000000" pitchFamily="2" charset="0"/>
              </a:rPr>
              <a:t>– encouraging staff to work across different parts of the business (48%). </a:t>
            </a:r>
          </a:p>
          <a:p>
            <a:pPr>
              <a:lnSpc>
                <a:spcPct val="90000"/>
              </a:lnSpc>
              <a:spcBef>
                <a:spcPts val="1000"/>
              </a:spcBef>
              <a:defRPr/>
            </a:pPr>
            <a:r>
              <a:rPr lang="en-US" sz="1300" b="1" dirty="0">
                <a:solidFill>
                  <a:srgbClr val="3BC9D5"/>
                </a:solidFill>
                <a:latin typeface="Barlow" panose="00000500000000000000" pitchFamily="2" charset="0"/>
              </a:rPr>
              <a:t>Growth sector</a:t>
            </a:r>
          </a:p>
          <a:p>
            <a:pPr marL="22860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Tourism</a:t>
            </a:r>
            <a:r>
              <a:rPr lang="en-US" sz="1300" dirty="0">
                <a:solidFill>
                  <a:srgbClr val="38234E"/>
                </a:solidFill>
                <a:latin typeface="Barlow" panose="00000500000000000000" pitchFamily="2" charset="0"/>
              </a:rPr>
              <a:t> – encouraging staff to work across the business (51%), more part time contracts (30%), more temporary staff (29%), </a:t>
            </a:r>
          </a:p>
          <a:p>
            <a:pPr marL="22860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Food and drink</a:t>
            </a:r>
            <a:r>
              <a:rPr lang="en-US" sz="1300" dirty="0">
                <a:solidFill>
                  <a:srgbClr val="38234E"/>
                </a:solidFill>
                <a:latin typeface="Barlow" panose="00000500000000000000" pitchFamily="2" charset="0"/>
              </a:rPr>
              <a:t> - using independent contractors or freelancers (62%).</a:t>
            </a:r>
            <a:endParaRPr lang="en-US" sz="1300" b="1" dirty="0">
              <a:solidFill>
                <a:srgbClr val="38234E"/>
              </a:solidFill>
              <a:latin typeface="Barlow" panose="00000500000000000000" pitchFamily="2" charset="0"/>
            </a:endParaRPr>
          </a:p>
        </p:txBody>
      </p:sp>
      <p:sp>
        <p:nvSpPr>
          <p:cNvPr id="8" name="TextBox 7">
            <a:extLst>
              <a:ext uri="{FF2B5EF4-FFF2-40B4-BE49-F238E27FC236}">
                <a16:creationId xmlns:a16="http://schemas.microsoft.com/office/drawing/2014/main" id="{D5E9B601-E9A9-2BF0-C7DD-4E57A4F5CFCC}"/>
              </a:ext>
            </a:extLst>
          </p:cNvPr>
          <p:cNvSpPr txBox="1"/>
          <p:nvPr/>
        </p:nvSpPr>
        <p:spPr>
          <a:xfrm>
            <a:off x="6457238" y="1164375"/>
            <a:ext cx="5335397" cy="429912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lang="en-US" sz="1300" b="1" dirty="0">
                <a:solidFill>
                  <a:srgbClr val="3BC9D5"/>
                </a:solidFill>
                <a:latin typeface="Barlow" panose="00000500000000000000" pitchFamily="2" charset="0"/>
              </a:rPr>
              <a:t>Size</a:t>
            </a:r>
          </a:p>
          <a:p>
            <a:pPr marL="285750" indent="-28575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0-4 staff </a:t>
            </a:r>
            <a:r>
              <a:rPr lang="en-US" sz="1300" dirty="0">
                <a:solidFill>
                  <a:srgbClr val="38234E"/>
                </a:solidFill>
                <a:latin typeface="Barlow" panose="00000500000000000000" pitchFamily="2" charset="0"/>
              </a:rPr>
              <a:t>– using independent contractors or freelancers (47%).</a:t>
            </a:r>
          </a:p>
          <a:p>
            <a:pPr marL="285750" indent="-28575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25+ staff </a:t>
            </a:r>
            <a:r>
              <a:rPr lang="en-US" sz="1300" dirty="0">
                <a:solidFill>
                  <a:srgbClr val="38234E"/>
                </a:solidFill>
                <a:latin typeface="Barlow" panose="00000500000000000000" pitchFamily="2" charset="0"/>
              </a:rPr>
              <a:t>– recruiting staff early in careers (77%), encouraging staff to work across different parts of the business (75%), taking on apprentices (60%), taking on graduates (54%) and more part time contracts (39%). </a:t>
            </a:r>
          </a:p>
          <a:p>
            <a:pPr lvl="0">
              <a:spcBef>
                <a:spcPts val="1000"/>
              </a:spcBef>
              <a:defRPr/>
            </a:pPr>
            <a:r>
              <a:rPr lang="en-US" sz="1300" b="1" dirty="0">
                <a:solidFill>
                  <a:srgbClr val="3BC9D5"/>
                </a:solidFill>
                <a:latin typeface="Barlow" panose="00000500000000000000" pitchFamily="2" charset="0"/>
              </a:rPr>
              <a:t>Location </a:t>
            </a:r>
          </a:p>
          <a:p>
            <a:pPr marL="285750" lvl="0" indent="-285750">
              <a:spcBef>
                <a:spcPts val="1000"/>
              </a:spcBef>
              <a:buFont typeface="Arial" panose="020B0604020202020204" pitchFamily="34" charset="0"/>
              <a:buChar char="•"/>
              <a:defRPr/>
            </a:pPr>
            <a:r>
              <a:rPr lang="en-US" sz="1300" b="1" dirty="0">
                <a:solidFill>
                  <a:srgbClr val="402957"/>
                </a:solidFill>
                <a:latin typeface="Barlow" panose="00000500000000000000" pitchFamily="2" charset="0"/>
              </a:rPr>
              <a:t>Remote rural</a:t>
            </a:r>
            <a:r>
              <a:rPr lang="en-US" sz="1300" dirty="0">
                <a:solidFill>
                  <a:srgbClr val="402957"/>
                </a:solidFill>
                <a:latin typeface="Barlow" panose="00000500000000000000" pitchFamily="2" charset="0"/>
              </a:rPr>
              <a:t>– using independent contractors or freelancers (53%).</a:t>
            </a:r>
          </a:p>
          <a:p>
            <a:pPr marL="285750" lvl="0" indent="-285750">
              <a:spcBef>
                <a:spcPts val="1000"/>
              </a:spcBef>
              <a:buFont typeface="Arial" panose="020B0604020202020204" pitchFamily="34" charset="0"/>
              <a:buChar char="•"/>
              <a:defRPr/>
            </a:pPr>
            <a:r>
              <a:rPr lang="en-US" sz="1300" b="1" dirty="0">
                <a:solidFill>
                  <a:srgbClr val="402957"/>
                </a:solidFill>
                <a:latin typeface="Barlow" panose="00000500000000000000" pitchFamily="2" charset="0"/>
              </a:rPr>
              <a:t>Urban </a:t>
            </a:r>
            <a:r>
              <a:rPr lang="en-US" sz="1300" dirty="0">
                <a:solidFill>
                  <a:srgbClr val="402957"/>
                </a:solidFill>
                <a:latin typeface="Barlow" panose="00000500000000000000" pitchFamily="2" charset="0"/>
              </a:rPr>
              <a:t>– recruiting staff early in careers (29%) and taking on graduates (13%). </a:t>
            </a:r>
          </a:p>
          <a:p>
            <a:pPr marL="285750" indent="-285750">
              <a:buFont typeface="Arial" panose="020B0604020202020204" pitchFamily="34" charset="0"/>
              <a:buChar char="•"/>
            </a:pPr>
            <a:endParaRPr lang="en-GB" sz="1300" dirty="0">
              <a:solidFill>
                <a:srgbClr val="3BC9D5"/>
              </a:solidFill>
              <a:highlight>
                <a:srgbClr val="FFFF00"/>
              </a:highlight>
              <a:latin typeface="Barlow" panose="00000500000000000000" pitchFamily="2" charset="0"/>
              <a:cs typeface="Arial" panose="020B0604020202020204" pitchFamily="34" charset="0"/>
            </a:endParaRPr>
          </a:p>
          <a:p>
            <a:r>
              <a:rPr lang="en-GB" sz="1300" b="1" dirty="0">
                <a:solidFill>
                  <a:srgbClr val="3BC9D5"/>
                </a:solidFill>
                <a:latin typeface="Barlow" panose="00000500000000000000" pitchFamily="2" charset="0"/>
                <a:cs typeface="Arial" panose="020B0604020202020204" pitchFamily="34" charset="0"/>
              </a:rPr>
              <a:t>Performance and viability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b="1" dirty="0">
                <a:solidFill>
                  <a:srgbClr val="38234E"/>
                </a:solidFill>
                <a:latin typeface="Barlow" panose="00000500000000000000" pitchFamily="2" charset="0"/>
              </a:rPr>
              <a:t>Performed well in the past six months </a:t>
            </a:r>
            <a:r>
              <a:rPr lang="en-US" sz="1300" dirty="0">
                <a:solidFill>
                  <a:srgbClr val="38234E"/>
                </a:solidFill>
                <a:latin typeface="Barlow" panose="00000500000000000000" pitchFamily="2" charset="0"/>
              </a:rPr>
              <a:t>– recruiting staff early in careers (31%) and taking on apprentices (21%).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b="1" dirty="0">
                <a:solidFill>
                  <a:srgbClr val="38234E"/>
                </a:solidFill>
                <a:latin typeface="Barlow" panose="00000500000000000000" pitchFamily="2" charset="0"/>
              </a:rPr>
              <a:t>Struggled in the past six months </a:t>
            </a:r>
            <a:r>
              <a:rPr lang="en-US" sz="1300" dirty="0">
                <a:solidFill>
                  <a:srgbClr val="38234E"/>
                </a:solidFill>
                <a:latin typeface="Barlow" panose="00000500000000000000" pitchFamily="2" charset="0"/>
              </a:rPr>
              <a:t>– more temporary staff (21%)</a:t>
            </a:r>
          </a:p>
          <a:p>
            <a:pPr marL="228600" lvl="0" indent="-228600">
              <a:lnSpc>
                <a:spcPct val="90000"/>
              </a:lnSpc>
              <a:spcBef>
                <a:spcPts val="1000"/>
              </a:spcBef>
              <a:buFont typeface="Arial" panose="020B0604020202020204" pitchFamily="34" charset="0"/>
              <a:buChar char="•"/>
              <a:defRPr/>
            </a:pPr>
            <a:r>
              <a:rPr lang="en-GB" sz="1300" b="1" dirty="0">
                <a:solidFill>
                  <a:srgbClr val="38234E"/>
                </a:solidFill>
                <a:latin typeface="Barlow" panose="00000500000000000000" pitchFamily="2" charset="0"/>
              </a:rPr>
              <a:t>Could operate on their cash reserves for up to three months </a:t>
            </a:r>
            <a:r>
              <a:rPr lang="en-GB" sz="1300" dirty="0">
                <a:solidFill>
                  <a:srgbClr val="38234E"/>
                </a:solidFill>
                <a:latin typeface="Barlow" panose="00000500000000000000" pitchFamily="2" charset="0"/>
              </a:rPr>
              <a:t>- </a:t>
            </a:r>
            <a:r>
              <a:rPr lang="en-US" sz="1300" dirty="0">
                <a:solidFill>
                  <a:srgbClr val="38234E"/>
                </a:solidFill>
                <a:latin typeface="Barlow" panose="00000500000000000000" pitchFamily="2" charset="0"/>
              </a:rPr>
              <a:t> recruiting staff early in careers (33%). </a:t>
            </a:r>
            <a:endParaRPr lang="en-US" sz="1300" dirty="0">
              <a:solidFill>
                <a:srgbClr val="3BC9D5"/>
              </a:solidFill>
              <a:latin typeface="Barlow" panose="00000500000000000000" pitchFamily="2" charset="0"/>
            </a:endParaRPr>
          </a:p>
        </p:txBody>
      </p:sp>
      <p:cxnSp>
        <p:nvCxnSpPr>
          <p:cNvPr id="3" name="Straight Connector 2">
            <a:extLst>
              <a:ext uri="{FF2B5EF4-FFF2-40B4-BE49-F238E27FC236}">
                <a16:creationId xmlns:a16="http://schemas.microsoft.com/office/drawing/2014/main" id="{3F176539-0C2D-FE2F-6245-DF916A7E8178}"/>
              </a:ext>
            </a:extLst>
          </p:cNvPr>
          <p:cNvCxnSpPr>
            <a:cxnSpLocks/>
          </p:cNvCxnSpPr>
          <p:nvPr/>
        </p:nvCxnSpPr>
        <p:spPr>
          <a:xfrm>
            <a:off x="6369195" y="1224393"/>
            <a:ext cx="0" cy="4049493"/>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362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49622" y="230739"/>
            <a:ext cx="10515600" cy="703683"/>
          </a:xfrm>
        </p:spPr>
        <p:txBody>
          <a:bodyPr>
            <a:normAutofit/>
          </a:bodyPr>
          <a:lstStyle/>
          <a:p>
            <a:r>
              <a:rPr lang="en-GB" sz="4000" dirty="0"/>
              <a:t>Workforce-related actions (1)</a:t>
            </a:r>
            <a:endParaRPr lang="en-US" sz="4000"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314440" y="990600"/>
            <a:ext cx="5567679" cy="5146040"/>
            <a:chOff x="4181481" y="1386969"/>
            <a:chExt cx="6575784" cy="5186738"/>
          </a:xfrm>
        </p:grpSpPr>
        <p:sp>
          <p:nvSpPr>
            <p:cNvPr id="4" name="Rectangle 3">
              <a:extLst>
                <a:ext uri="{FF2B5EF4-FFF2-40B4-BE49-F238E27FC236}">
                  <a16:creationId xmlns:a16="http://schemas.microsoft.com/office/drawing/2014/main" id="{63DA6D98-889B-B37B-123A-85E63FFB87CF}"/>
                </a:ext>
              </a:extLst>
            </p:cNvPr>
            <p:cNvSpPr/>
            <p:nvPr/>
          </p:nvSpPr>
          <p:spPr>
            <a:xfrm>
              <a:off x="4181481" y="1386969"/>
              <a:ext cx="6575784" cy="5186738"/>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181481" y="6334519"/>
              <a:ext cx="5056529"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employers (440)</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181481" y="1428810"/>
              <a:ext cx="6242067"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For your existing workforce, which of the following actions are you taking or planning to take?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617967900"/>
              </p:ext>
            </p:extLst>
          </p:nvPr>
        </p:nvGraphicFramePr>
        <p:xfrm>
          <a:off x="6494163" y="1495081"/>
          <a:ext cx="5105400" cy="43947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B3C794D-668B-7B37-209A-EAD0F64DD422}"/>
              </a:ext>
            </a:extLst>
          </p:cNvPr>
          <p:cNvSpPr txBox="1"/>
          <p:nvPr/>
        </p:nvSpPr>
        <p:spPr>
          <a:xfrm>
            <a:off x="449622" y="934422"/>
            <a:ext cx="5816954" cy="3142399"/>
          </a:xfrm>
          <a:prstGeom prst="rect">
            <a:avLst/>
          </a:prstGeom>
          <a:noFill/>
        </p:spPr>
        <p:txBody>
          <a:bodyPr wrap="square">
            <a:spAutoFit/>
          </a:bodyPr>
          <a:lstStyle/>
          <a:p>
            <a:pPr lvl="0">
              <a:defRPr/>
            </a:pPr>
            <a:r>
              <a:rPr kumimoji="0" lang="en-GB" sz="1300" b="1" i="0" u="none" strike="noStrike" kern="1200" cap="none" spc="0" normalizeH="0" baseline="0" noProof="0" dirty="0">
                <a:ln>
                  <a:noFill/>
                </a:ln>
                <a:solidFill>
                  <a:srgbClr val="38234E"/>
                </a:solidFill>
                <a:effectLst/>
                <a:uLnTx/>
                <a:uFillTx/>
                <a:latin typeface="Barlow" panose="00000500000000000000" pitchFamily="2" charset="0"/>
                <a:ea typeface="+mn-ea"/>
                <a:cs typeface="+mn-cs"/>
              </a:rPr>
              <a:t>Among employers, 86% were taking actions related to their workforce.       </a:t>
            </a:r>
            <a:r>
              <a:rPr kumimoji="0" lang="en-GB" sz="1300" i="0" u="none" strike="noStrike" kern="1200" cap="none" spc="0" normalizeH="0" baseline="0" noProof="0" dirty="0">
                <a:ln>
                  <a:noFill/>
                </a:ln>
                <a:solidFill>
                  <a:srgbClr val="38234E"/>
                </a:solidFill>
                <a:effectLst/>
                <a:uLnTx/>
                <a:uFillTx/>
                <a:latin typeface="Barlow" panose="00000500000000000000" pitchFamily="2" charset="0"/>
                <a:ea typeface="+mn-ea"/>
                <a:cs typeface="+mn-cs"/>
              </a:rPr>
              <a:t>The top actions were introducing internal training and development (61%) and increasing wages (61%), followed by offering flexible working (49%) and external, accredited training (43%). </a:t>
            </a:r>
          </a:p>
          <a:p>
            <a:pPr lvl="0">
              <a:defRPr/>
            </a:pPr>
            <a:endParaRPr lang="en-GB" sz="1300" dirty="0">
              <a:solidFill>
                <a:srgbClr val="38234E"/>
              </a:solidFill>
              <a:latin typeface="Barlow" panose="00000500000000000000" pitchFamily="2" charset="0"/>
            </a:endParaRPr>
          </a:p>
          <a:p>
            <a:r>
              <a:rPr lang="en-GB" sz="1300" b="1" dirty="0">
                <a:solidFill>
                  <a:srgbClr val="3BC9D5"/>
                </a:solidFill>
                <a:latin typeface="Barlow" panose="00000500000000000000" pitchFamily="2" charset="0"/>
                <a:cs typeface="Arial" panose="020B0604020202020204" pitchFamily="34" charset="0"/>
              </a:rPr>
              <a:t>Most likely to be taking actions:</a:t>
            </a:r>
            <a:endParaRPr lang="en-US" sz="1300" b="1" dirty="0">
              <a:solidFill>
                <a:srgbClr val="38234E"/>
              </a:solidFill>
              <a:highlight>
                <a:srgbClr val="FFFF00"/>
              </a:highlight>
              <a:latin typeface="Barlow"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25+ staff (100%).</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Wholesale and retail (94%).</a:t>
            </a:r>
          </a:p>
          <a:p>
            <a:pPr marL="228600" indent="-228600">
              <a:lnSpc>
                <a:spcPct val="90000"/>
              </a:lnSpc>
              <a:spcBef>
                <a:spcPts val="1000"/>
              </a:spcBef>
              <a:buFont typeface="Arial" panose="020B0604020202020204" pitchFamily="34" charset="0"/>
              <a:buChar char="•"/>
              <a:defRPr/>
            </a:pPr>
            <a:r>
              <a:rPr lang="en-US" sz="1300" dirty="0">
                <a:solidFill>
                  <a:srgbClr val="38234E"/>
                </a:solidFill>
                <a:latin typeface="Barlow" panose="00000500000000000000" pitchFamily="2" charset="0"/>
              </a:rPr>
              <a:t>Women-led businesses (98%).</a:t>
            </a:r>
          </a:p>
          <a:p>
            <a:pPr>
              <a:lnSpc>
                <a:spcPct val="90000"/>
              </a:lnSpc>
              <a:spcBef>
                <a:spcPts val="1000"/>
              </a:spcBef>
              <a:defRPr/>
            </a:pPr>
            <a:r>
              <a:rPr lang="en-GB" sz="1300" b="1" dirty="0">
                <a:solidFill>
                  <a:srgbClr val="3BC9D5"/>
                </a:solidFill>
                <a:latin typeface="Barlow" panose="00000500000000000000" pitchFamily="2" charset="0"/>
                <a:cs typeface="Arial" panose="020B0604020202020204" pitchFamily="34" charset="0"/>
              </a:rPr>
              <a:t>Least likely to be taking actions (i.e. taking none of the actions listed): </a:t>
            </a:r>
            <a:endParaRPr lang="en-US" sz="1300" dirty="0">
              <a:solidFill>
                <a:srgbClr val="38234E"/>
              </a:solidFill>
              <a:latin typeface="Barlow"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dirty="0">
                <a:solidFill>
                  <a:srgbClr val="38234E"/>
                </a:solidFill>
                <a:latin typeface="Barlow" panose="00000500000000000000" pitchFamily="2" charset="0"/>
              </a:rPr>
              <a:t>0-4 staff (18%).</a:t>
            </a:r>
          </a:p>
          <a:p>
            <a:pPr marR="0" lvl="0" algn="l" defTabSz="914400" rtl="0" eaLnBrk="1" fontAlgn="auto" latinLnBrk="0" hangingPunct="1">
              <a:lnSpc>
                <a:spcPct val="90000"/>
              </a:lnSpc>
              <a:spcBef>
                <a:spcPts val="1000"/>
              </a:spcBef>
              <a:spcAft>
                <a:spcPts val="0"/>
              </a:spcAft>
              <a:buClrTx/>
              <a:buSzTx/>
              <a:tabLst/>
              <a:defRPr/>
            </a:pPr>
            <a:r>
              <a:rPr lang="en-US" sz="1300" dirty="0">
                <a:solidFill>
                  <a:srgbClr val="38234E"/>
                </a:solidFill>
                <a:latin typeface="Barlow" panose="00000500000000000000" pitchFamily="2" charset="0"/>
              </a:rPr>
              <a:t>Variation in the businesses taking specific actions is shown on the next slide.</a:t>
            </a:r>
            <a:endParaRPr kumimoji="0" lang="en-GB" sz="1300" b="0" i="0" u="none" strike="noStrike" kern="1200" cap="none" spc="0" normalizeH="0" baseline="0" noProof="0" dirty="0">
              <a:ln>
                <a:noFill/>
              </a:ln>
              <a:solidFill>
                <a:srgbClr val="38234E"/>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036638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49622" y="230739"/>
            <a:ext cx="10515600" cy="703683"/>
          </a:xfrm>
        </p:spPr>
        <p:txBody>
          <a:bodyPr>
            <a:normAutofit/>
          </a:bodyPr>
          <a:lstStyle/>
          <a:p>
            <a:r>
              <a:rPr lang="en-GB" sz="4000" dirty="0"/>
              <a:t>Workforce-related actions (2)</a:t>
            </a:r>
            <a:endParaRPr lang="en-US" sz="4000" dirty="0"/>
          </a:p>
        </p:txBody>
      </p:sp>
      <p:sp>
        <p:nvSpPr>
          <p:cNvPr id="6" name="TextBox 5">
            <a:extLst>
              <a:ext uri="{FF2B5EF4-FFF2-40B4-BE49-F238E27FC236}">
                <a16:creationId xmlns:a16="http://schemas.microsoft.com/office/drawing/2014/main" id="{69BE7242-5A00-C382-B456-54E56876B4DA}"/>
              </a:ext>
            </a:extLst>
          </p:cNvPr>
          <p:cNvSpPr txBox="1"/>
          <p:nvPr/>
        </p:nvSpPr>
        <p:spPr>
          <a:xfrm>
            <a:off x="500422" y="974860"/>
            <a:ext cx="5803442" cy="4007251"/>
          </a:xfrm>
          <a:prstGeom prst="rect">
            <a:avLst/>
          </a:prstGeom>
          <a:noFill/>
        </p:spPr>
        <p:txBody>
          <a:bodyPr wrap="square" rtlCol="0">
            <a:spAutoFit/>
          </a:bodyPr>
          <a:lstStyle/>
          <a:p>
            <a:r>
              <a:rPr lang="en-GB" sz="1300" b="1" dirty="0">
                <a:solidFill>
                  <a:srgbClr val="3BC9D5"/>
                </a:solidFill>
                <a:latin typeface="Barlow" panose="00000500000000000000" pitchFamily="2" charset="0"/>
                <a:cs typeface="Arial" panose="020B0604020202020204" pitchFamily="34" charset="0"/>
              </a:rPr>
              <a:t>Variation (higher than average):</a:t>
            </a:r>
          </a:p>
          <a:p>
            <a:pPr marR="0" lvl="0" algn="l" defTabSz="914400" rtl="0" eaLnBrk="1" fontAlgn="auto" latinLnBrk="0" hangingPunct="1">
              <a:lnSpc>
                <a:spcPct val="90000"/>
              </a:lnSpc>
              <a:spcBef>
                <a:spcPts val="1000"/>
              </a:spcBef>
              <a:spcAft>
                <a:spcPts val="0"/>
              </a:spcAft>
              <a:buClrTx/>
              <a:buSzTx/>
              <a:tabLst/>
              <a:defRPr/>
            </a:pPr>
            <a:r>
              <a:rPr lang="en-US" sz="1300" b="1" dirty="0">
                <a:solidFill>
                  <a:srgbClr val="3BC9D5"/>
                </a:solidFill>
                <a:latin typeface="Barlow" panose="00000500000000000000" pitchFamily="2" charset="0"/>
              </a:rPr>
              <a:t>Size</a:t>
            </a:r>
          </a:p>
          <a:p>
            <a:pPr marL="285750" indent="-28575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25+ staff </a:t>
            </a:r>
            <a:r>
              <a:rPr lang="en-US" sz="1300" dirty="0">
                <a:solidFill>
                  <a:srgbClr val="38234E"/>
                </a:solidFill>
                <a:latin typeface="Barlow" panose="00000500000000000000" pitchFamily="2" charset="0"/>
              </a:rPr>
              <a:t>– internal training (92%), increasing wages (89%), external training (77%), promotion or career progression (76%), bonuses (54%), and making temporary contracts permanent (24%). </a:t>
            </a:r>
          </a:p>
          <a:p>
            <a:pPr>
              <a:lnSpc>
                <a:spcPct val="90000"/>
              </a:lnSpc>
              <a:spcBef>
                <a:spcPts val="1000"/>
              </a:spcBef>
              <a:defRPr/>
            </a:pPr>
            <a:r>
              <a:rPr lang="en-US" sz="1300" b="1" dirty="0">
                <a:solidFill>
                  <a:srgbClr val="3BC9D5"/>
                </a:solidFill>
                <a:latin typeface="Barlow" panose="00000500000000000000" pitchFamily="2" charset="0"/>
              </a:rPr>
              <a:t>Sector</a:t>
            </a:r>
          </a:p>
          <a:p>
            <a:pPr marL="228600" lvl="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Accommodation and food  </a:t>
            </a:r>
            <a:r>
              <a:rPr lang="en-US" sz="1300" dirty="0">
                <a:solidFill>
                  <a:srgbClr val="38234E"/>
                </a:solidFill>
                <a:latin typeface="Barlow" panose="00000500000000000000" pitchFamily="2" charset="0"/>
              </a:rPr>
              <a:t>– making temporary contracts permanent (20%).</a:t>
            </a:r>
          </a:p>
          <a:p>
            <a:pPr marL="228600" indent="-228600">
              <a:lnSpc>
                <a:spcPct val="90000"/>
              </a:lnSpc>
              <a:spcBef>
                <a:spcPts val="1000"/>
              </a:spcBef>
              <a:buFont typeface="Arial" panose="020B0604020202020204" pitchFamily="34" charset="0"/>
              <a:buChar char="•"/>
              <a:defRPr/>
            </a:pPr>
            <a:r>
              <a:rPr lang="en-GB" sz="1300" b="1" dirty="0">
                <a:solidFill>
                  <a:srgbClr val="38234E"/>
                </a:solidFill>
                <a:latin typeface="Barlow" panose="00000500000000000000" pitchFamily="2" charset="0"/>
              </a:rPr>
              <a:t>Arts and entertainment </a:t>
            </a:r>
            <a:r>
              <a:rPr lang="en-GB" sz="1300" dirty="0">
                <a:solidFill>
                  <a:srgbClr val="38234E"/>
                </a:solidFill>
                <a:latin typeface="Barlow" panose="00000500000000000000" pitchFamily="2" charset="0"/>
              </a:rPr>
              <a:t>– flexible working (68%), changing working week or core hours (40%) and home and hybrid working (39%). </a:t>
            </a:r>
          </a:p>
          <a:p>
            <a:pPr marL="228600" lvl="0" indent="-22860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Professional, scientific and technical </a:t>
            </a:r>
            <a:r>
              <a:rPr lang="en-US" sz="1300" dirty="0">
                <a:solidFill>
                  <a:srgbClr val="38234E"/>
                </a:solidFill>
                <a:latin typeface="Barlow" panose="00000500000000000000" pitchFamily="2" charset="0"/>
              </a:rPr>
              <a:t>– promotion or career progression (53%) and home and hybrid working (33%).</a:t>
            </a:r>
            <a:endParaRPr lang="en-US" sz="1300" b="1" dirty="0">
              <a:solidFill>
                <a:srgbClr val="38234E"/>
              </a:solidFill>
              <a:latin typeface="Barlow" panose="00000500000000000000" pitchFamily="2" charset="0"/>
            </a:endParaRPr>
          </a:p>
          <a:p>
            <a:pPr lvl="0">
              <a:spcBef>
                <a:spcPts val="1000"/>
              </a:spcBef>
              <a:defRPr/>
            </a:pPr>
            <a:r>
              <a:rPr lang="en-US" sz="1300" b="1" dirty="0">
                <a:solidFill>
                  <a:srgbClr val="3BC9D5"/>
                </a:solidFill>
                <a:latin typeface="Barlow" panose="00000500000000000000" pitchFamily="2" charset="0"/>
              </a:rPr>
              <a:t>Location </a:t>
            </a:r>
          </a:p>
          <a:p>
            <a:pPr marL="285750" lvl="0" indent="-285750">
              <a:spcBef>
                <a:spcPts val="1000"/>
              </a:spcBef>
              <a:buFont typeface="Arial" panose="020B0604020202020204" pitchFamily="34" charset="0"/>
              <a:buChar char="•"/>
              <a:defRPr/>
            </a:pPr>
            <a:r>
              <a:rPr lang="en-US" sz="1300" b="1" dirty="0">
                <a:solidFill>
                  <a:srgbClr val="402957"/>
                </a:solidFill>
                <a:latin typeface="Barlow" panose="00000500000000000000" pitchFamily="2" charset="0"/>
              </a:rPr>
              <a:t>Urban </a:t>
            </a:r>
            <a:r>
              <a:rPr lang="en-US" sz="1300" dirty="0">
                <a:solidFill>
                  <a:srgbClr val="402957"/>
                </a:solidFill>
                <a:latin typeface="Barlow" panose="00000500000000000000" pitchFamily="2" charset="0"/>
              </a:rPr>
              <a:t>– internal training (69%). </a:t>
            </a:r>
            <a:endParaRPr lang="en-US" sz="1300" b="1" dirty="0">
              <a:solidFill>
                <a:srgbClr val="402957"/>
              </a:solidFill>
              <a:latin typeface="Barlow" panose="00000500000000000000" pitchFamily="2" charset="0"/>
            </a:endParaRPr>
          </a:p>
          <a:p>
            <a:pPr>
              <a:lnSpc>
                <a:spcPct val="90000"/>
              </a:lnSpc>
              <a:spcBef>
                <a:spcPts val="1000"/>
              </a:spcBef>
              <a:defRPr/>
            </a:pPr>
            <a:endParaRPr lang="en-GB" sz="1300" dirty="0">
              <a:solidFill>
                <a:srgbClr val="38234E"/>
              </a:solidFill>
              <a:latin typeface="Barlow" panose="00000500000000000000" pitchFamily="2" charset="0"/>
            </a:endParaRPr>
          </a:p>
        </p:txBody>
      </p:sp>
      <p:sp>
        <p:nvSpPr>
          <p:cNvPr id="8" name="TextBox 7">
            <a:extLst>
              <a:ext uri="{FF2B5EF4-FFF2-40B4-BE49-F238E27FC236}">
                <a16:creationId xmlns:a16="http://schemas.microsoft.com/office/drawing/2014/main" id="{79F86C71-002D-604E-BEF5-2DF6E5E58B28}"/>
              </a:ext>
            </a:extLst>
          </p:cNvPr>
          <p:cNvSpPr txBox="1"/>
          <p:nvPr/>
        </p:nvSpPr>
        <p:spPr>
          <a:xfrm>
            <a:off x="6561525" y="1265442"/>
            <a:ext cx="5335397" cy="2233945"/>
          </a:xfrm>
          <a:prstGeom prst="rect">
            <a:avLst/>
          </a:prstGeom>
          <a:noFill/>
        </p:spPr>
        <p:txBody>
          <a:bodyPr wrap="square" rtlCol="0">
            <a:spAutoFit/>
          </a:bodyPr>
          <a:lstStyle/>
          <a:p>
            <a:r>
              <a:rPr lang="en-GB" sz="1300" b="1" dirty="0">
                <a:solidFill>
                  <a:srgbClr val="3BC9D5"/>
                </a:solidFill>
                <a:latin typeface="Barlow" panose="00000500000000000000" pitchFamily="2" charset="0"/>
                <a:cs typeface="Arial" panose="020B0604020202020204" pitchFamily="34" charset="0"/>
              </a:rPr>
              <a:t>Performance and viability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b="1" dirty="0">
                <a:solidFill>
                  <a:srgbClr val="38234E"/>
                </a:solidFill>
                <a:latin typeface="Barlow" panose="00000500000000000000" pitchFamily="2" charset="0"/>
              </a:rPr>
              <a:t>Performed well in the past six months </a:t>
            </a:r>
            <a:r>
              <a:rPr lang="en-US" sz="1300" dirty="0">
                <a:solidFill>
                  <a:srgbClr val="38234E"/>
                </a:solidFill>
                <a:latin typeface="Barlow" panose="00000500000000000000" pitchFamily="2" charset="0"/>
              </a:rPr>
              <a:t>– increasing wages (68%).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b="1" dirty="0">
                <a:solidFill>
                  <a:srgbClr val="38234E"/>
                </a:solidFill>
                <a:latin typeface="Barlow" panose="00000500000000000000" pitchFamily="2" charset="0"/>
              </a:rPr>
              <a:t>Struggled in the past six months </a:t>
            </a:r>
            <a:r>
              <a:rPr lang="en-US" sz="1300" dirty="0">
                <a:solidFill>
                  <a:srgbClr val="38234E"/>
                </a:solidFill>
                <a:latin typeface="Barlow" panose="00000500000000000000" pitchFamily="2" charset="0"/>
              </a:rPr>
              <a:t>– changing working week or core hours (30%). </a:t>
            </a:r>
          </a:p>
          <a:p>
            <a:pPr marL="228600" lvl="0" indent="-228600">
              <a:lnSpc>
                <a:spcPct val="90000"/>
              </a:lnSpc>
              <a:spcBef>
                <a:spcPts val="1000"/>
              </a:spcBef>
              <a:buFont typeface="Arial" panose="020B0604020202020204" pitchFamily="34" charset="0"/>
              <a:buChar char="•"/>
              <a:defRPr/>
            </a:pPr>
            <a:r>
              <a:rPr lang="en-GB" sz="1300" b="1" dirty="0">
                <a:solidFill>
                  <a:srgbClr val="38234E"/>
                </a:solidFill>
                <a:latin typeface="Barlow" panose="00000500000000000000" pitchFamily="2" charset="0"/>
              </a:rPr>
              <a:t>Could operate on their cash reserves for up to three months </a:t>
            </a:r>
            <a:r>
              <a:rPr lang="en-GB" sz="1300" dirty="0">
                <a:solidFill>
                  <a:srgbClr val="38234E"/>
                </a:solidFill>
                <a:latin typeface="Barlow" panose="00000500000000000000" pitchFamily="2" charset="0"/>
              </a:rPr>
              <a:t>-</a:t>
            </a:r>
            <a:r>
              <a:rPr lang="en-GB" sz="1300" b="1" dirty="0">
                <a:solidFill>
                  <a:srgbClr val="38234E"/>
                </a:solidFill>
                <a:latin typeface="Barlow" panose="00000500000000000000" pitchFamily="2" charset="0"/>
              </a:rPr>
              <a:t> </a:t>
            </a:r>
            <a:r>
              <a:rPr lang="en-US" sz="1300" dirty="0">
                <a:solidFill>
                  <a:srgbClr val="38234E"/>
                </a:solidFill>
                <a:latin typeface="Barlow" panose="00000500000000000000" pitchFamily="2" charset="0"/>
              </a:rPr>
              <a:t> changing working week or core hours (36%). </a:t>
            </a:r>
            <a:endParaRPr lang="en-US" sz="1300" b="1" dirty="0">
              <a:solidFill>
                <a:srgbClr val="3BC9D5"/>
              </a:solidFill>
              <a:latin typeface="Barlow" panose="00000500000000000000" pitchFamily="2" charset="0"/>
            </a:endParaRPr>
          </a:p>
          <a:p>
            <a:pPr marR="0" lvl="0" algn="l" defTabSz="914400" rtl="0" eaLnBrk="1" fontAlgn="auto" latinLnBrk="0" hangingPunct="1">
              <a:spcBef>
                <a:spcPts val="1000"/>
              </a:spcBef>
              <a:spcAft>
                <a:spcPts val="0"/>
              </a:spcAft>
              <a:buClrTx/>
              <a:buSzTx/>
              <a:tabLst/>
              <a:defRPr/>
            </a:pPr>
            <a:r>
              <a:rPr lang="en-US" sz="1300" b="1" dirty="0">
                <a:solidFill>
                  <a:srgbClr val="3BC9D5"/>
                </a:solidFill>
                <a:latin typeface="Barlow" panose="00000500000000000000" pitchFamily="2" charset="0"/>
              </a:rPr>
              <a:t>Structure</a:t>
            </a:r>
          </a:p>
          <a:p>
            <a:pPr marL="285750" marR="0" lvl="0" indent="-285750" algn="l" defTabSz="914400" rtl="0" eaLnBrk="1" fontAlgn="auto" latinLnBrk="0" hangingPunct="1">
              <a:spcBef>
                <a:spcPts val="1000"/>
              </a:spcBef>
              <a:spcAft>
                <a:spcPts val="0"/>
              </a:spcAft>
              <a:buClrTx/>
              <a:buSzTx/>
              <a:buFont typeface="Arial" panose="020B0604020202020204" pitchFamily="34" charset="0"/>
              <a:buChar char="•"/>
              <a:tabLst/>
              <a:defRPr/>
            </a:pPr>
            <a:r>
              <a:rPr lang="en-US" sz="1300" b="1" dirty="0">
                <a:solidFill>
                  <a:srgbClr val="402957"/>
                </a:solidFill>
                <a:latin typeface="Barlow" panose="00000500000000000000" pitchFamily="2" charset="0"/>
              </a:rPr>
              <a:t>Women-led </a:t>
            </a:r>
            <a:r>
              <a:rPr lang="en-US" sz="1300" dirty="0">
                <a:solidFill>
                  <a:srgbClr val="402957"/>
                </a:solidFill>
                <a:latin typeface="Barlow" panose="00000500000000000000" pitchFamily="2" charset="0"/>
              </a:rPr>
              <a:t>– increasing wages (76%) and flexible working (69%).</a:t>
            </a:r>
          </a:p>
        </p:txBody>
      </p:sp>
      <p:cxnSp>
        <p:nvCxnSpPr>
          <p:cNvPr id="3" name="Straight Connector 2">
            <a:extLst>
              <a:ext uri="{FF2B5EF4-FFF2-40B4-BE49-F238E27FC236}">
                <a16:creationId xmlns:a16="http://schemas.microsoft.com/office/drawing/2014/main" id="{B362BD5F-3D60-F673-054F-932BE6AA319A}"/>
              </a:ext>
            </a:extLst>
          </p:cNvPr>
          <p:cNvCxnSpPr>
            <a:cxnSpLocks/>
          </p:cNvCxnSpPr>
          <p:nvPr/>
        </p:nvCxnSpPr>
        <p:spPr>
          <a:xfrm>
            <a:off x="6432694" y="1228627"/>
            <a:ext cx="0" cy="4049493"/>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01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87843" y="589383"/>
            <a:ext cx="2643187" cy="3257550"/>
          </a:xfrm>
        </p:spPr>
        <p:txBody>
          <a:bodyPr>
            <a:normAutofit/>
          </a:bodyPr>
          <a:lstStyle/>
          <a:p>
            <a:r>
              <a:rPr lang="en-US" dirty="0"/>
              <a:t>06</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a:xfrm>
            <a:off x="3837023" y="1983204"/>
            <a:ext cx="6229350" cy="2000250"/>
          </a:xfrm>
        </p:spPr>
        <p:txBody>
          <a:bodyPr>
            <a:normAutofit/>
          </a:bodyPr>
          <a:lstStyle/>
          <a:p>
            <a:r>
              <a:rPr lang="en-US" dirty="0"/>
              <a:t>Automation</a:t>
            </a:r>
          </a:p>
        </p:txBody>
      </p:sp>
    </p:spTree>
    <p:extLst>
      <p:ext uri="{BB962C8B-B14F-4D97-AF65-F5344CB8AC3E}">
        <p14:creationId xmlns:p14="http://schemas.microsoft.com/office/powerpoint/2010/main" val="2685393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4E76-0823-6EF3-B498-73A9AD5CFF7D}"/>
              </a:ext>
            </a:extLst>
          </p:cNvPr>
          <p:cNvSpPr txBox="1">
            <a:spLocks/>
          </p:cNvSpPr>
          <p:nvPr/>
        </p:nvSpPr>
        <p:spPr>
          <a:xfrm>
            <a:off x="368310" y="148525"/>
            <a:ext cx="11521009" cy="7406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a:lstStyle>
          <a:p>
            <a:r>
              <a:rPr lang="en-US" dirty="0"/>
              <a:t>Key findings</a:t>
            </a:r>
            <a:endParaRPr lang="en-US" dirty="0">
              <a:highlight>
                <a:srgbClr val="FFFF00"/>
              </a:highlight>
            </a:endParaRPr>
          </a:p>
        </p:txBody>
      </p:sp>
      <p:sp>
        <p:nvSpPr>
          <p:cNvPr id="3" name="TextBox 2">
            <a:extLst>
              <a:ext uri="{FF2B5EF4-FFF2-40B4-BE49-F238E27FC236}">
                <a16:creationId xmlns:a16="http://schemas.microsoft.com/office/drawing/2014/main" id="{92E73F3E-7485-0EA3-37C9-D9A9EA1B9478}"/>
              </a:ext>
            </a:extLst>
          </p:cNvPr>
          <p:cNvSpPr txBox="1"/>
          <p:nvPr/>
        </p:nvSpPr>
        <p:spPr>
          <a:xfrm>
            <a:off x="350843" y="889204"/>
            <a:ext cx="5762625" cy="529375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Three-in-ten (30%) businesses used automation: </a:t>
            </a:r>
            <a:r>
              <a:rPr kumimoji="0" lang="en-GB" sz="1300"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6% described it as integral to their business, 13% used it and would like to do more, and 11% used it but did not plan to do more.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solidFill>
                <a:srgbClr val="000000"/>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Seven-in-ten (70%) did not use automation</a:t>
            </a:r>
            <a:r>
              <a:rPr kumimoji="0" lang="en-GB" sz="1300"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 </a:t>
            </a:r>
            <a:r>
              <a:rPr lang="en-GB" sz="1300" dirty="0">
                <a:solidFill>
                  <a:srgbClr val="000000"/>
                </a:solidFill>
                <a:latin typeface="Barlow" panose="00000500000000000000" pitchFamily="2" charset="0"/>
                <a:cs typeface="Arial" panose="020B0604020202020204" pitchFamily="34" charset="0"/>
              </a:rPr>
              <a:t>52% were familiar with it but did not use it, and 18% said they knew nothing about it. Of those not currently using automation, only 6% said they were likely to do so in future.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srgbClr val="000000"/>
              </a:solidFill>
              <a:highlight>
                <a:srgbClr val="00FFFF"/>
              </a:highlight>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rgbClr val="000000"/>
                </a:solidFill>
                <a:latin typeface="Barlow" panose="00000500000000000000" pitchFamily="2" charset="0"/>
                <a:cs typeface="Arial" panose="020B0604020202020204" pitchFamily="34" charset="0"/>
              </a:rPr>
              <a:t>Use of automation was </a:t>
            </a:r>
            <a:r>
              <a:rPr lang="en-GB" sz="1300" b="1" dirty="0">
                <a:solidFill>
                  <a:srgbClr val="000000"/>
                </a:solidFill>
                <a:latin typeface="Barlow" panose="00000500000000000000" pitchFamily="2" charset="0"/>
                <a:cs typeface="Arial" panose="020B0604020202020204" pitchFamily="34" charset="0"/>
              </a:rPr>
              <a:t>higher than average </a:t>
            </a:r>
            <a:r>
              <a:rPr lang="en-GB" sz="1300" dirty="0">
                <a:solidFill>
                  <a:srgbClr val="000000"/>
                </a:solidFill>
                <a:latin typeface="Barlow" panose="00000500000000000000" pitchFamily="2" charset="0"/>
                <a:cs typeface="Arial" panose="020B0604020202020204" pitchFamily="34" charset="0"/>
              </a:rPr>
              <a:t>among businesses in the primary industries, the professional, scientific and technical sector and the IT, finance and real estate sector. It was also higher among those that had performed well in the past six months and those that were taking actions to improve their productivity and competitive position.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srgbClr val="000000"/>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rgbClr val="000000"/>
                </a:solidFill>
                <a:latin typeface="Barlow" panose="00000500000000000000" pitchFamily="2" charset="0"/>
                <a:cs typeface="Arial" panose="020B0604020202020204" pitchFamily="34" charset="0"/>
              </a:rPr>
              <a:t>Use of automation was </a:t>
            </a:r>
            <a:r>
              <a:rPr lang="en-GB" sz="1300" b="1" dirty="0">
                <a:solidFill>
                  <a:srgbClr val="000000"/>
                </a:solidFill>
                <a:latin typeface="Barlow" panose="00000500000000000000" pitchFamily="2" charset="0"/>
                <a:cs typeface="Arial" panose="020B0604020202020204" pitchFamily="34" charset="0"/>
              </a:rPr>
              <a:t>lower than average </a:t>
            </a:r>
            <a:r>
              <a:rPr lang="en-GB" sz="1300" dirty="0">
                <a:solidFill>
                  <a:srgbClr val="000000"/>
                </a:solidFill>
                <a:latin typeface="Barlow" panose="00000500000000000000" pitchFamily="2" charset="0"/>
                <a:cs typeface="Arial" panose="020B0604020202020204" pitchFamily="34" charset="0"/>
              </a:rPr>
              <a:t>among construction businesses and those that had struggled in the past six months. </a:t>
            </a:r>
          </a:p>
          <a:p>
            <a:pPr marR="0" lvl="0" algn="l" defTabSz="914400" rtl="0" eaLnBrk="1" fontAlgn="auto" latinLnBrk="0" hangingPunct="1">
              <a:lnSpc>
                <a:spcPct val="100000"/>
              </a:lnSpc>
              <a:spcBef>
                <a:spcPts val="0"/>
              </a:spcBef>
              <a:spcAft>
                <a:spcPts val="0"/>
              </a:spcAft>
              <a:buClrTx/>
              <a:buSzTx/>
              <a:tabLst/>
              <a:defRPr/>
            </a:pPr>
            <a:endParaRPr lang="en-GB" sz="1300" b="1" dirty="0">
              <a:solidFill>
                <a:srgbClr val="000000"/>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solidFill>
                  <a:srgbClr val="000000"/>
                </a:solidFill>
                <a:latin typeface="Barlow" panose="00000500000000000000" pitchFamily="2" charset="0"/>
                <a:cs typeface="Arial" panose="020B0604020202020204" pitchFamily="34" charset="0"/>
              </a:rPr>
              <a:t>Among businesses that were using automation, 89% were taking steps to support its use. </a:t>
            </a:r>
            <a:r>
              <a:rPr lang="en-GB" sz="1300" dirty="0">
                <a:solidFill>
                  <a:srgbClr val="000000"/>
                </a:solidFill>
                <a:latin typeface="Barlow" panose="00000500000000000000" pitchFamily="2" charset="0"/>
                <a:cs typeface="Arial" panose="020B0604020202020204" pitchFamily="34" charset="0"/>
              </a:rPr>
              <a:t>The most common steps were exploring bespoke solutions (56%), investing in hardware, equipment or machinery (55%), training staff (53%), creating a plan or updating their business plan (42%), and developing leadership awareness and understanding (41%).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solidFill>
                <a:srgbClr val="000000"/>
              </a:solidFill>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endParaRPr lang="en-GB" sz="1300" dirty="0">
              <a:solidFill>
                <a:srgbClr val="000000"/>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prstClr val="black"/>
              </a:solidFill>
              <a:latin typeface="Barlow" panose="00000500000000000000" pitchFamily="2" charset="0"/>
              <a:cs typeface="Arial" panose="020B0604020202020204" pitchFamily="34" charset="0"/>
            </a:endParaRPr>
          </a:p>
        </p:txBody>
      </p:sp>
      <p:sp>
        <p:nvSpPr>
          <p:cNvPr id="4" name="TextBox 3">
            <a:extLst>
              <a:ext uri="{FF2B5EF4-FFF2-40B4-BE49-F238E27FC236}">
                <a16:creationId xmlns:a16="http://schemas.microsoft.com/office/drawing/2014/main" id="{DE2834A8-F293-1D25-B2EE-139DF63143D6}"/>
              </a:ext>
            </a:extLst>
          </p:cNvPr>
          <p:cNvSpPr txBox="1"/>
          <p:nvPr/>
        </p:nvSpPr>
        <p:spPr>
          <a:xfrm>
            <a:off x="6055527" y="864008"/>
            <a:ext cx="5891734" cy="6093976"/>
          </a:xfrm>
          <a:prstGeom prst="rect">
            <a:avLst/>
          </a:prstGeom>
          <a:noFill/>
        </p:spPr>
        <p:txBody>
          <a:bodyPr wrap="square">
            <a:spAutoFit/>
          </a:bodyPr>
          <a:lstStyle/>
          <a:p>
            <a:pPr marL="285750" indent="-285750">
              <a:buFont typeface="Arial" panose="020B0604020202020204" pitchFamily="34" charset="0"/>
              <a:buChar char="•"/>
              <a:defRPr/>
            </a:pPr>
            <a:r>
              <a:rPr lang="en-GB" sz="1300" b="1" dirty="0">
                <a:solidFill>
                  <a:prstClr val="black"/>
                </a:solidFill>
                <a:latin typeface="Barlow" panose="00000500000000000000" pitchFamily="2" charset="0"/>
                <a:cs typeface="Arial" panose="020B0604020202020204" pitchFamily="34" charset="0"/>
              </a:rPr>
              <a:t>For businesses currently using automation, the main areas in which they were using it were information and communications technology (57%)  and finance and accounting (57%).  </a:t>
            </a:r>
            <a:r>
              <a:rPr lang="en-GB" sz="1300" dirty="0">
                <a:solidFill>
                  <a:prstClr val="black"/>
                </a:solidFill>
                <a:latin typeface="Barlow" panose="00000500000000000000" pitchFamily="2" charset="0"/>
                <a:cs typeface="Arial" panose="020B0604020202020204" pitchFamily="34" charset="0"/>
              </a:rPr>
              <a:t>These were followed by production of goods and materials (44%), sales and marketing (38%), and environmental sustainability (36%). </a:t>
            </a:r>
            <a:endPar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Barlow" panose="00000500000000000000" pitchFamily="2" charset="0"/>
                <a:cs typeface="Arial" panose="020B0604020202020204" pitchFamily="34" charset="0"/>
              </a:rPr>
              <a:t>The most common business activities to which automation was being applied, or was likely to be applied, were accounting, finance and administrative tasks (56%) and generating website or social media content (44%). </a:t>
            </a:r>
            <a:r>
              <a:rPr lang="en-GB" sz="1300" dirty="0">
                <a:latin typeface="Barlow" panose="00000500000000000000" pitchFamily="2" charset="0"/>
                <a:cs typeface="Arial" panose="020B0604020202020204" pitchFamily="34" charset="0"/>
              </a:rPr>
              <a:t>At least a third were using it to create written reports or documentation (35%), for targeted marketed or communication to customers (33%) and collating and analysis data (33%).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Among business that knew about automation, 58% felt that it offered benefits and 74% had concerns about it. </a:t>
            </a:r>
            <a:r>
              <a:rPr lang="en-GB" sz="1300" dirty="0">
                <a:latin typeface="Barlow" panose="00000500000000000000" pitchFamily="2" charset="0"/>
                <a:cs typeface="Arial" panose="020B0604020202020204" pitchFamily="34" charset="0"/>
              </a:rPr>
              <a:t>The main perceived </a:t>
            </a:r>
            <a:r>
              <a:rPr lang="en-GB" sz="1300" b="1" dirty="0">
                <a:latin typeface="Barlow" panose="00000500000000000000" pitchFamily="2" charset="0"/>
                <a:cs typeface="Arial" panose="020B0604020202020204" pitchFamily="34" charset="0"/>
              </a:rPr>
              <a:t>benefits </a:t>
            </a:r>
            <a:r>
              <a:rPr lang="en-GB" sz="1300" dirty="0">
                <a:latin typeface="Barlow" panose="00000500000000000000" pitchFamily="2" charset="0"/>
                <a:cs typeface="Arial" panose="020B0604020202020204" pitchFamily="34" charset="0"/>
              </a:rPr>
              <a:t>were making processes faster or more efficient (52%), innovating and keeping pace with change (50%), and cost savings (50%). The top </a:t>
            </a:r>
            <a:r>
              <a:rPr lang="en-GB" sz="1300" b="1" dirty="0">
                <a:latin typeface="Barlow" panose="00000500000000000000" pitchFamily="2" charset="0"/>
                <a:cs typeface="Arial" panose="020B0604020202020204" pitchFamily="34" charset="0"/>
              </a:rPr>
              <a:t>concerns</a:t>
            </a:r>
            <a:r>
              <a:rPr lang="en-GB" sz="1300" dirty="0">
                <a:latin typeface="Barlow" panose="00000500000000000000" pitchFamily="2" charset="0"/>
                <a:cs typeface="Arial" panose="020B0604020202020204" pitchFamily="34" charset="0"/>
              </a:rPr>
              <a:t> were cyber security risks (56%), lack of regulation (43%) and compliance with data protection regulation (43%). </a:t>
            </a:r>
          </a:p>
          <a:p>
            <a:pPr marL="285750" indent="-285750">
              <a:buFont typeface="Arial" panose="020B0604020202020204" pitchFamily="34" charset="0"/>
              <a:buChar char="•"/>
              <a:defRPr/>
            </a:pPr>
            <a:endParaRPr lang="en-GB" sz="13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Two thirds (68%) cited barriers to the use of automation. </a:t>
            </a:r>
            <a:r>
              <a:rPr lang="en-GB" sz="1300" dirty="0">
                <a:latin typeface="Barlow" panose="00000500000000000000" pitchFamily="2" charset="0"/>
                <a:cs typeface="Arial" panose="020B0604020202020204" pitchFamily="34" charset="0"/>
              </a:rPr>
              <a:t>The main barriers were cost of implementation (47%) and understanding of its application (37%). </a:t>
            </a:r>
          </a:p>
          <a:p>
            <a:pPr marL="285750" indent="-285750">
              <a:buFont typeface="Arial" panose="020B0604020202020204" pitchFamily="34" charset="0"/>
              <a:buChar char="•"/>
              <a:defRPr/>
            </a:pPr>
            <a:endParaRPr lang="en-GB" sz="13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300" b="1" dirty="0">
                <a:latin typeface="Barlow" panose="00000500000000000000" pitchFamily="2" charset="0"/>
                <a:cs typeface="Arial" panose="020B0604020202020204" pitchFamily="34" charset="0"/>
              </a:rPr>
              <a:t>Overall, 29% of businesses felt that automation was either essential or important to their future </a:t>
            </a:r>
            <a:r>
              <a:rPr lang="en-GB" sz="1300" dirty="0">
                <a:latin typeface="Barlow" panose="00000500000000000000" pitchFamily="2" charset="0"/>
                <a:cs typeface="Arial" panose="020B0604020202020204" pitchFamily="34" charset="0"/>
              </a:rPr>
              <a:t>(with 7% saying essential and 22% saying important). Seventy percent (70%) felt it was not important</a:t>
            </a:r>
          </a:p>
          <a:p>
            <a:pPr marL="285750" indent="-285750">
              <a:buFont typeface="Arial" panose="020B0604020202020204" pitchFamily="34" charset="0"/>
              <a:buChar char="•"/>
              <a:defRPr/>
            </a:pPr>
            <a:endParaRPr lang="en-GB" sz="1300" dirty="0">
              <a:latin typeface="Barlow" panose="000005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3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prstClr val="black"/>
              </a:solidFill>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780153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4702" y="218373"/>
            <a:ext cx="10515600" cy="876821"/>
          </a:xfrm>
        </p:spPr>
        <p:txBody>
          <a:bodyPr>
            <a:normAutofit/>
          </a:bodyPr>
          <a:lstStyle/>
          <a:p>
            <a:r>
              <a:rPr lang="en-GB" dirty="0"/>
              <a:t>Current approach to automation</a:t>
            </a:r>
            <a:endParaRPr lang="en-US" dirty="0"/>
          </a:p>
        </p:txBody>
      </p:sp>
      <p:sp>
        <p:nvSpPr>
          <p:cNvPr id="9" name="TextBox 8">
            <a:extLst>
              <a:ext uri="{FF2B5EF4-FFF2-40B4-BE49-F238E27FC236}">
                <a16:creationId xmlns:a16="http://schemas.microsoft.com/office/drawing/2014/main" id="{E2810103-1475-2C98-4654-117C649520C6}"/>
              </a:ext>
            </a:extLst>
          </p:cNvPr>
          <p:cNvSpPr txBox="1"/>
          <p:nvPr/>
        </p:nvSpPr>
        <p:spPr>
          <a:xfrm>
            <a:off x="482642" y="1051669"/>
            <a:ext cx="58406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Three-in-ten (30%) businesses used automation: </a:t>
            </a:r>
            <a:r>
              <a:rPr kumimoji="0" lang="en-GB" sz="12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6% described it as integral to their business, 13% used it to an extent and would like to do more, and 11% used it to an extent but did not plan to do more. </a:t>
            </a:r>
            <a:r>
              <a:rPr kumimoji="0" lang="en-GB" sz="12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Seven-in-ten (70%) did not use automation</a:t>
            </a:r>
            <a:r>
              <a:rPr kumimoji="0" lang="en-GB" sz="12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 </a:t>
            </a:r>
            <a:r>
              <a:rPr lang="en-GB" sz="1200" dirty="0">
                <a:solidFill>
                  <a:prstClr val="black"/>
                </a:solidFill>
                <a:latin typeface="Barlow" panose="00000500000000000000" pitchFamily="2" charset="0"/>
                <a:cs typeface="Arial" panose="020B0604020202020204" pitchFamily="34" charset="0"/>
              </a:rPr>
              <a:t>52% were familiar with it but did not use it, and 18% said they knew nothing about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p:txBody>
      </p:sp>
      <p:grpSp>
        <p:nvGrpSpPr>
          <p:cNvPr id="3" name="Group 2">
            <a:extLst>
              <a:ext uri="{FF2B5EF4-FFF2-40B4-BE49-F238E27FC236}">
                <a16:creationId xmlns:a16="http://schemas.microsoft.com/office/drawing/2014/main" id="{B003F1E9-660A-898F-48A3-A210346C42A9}"/>
              </a:ext>
            </a:extLst>
          </p:cNvPr>
          <p:cNvGrpSpPr/>
          <p:nvPr/>
        </p:nvGrpSpPr>
        <p:grpSpPr>
          <a:xfrm>
            <a:off x="6405441" y="1095194"/>
            <a:ext cx="5367246" cy="4364046"/>
            <a:chOff x="4181481" y="1386969"/>
            <a:chExt cx="6339059" cy="4261097"/>
          </a:xfrm>
        </p:grpSpPr>
        <p:sp>
          <p:nvSpPr>
            <p:cNvPr id="4" name="Rectangle 3">
              <a:extLst>
                <a:ext uri="{FF2B5EF4-FFF2-40B4-BE49-F238E27FC236}">
                  <a16:creationId xmlns:a16="http://schemas.microsoft.com/office/drawing/2014/main" id="{63DA6D98-889B-B37B-123A-85E63FFB87CF}"/>
                </a:ext>
              </a:extLst>
            </p:cNvPr>
            <p:cNvSpPr/>
            <p:nvPr/>
          </p:nvSpPr>
          <p:spPr>
            <a:xfrm>
              <a:off x="4181481" y="1386969"/>
              <a:ext cx="6339059" cy="4261097"/>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181481" y="5362656"/>
              <a:ext cx="5056528"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(610)</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181481" y="1439373"/>
              <a:ext cx="6242067"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Which of these statements best describes your current approach to automation?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3599927095"/>
              </p:ext>
            </p:extLst>
          </p:nvPr>
        </p:nvGraphicFramePr>
        <p:xfrm>
          <a:off x="6835112" y="1627503"/>
          <a:ext cx="5163649" cy="33704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BB6A6B-3C6C-7A70-4A3E-5317C138F944}"/>
              </a:ext>
            </a:extLst>
          </p:cNvPr>
          <p:cNvSpPr txBox="1"/>
          <p:nvPr/>
        </p:nvSpPr>
        <p:spPr>
          <a:xfrm>
            <a:off x="482641" y="2056342"/>
            <a:ext cx="5805411" cy="2677656"/>
          </a:xfrm>
          <a:prstGeom prst="rect">
            <a:avLst/>
          </a:prstGeom>
          <a:noFill/>
        </p:spPr>
        <p:txBody>
          <a:bodyPr wrap="square">
            <a:spAutoFit/>
          </a:bodyPr>
          <a:lstStyle/>
          <a:p>
            <a:r>
              <a:rPr lang="en-GB" sz="1200" b="1" dirty="0">
                <a:solidFill>
                  <a:srgbClr val="3BC9D5"/>
                </a:solidFill>
                <a:latin typeface="Barlow" panose="00000500000000000000" pitchFamily="2" charset="0"/>
                <a:cs typeface="Arial" panose="020B0604020202020204" pitchFamily="34" charset="0"/>
              </a:rPr>
              <a:t>More likely to be using automation</a:t>
            </a:r>
          </a:p>
          <a:p>
            <a:pPr marL="171450" indent="-171450">
              <a:buFont typeface="Arial" panose="020B0604020202020204" pitchFamily="34" charset="0"/>
              <a:buChar char="•"/>
            </a:pPr>
            <a:r>
              <a:rPr lang="en-GB" sz="1200" b="1" dirty="0">
                <a:solidFill>
                  <a:srgbClr val="000000"/>
                </a:solidFill>
                <a:latin typeface="Barlow" panose="00000500000000000000" pitchFamily="2" charset="0"/>
                <a:cs typeface="Arial" panose="020B0604020202020204" pitchFamily="34" charset="0"/>
              </a:rPr>
              <a:t>Professional, scientific and technical </a:t>
            </a:r>
            <a:r>
              <a:rPr lang="en-GB" sz="1200" dirty="0">
                <a:solidFill>
                  <a:srgbClr val="000000"/>
                </a:solidFill>
                <a:latin typeface="Barlow" panose="00000500000000000000" pitchFamily="2" charset="0"/>
                <a:cs typeface="Arial" panose="020B0604020202020204" pitchFamily="34" charset="0"/>
              </a:rPr>
              <a:t>(49% overall - including 28% who used it and would like to do more).</a:t>
            </a:r>
          </a:p>
          <a:p>
            <a:pPr marL="171450" indent="-171450">
              <a:buFont typeface="Arial" panose="020B0604020202020204" pitchFamily="34" charset="0"/>
              <a:buChar char="•"/>
            </a:pPr>
            <a:r>
              <a:rPr lang="en-GB" sz="1200" b="1" dirty="0">
                <a:solidFill>
                  <a:srgbClr val="000000"/>
                </a:solidFill>
                <a:latin typeface="Barlow" panose="00000500000000000000" pitchFamily="2" charset="0"/>
              </a:rPr>
              <a:t>IT, finance and real estate </a:t>
            </a:r>
            <a:r>
              <a:rPr lang="en-GB" sz="1200" dirty="0">
                <a:solidFill>
                  <a:srgbClr val="000000"/>
                </a:solidFill>
                <a:latin typeface="Barlow" panose="00000500000000000000" pitchFamily="2" charset="0"/>
              </a:rPr>
              <a:t>(47% </a:t>
            </a:r>
            <a:r>
              <a:rPr lang="en-GB" sz="1200" dirty="0">
                <a:solidFill>
                  <a:srgbClr val="000000"/>
                </a:solidFill>
                <a:latin typeface="Barlow" panose="00000500000000000000" pitchFamily="2" charset="0"/>
                <a:cs typeface="Arial" panose="020B0604020202020204" pitchFamily="34" charset="0"/>
              </a:rPr>
              <a:t>overall</a:t>
            </a:r>
            <a:r>
              <a:rPr lang="en-GB" sz="1200" dirty="0">
                <a:solidFill>
                  <a:srgbClr val="000000"/>
                </a:solidFill>
                <a:latin typeface="Barlow" panose="00000500000000000000" pitchFamily="2" charset="0"/>
              </a:rPr>
              <a:t> - including 29% who used it but did </a:t>
            </a:r>
            <a:r>
              <a:rPr lang="en-GB" sz="1200" u="sng" dirty="0">
                <a:solidFill>
                  <a:srgbClr val="000000"/>
                </a:solidFill>
                <a:latin typeface="Barlow" panose="00000500000000000000" pitchFamily="2" charset="0"/>
              </a:rPr>
              <a:t>not</a:t>
            </a:r>
            <a:r>
              <a:rPr lang="en-GB" sz="1200" dirty="0">
                <a:solidFill>
                  <a:srgbClr val="000000"/>
                </a:solidFill>
                <a:latin typeface="Barlow" panose="00000500000000000000" pitchFamily="2" charset="0"/>
              </a:rPr>
              <a:t> plan to do more).</a:t>
            </a:r>
            <a:endParaRPr lang="en-GB" sz="1200" dirty="0">
              <a:solidFill>
                <a:srgbClr val="000000"/>
              </a:solidFill>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solidFill>
                  <a:srgbClr val="000000"/>
                </a:solidFill>
                <a:latin typeface="Barlow" panose="00000500000000000000" pitchFamily="2" charset="0"/>
                <a:cs typeface="Arial" panose="020B0604020202020204" pitchFamily="34" charset="0"/>
              </a:rPr>
              <a:t>Primary industries </a:t>
            </a:r>
            <a:r>
              <a:rPr lang="en-GB" sz="1200" dirty="0">
                <a:solidFill>
                  <a:srgbClr val="000000"/>
                </a:solidFill>
                <a:latin typeface="Barlow" panose="00000500000000000000" pitchFamily="2" charset="0"/>
                <a:cs typeface="Arial" panose="020B0604020202020204" pitchFamily="34" charset="0"/>
              </a:rPr>
              <a:t>(38% overall).</a:t>
            </a:r>
          </a:p>
          <a:p>
            <a:pPr marL="171450" indent="-171450">
              <a:buFont typeface="Arial" panose="020B0604020202020204" pitchFamily="34" charset="0"/>
              <a:buChar char="•"/>
            </a:pPr>
            <a:r>
              <a:rPr lang="en-GB" sz="1200" b="1" dirty="0">
                <a:solidFill>
                  <a:srgbClr val="000000"/>
                </a:solidFill>
                <a:latin typeface="Barlow" panose="00000500000000000000" pitchFamily="2" charset="0"/>
                <a:cs typeface="Arial" panose="020B0604020202020204" pitchFamily="34" charset="0"/>
              </a:rPr>
              <a:t>Financial and business services (46%) </a:t>
            </a:r>
            <a:r>
              <a:rPr lang="en-GB" sz="1200" dirty="0">
                <a:solidFill>
                  <a:srgbClr val="000000"/>
                </a:solidFill>
                <a:latin typeface="Barlow" panose="00000500000000000000" pitchFamily="2" charset="0"/>
                <a:cs typeface="Arial" panose="020B0604020202020204" pitchFamily="34" charset="0"/>
              </a:rPr>
              <a:t>and</a:t>
            </a:r>
            <a:r>
              <a:rPr lang="en-GB" sz="1200" b="1" dirty="0">
                <a:solidFill>
                  <a:srgbClr val="000000"/>
                </a:solidFill>
                <a:latin typeface="Barlow" panose="00000500000000000000" pitchFamily="2" charset="0"/>
                <a:cs typeface="Arial" panose="020B0604020202020204" pitchFamily="34" charset="0"/>
              </a:rPr>
              <a:t> food and drink (40%) growth sectors </a:t>
            </a:r>
          </a:p>
          <a:p>
            <a:pPr marL="171450" indent="-171450">
              <a:buFont typeface="Arial" panose="020B0604020202020204" pitchFamily="34" charset="0"/>
              <a:buChar char="•"/>
            </a:pPr>
            <a:r>
              <a:rPr lang="en-GB" sz="1200" b="1" dirty="0">
                <a:solidFill>
                  <a:srgbClr val="000000"/>
                </a:solidFill>
                <a:latin typeface="Barlow" panose="00000500000000000000" pitchFamily="2" charset="0"/>
                <a:cs typeface="Arial" panose="020B0604020202020204" pitchFamily="34" charset="0"/>
              </a:rPr>
              <a:t>Importers </a:t>
            </a:r>
            <a:r>
              <a:rPr lang="en-GB" sz="1200" dirty="0">
                <a:solidFill>
                  <a:srgbClr val="000000"/>
                </a:solidFill>
                <a:latin typeface="Barlow" panose="00000500000000000000" pitchFamily="2" charset="0"/>
                <a:cs typeface="Arial" panose="020B0604020202020204" pitchFamily="34" charset="0"/>
              </a:rPr>
              <a:t>(33%) and </a:t>
            </a:r>
            <a:r>
              <a:rPr lang="en-GB" sz="1200" b="1" dirty="0">
                <a:solidFill>
                  <a:srgbClr val="000000"/>
                </a:solidFill>
                <a:latin typeface="Barlow" panose="00000500000000000000" pitchFamily="2" charset="0"/>
                <a:cs typeface="Arial" panose="020B0604020202020204" pitchFamily="34" charset="0"/>
              </a:rPr>
              <a:t>exporters</a:t>
            </a:r>
            <a:r>
              <a:rPr lang="en-GB" sz="1200" dirty="0">
                <a:solidFill>
                  <a:srgbClr val="000000"/>
                </a:solidFill>
                <a:latin typeface="Barlow" panose="00000500000000000000" pitchFamily="2" charset="0"/>
                <a:cs typeface="Arial" panose="020B0604020202020204" pitchFamily="34" charset="0"/>
              </a:rPr>
              <a:t> (39% overall)</a:t>
            </a:r>
          </a:p>
          <a:p>
            <a:pPr marL="171450" indent="-171450">
              <a:buFont typeface="Arial" panose="020B0604020202020204" pitchFamily="34" charset="0"/>
              <a:buChar char="•"/>
            </a:pPr>
            <a:r>
              <a:rPr lang="en-GB" sz="1200" b="1" dirty="0">
                <a:solidFill>
                  <a:srgbClr val="000000"/>
                </a:solidFill>
                <a:latin typeface="Barlow" panose="00000500000000000000" pitchFamily="2" charset="0"/>
                <a:cs typeface="Arial" panose="020B0604020202020204" pitchFamily="34" charset="0"/>
              </a:rPr>
              <a:t>Those that had performed well in past six months </a:t>
            </a:r>
            <a:r>
              <a:rPr lang="en-GB" sz="1200" dirty="0">
                <a:solidFill>
                  <a:srgbClr val="000000"/>
                </a:solidFill>
                <a:latin typeface="Barlow" panose="00000500000000000000" pitchFamily="2" charset="0"/>
                <a:cs typeface="Arial" panose="020B0604020202020204" pitchFamily="34" charset="0"/>
              </a:rPr>
              <a:t>(36% overall).</a:t>
            </a:r>
          </a:p>
          <a:p>
            <a:pPr marL="171450" indent="-171450">
              <a:buFont typeface="Arial" panose="020B0604020202020204" pitchFamily="34" charset="0"/>
              <a:buChar char="•"/>
            </a:pPr>
            <a:endParaRPr lang="en-GB" sz="1200" dirty="0">
              <a:solidFill>
                <a:srgbClr val="000000"/>
              </a:solidFill>
              <a:latin typeface="Barlow" panose="00000500000000000000" pitchFamily="2" charset="0"/>
              <a:cs typeface="Arial" panose="020B0604020202020204" pitchFamily="34" charset="0"/>
            </a:endParaRPr>
          </a:p>
          <a:p>
            <a:r>
              <a:rPr lang="en-GB" sz="1200" b="1" dirty="0">
                <a:solidFill>
                  <a:schemeClr val="tx2"/>
                </a:solidFill>
                <a:latin typeface="Barlow" panose="00000500000000000000" pitchFamily="2" charset="0"/>
                <a:cs typeface="Arial" panose="020B0604020202020204" pitchFamily="34" charset="0"/>
              </a:rPr>
              <a:t>Less likely to be using automation</a:t>
            </a:r>
          </a:p>
          <a:p>
            <a:pPr marL="171450" indent="-171450">
              <a:buFont typeface="Arial" panose="020B0604020202020204" pitchFamily="34" charset="0"/>
              <a:buChar char="•"/>
            </a:pPr>
            <a:r>
              <a:rPr lang="en-GB" sz="1200" b="1" dirty="0">
                <a:solidFill>
                  <a:srgbClr val="000000"/>
                </a:solidFill>
                <a:latin typeface="Barlow" panose="00000500000000000000" pitchFamily="2" charset="0"/>
                <a:cs typeface="Arial" panose="020B0604020202020204" pitchFamily="34" charset="0"/>
              </a:rPr>
              <a:t>Construction </a:t>
            </a:r>
            <a:r>
              <a:rPr lang="en-GB" sz="1200" dirty="0">
                <a:solidFill>
                  <a:srgbClr val="000000"/>
                </a:solidFill>
                <a:latin typeface="Barlow" panose="00000500000000000000" pitchFamily="2" charset="0"/>
                <a:cs typeface="Arial" panose="020B0604020202020204" pitchFamily="34" charset="0"/>
              </a:rPr>
              <a:t>(94% - 76% did not use it, and 18% knew nothing about it). </a:t>
            </a:r>
          </a:p>
          <a:p>
            <a:pPr marL="171450" indent="-171450">
              <a:buFont typeface="Arial" panose="020B0604020202020204" pitchFamily="34" charset="0"/>
              <a:buChar char="•"/>
            </a:pPr>
            <a:r>
              <a:rPr lang="en-GB" sz="1200" b="1" dirty="0">
                <a:solidFill>
                  <a:srgbClr val="000000"/>
                </a:solidFill>
                <a:latin typeface="Barlow" panose="00000500000000000000" pitchFamily="2" charset="0"/>
                <a:cs typeface="Arial" panose="020B0604020202020204" pitchFamily="34" charset="0"/>
              </a:rPr>
              <a:t>Those that had struggled</a:t>
            </a:r>
            <a:r>
              <a:rPr lang="en-GB" sz="1200" dirty="0">
                <a:solidFill>
                  <a:srgbClr val="000000"/>
                </a:solidFill>
                <a:latin typeface="Barlow" panose="00000500000000000000" pitchFamily="2" charset="0"/>
                <a:cs typeface="Arial" panose="020B0604020202020204" pitchFamily="34" charset="0"/>
              </a:rPr>
              <a:t> (76% - 56% did not use, 20% knew nothing about it). </a:t>
            </a:r>
            <a:endParaRPr lang="en-GB" sz="1200" b="1" dirty="0">
              <a:solidFill>
                <a:srgbClr val="000000"/>
              </a:solidFill>
              <a:latin typeface="Barlow" panose="00000500000000000000" pitchFamily="2" charset="0"/>
              <a:cs typeface="Arial" panose="020B0604020202020204" pitchFamily="34" charset="0"/>
            </a:endParaRPr>
          </a:p>
          <a:p>
            <a:endParaRPr lang="en-GB" sz="1200" dirty="0">
              <a:latin typeface="Barlow" panose="000005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B91F7248-BDE8-7176-372D-BE9917AD7F55}"/>
              </a:ext>
            </a:extLst>
          </p:cNvPr>
          <p:cNvSpPr txBox="1"/>
          <p:nvPr/>
        </p:nvSpPr>
        <p:spPr>
          <a:xfrm>
            <a:off x="500274" y="4723008"/>
            <a:ext cx="5805411" cy="1015663"/>
          </a:xfrm>
          <a:prstGeom prst="rect">
            <a:avLst/>
          </a:prstGeom>
          <a:noFill/>
        </p:spPr>
        <p:txBody>
          <a:bodyPr wrap="square">
            <a:spAutoFit/>
          </a:bodyPr>
          <a:lstStyle/>
          <a:p>
            <a:r>
              <a:rPr lang="en-GB" sz="1200" b="1" dirty="0">
                <a:solidFill>
                  <a:srgbClr val="000000"/>
                </a:solidFill>
                <a:latin typeface="Barlow" panose="00000500000000000000" pitchFamily="2" charset="0"/>
                <a:cs typeface="Arial" panose="020B0604020202020204" pitchFamily="34" charset="0"/>
              </a:rPr>
              <a:t>Use of automation was also higher than average among those taking actions to enhance their productivity and competitive position, </a:t>
            </a:r>
            <a:r>
              <a:rPr lang="en-GB" sz="1200" dirty="0">
                <a:solidFill>
                  <a:srgbClr val="000000"/>
                </a:solidFill>
                <a:latin typeface="Barlow" panose="00000500000000000000" pitchFamily="2" charset="0"/>
                <a:cs typeface="Arial" panose="020B0604020202020204" pitchFamily="34" charset="0"/>
              </a:rPr>
              <a:t>specifically: investing in R&amp;D (53% used it), adopting new technologies (42%), sourcing people resources differently (40%), collaborating (39%), investing in premises and equipment (38%) and introducing more efficient practices (37%). </a:t>
            </a:r>
          </a:p>
        </p:txBody>
      </p:sp>
      <p:sp>
        <p:nvSpPr>
          <p:cNvPr id="10" name="object 27">
            <a:extLst>
              <a:ext uri="{FF2B5EF4-FFF2-40B4-BE49-F238E27FC236}">
                <a16:creationId xmlns:a16="http://schemas.microsoft.com/office/drawing/2014/main" id="{5D26D4B9-3379-3261-F2BB-DDDBE6B1D5BD}"/>
              </a:ext>
            </a:extLst>
          </p:cNvPr>
          <p:cNvSpPr txBox="1"/>
          <p:nvPr/>
        </p:nvSpPr>
        <p:spPr>
          <a:xfrm>
            <a:off x="2146361" y="6153564"/>
            <a:ext cx="8921689" cy="818173"/>
          </a:xfrm>
          <a:prstGeom prst="rect">
            <a:avLst/>
          </a:prstGeom>
        </p:spPr>
        <p:txBody>
          <a:bodyPr vert="horz" wrap="square" lIns="0" tIns="12700" rIns="0" bIns="0" rtlCol="0">
            <a:spAutoFit/>
          </a:bodyPr>
          <a:lstStyle/>
          <a:p>
            <a:pPr marL="12700">
              <a:spcBef>
                <a:spcPts val="100"/>
              </a:spcBef>
              <a:spcAft>
                <a:spcPts val="600"/>
              </a:spcAft>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a:t>
            </a:r>
            <a:r>
              <a:rPr lang="en-GB" sz="1000" dirty="0">
                <a:latin typeface="Barlow" panose="00000500000000000000" pitchFamily="2" charset="0"/>
              </a:rPr>
              <a:t>The following definition was provided: “Automation typically relates to the creation and application of technologies to produce, deliver or streamline outputs, processes and tasks, with minimal human input. It includes techniques such as artificial intelligence (or AI), machine learning, natural language processing, robotics, and a range of other tools.”</a:t>
            </a:r>
          </a:p>
          <a:p>
            <a:pPr marL="12700" lvl="0">
              <a:lnSpc>
                <a:spcPts val="819"/>
              </a:lnSpc>
              <a:spcBef>
                <a:spcPts val="100"/>
              </a:spcBef>
              <a:defRPr/>
            </a:pPr>
            <a:endPar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
        <p:nvSpPr>
          <p:cNvPr id="13" name="object 26">
            <a:extLst>
              <a:ext uri="{FF2B5EF4-FFF2-40B4-BE49-F238E27FC236}">
                <a16:creationId xmlns:a16="http://schemas.microsoft.com/office/drawing/2014/main" id="{A214781B-030E-93AC-B9AF-D0CEC6CCA6E2}"/>
              </a:ext>
            </a:extLst>
          </p:cNvPr>
          <p:cNvSpPr/>
          <p:nvPr/>
        </p:nvSpPr>
        <p:spPr>
          <a:xfrm>
            <a:off x="2146361" y="6085833"/>
            <a:ext cx="295425" cy="0"/>
          </a:xfrm>
          <a:custGeom>
            <a:avLst/>
            <a:gdLst/>
            <a:ahLst/>
            <a:cxnLst/>
            <a:rect l="l" t="t" r="r" b="b"/>
            <a:pathLst>
              <a:path w="349250">
                <a:moveTo>
                  <a:pt x="0" y="0"/>
                </a:moveTo>
                <a:lnTo>
                  <a:pt x="349186" y="0"/>
                </a:lnTo>
              </a:path>
            </a:pathLst>
          </a:custGeom>
          <a:ln w="25400">
            <a:solidFill>
              <a:srgbClr val="3BC9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Barlow" panose="00000500000000000000" pitchFamily="2" charset="0"/>
            </a:endParaRPr>
          </a:p>
        </p:txBody>
      </p:sp>
    </p:spTree>
    <p:extLst>
      <p:ext uri="{BB962C8B-B14F-4D97-AF65-F5344CB8AC3E}">
        <p14:creationId xmlns:p14="http://schemas.microsoft.com/office/powerpoint/2010/main" val="1439686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ECE3F0-EB29-1F73-608D-0219C246D8DC}"/>
              </a:ext>
            </a:extLst>
          </p:cNvPr>
          <p:cNvSpPr/>
          <p:nvPr/>
        </p:nvSpPr>
        <p:spPr>
          <a:xfrm>
            <a:off x="6096001" y="1200150"/>
            <a:ext cx="5756596" cy="419876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2474" y="446598"/>
            <a:ext cx="10515600" cy="418646"/>
          </a:xfrm>
        </p:spPr>
        <p:txBody>
          <a:bodyPr>
            <a:noAutofit/>
          </a:bodyPr>
          <a:lstStyle/>
          <a:p>
            <a:r>
              <a:rPr lang="en-US" dirty="0"/>
              <a:t>Likelihood of adopting automation</a:t>
            </a:r>
          </a:p>
        </p:txBody>
      </p:sp>
      <p:sp>
        <p:nvSpPr>
          <p:cNvPr id="6" name="TextBox 5">
            <a:extLst>
              <a:ext uri="{FF2B5EF4-FFF2-40B4-BE49-F238E27FC236}">
                <a16:creationId xmlns:a16="http://schemas.microsoft.com/office/drawing/2014/main" id="{5EB6908E-6260-4BFB-80B7-178AF84DDF22}"/>
              </a:ext>
            </a:extLst>
          </p:cNvPr>
          <p:cNvSpPr txBox="1"/>
          <p:nvPr/>
        </p:nvSpPr>
        <p:spPr>
          <a:xfrm>
            <a:off x="6132850" y="5152692"/>
            <a:ext cx="2776258" cy="230832"/>
          </a:xfrm>
          <a:prstGeom prst="rect">
            <a:avLst/>
          </a:prstGeom>
          <a:noFill/>
        </p:spPr>
        <p:txBody>
          <a:bodyPr wrap="square" rtlCol="0">
            <a:spAutoFit/>
          </a:bodyPr>
          <a:lstStyle/>
          <a:p>
            <a:r>
              <a:rPr lang="en-GB" sz="900" i="1" dirty="0">
                <a:latin typeface="Barlow" panose="00000500000000000000" pitchFamily="2" charset="0"/>
              </a:rPr>
              <a:t>Base: All businesses not using automation (311)</a:t>
            </a:r>
          </a:p>
        </p:txBody>
      </p:sp>
      <p:graphicFrame>
        <p:nvGraphicFramePr>
          <p:cNvPr id="9" name="Content Placeholder 4">
            <a:extLst>
              <a:ext uri="{FF2B5EF4-FFF2-40B4-BE49-F238E27FC236}">
                <a16:creationId xmlns:a16="http://schemas.microsoft.com/office/drawing/2014/main" id="{FBFFEA39-0593-4A98-5B24-F7EC06A5FAA0}"/>
              </a:ext>
            </a:extLst>
          </p:cNvPr>
          <p:cNvGraphicFramePr>
            <a:graphicFrameLocks noGrp="1"/>
          </p:cNvGraphicFramePr>
          <p:nvPr>
            <p:ph sz="half" idx="2"/>
            <p:extLst>
              <p:ext uri="{D42A27DB-BD31-4B8C-83A1-F6EECF244321}">
                <p14:modId xmlns:p14="http://schemas.microsoft.com/office/powerpoint/2010/main" val="1862110387"/>
              </p:ext>
            </p:extLst>
          </p:nvPr>
        </p:nvGraphicFramePr>
        <p:xfrm>
          <a:off x="6343650" y="1436686"/>
          <a:ext cx="535556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5">
            <a:extLst>
              <a:ext uri="{FF2B5EF4-FFF2-40B4-BE49-F238E27FC236}">
                <a16:creationId xmlns:a16="http://schemas.microsoft.com/office/drawing/2014/main" id="{DD33F969-0614-B672-F069-DD6EEDDCDAAE}"/>
              </a:ext>
            </a:extLst>
          </p:cNvPr>
          <p:cNvSpPr txBox="1">
            <a:spLocks/>
          </p:cNvSpPr>
          <p:nvPr/>
        </p:nvSpPr>
        <p:spPr>
          <a:xfrm>
            <a:off x="6111283" y="1226870"/>
            <a:ext cx="5741314"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92926"/>
                </a:solidFill>
                <a:effectLst/>
                <a:uLnTx/>
                <a:uFillTx/>
                <a:latin typeface="Barlow" panose="00000500000000000000" pitchFamily="2" charset="0"/>
                <a:cs typeface="Arial" panose="020B0604020202020204" pitchFamily="34" charset="0"/>
              </a:rPr>
              <a:t>Q. How likely or unlikely are you to adopt automation in future? </a:t>
            </a:r>
          </a:p>
        </p:txBody>
      </p:sp>
      <p:sp>
        <p:nvSpPr>
          <p:cNvPr id="7" name="TextBox 6">
            <a:extLst>
              <a:ext uri="{FF2B5EF4-FFF2-40B4-BE49-F238E27FC236}">
                <a16:creationId xmlns:a16="http://schemas.microsoft.com/office/drawing/2014/main" id="{BE3F5349-B409-1615-EF6D-A3B69EE8B531}"/>
              </a:ext>
            </a:extLst>
          </p:cNvPr>
          <p:cNvSpPr txBox="1"/>
          <p:nvPr/>
        </p:nvSpPr>
        <p:spPr>
          <a:xfrm>
            <a:off x="492783" y="1200150"/>
            <a:ext cx="5394937" cy="2092881"/>
          </a:xfrm>
          <a:prstGeom prst="rect">
            <a:avLst/>
          </a:prstGeom>
          <a:noFill/>
        </p:spPr>
        <p:txBody>
          <a:bodyPr wrap="square" rtlCol="0">
            <a:spAutoFit/>
          </a:bodyPr>
          <a:lstStyle/>
          <a:p>
            <a:pPr>
              <a:defRPr/>
            </a:pPr>
            <a:r>
              <a:rPr lang="en-GB" sz="1300" b="1" dirty="0">
                <a:latin typeface="Barlow" panose="00000500000000000000" pitchFamily="2" charset="0"/>
                <a:cs typeface="Arial" panose="020B0604020202020204" pitchFamily="34" charset="0"/>
              </a:rPr>
              <a:t>Among businesses that were not using automation, 6% said they were likely to adopt it in future, while the majority (92%) were unlikely to. </a:t>
            </a:r>
          </a:p>
          <a:p>
            <a:pPr>
              <a:defRPr/>
            </a:pPr>
            <a:endParaRPr lang="en-GB" sz="1300" b="1" dirty="0">
              <a:latin typeface="Barlow" panose="00000500000000000000" pitchFamily="2" charset="0"/>
              <a:cs typeface="Arial" panose="020B0604020202020204" pitchFamily="34" charset="0"/>
            </a:endParaRPr>
          </a:p>
          <a:p>
            <a:pPr>
              <a:defRPr/>
            </a:pPr>
            <a:r>
              <a:rPr lang="en-GB" sz="1300" dirty="0">
                <a:latin typeface="Barlow" panose="00000500000000000000" pitchFamily="2" charset="0"/>
                <a:cs typeface="Arial" panose="020B0604020202020204" pitchFamily="34" charset="0"/>
              </a:rPr>
              <a:t>Likelihood of adopting automation was higher than average among those that considered it to be essential/important to the future of their business (48% were likely to adopt it, 49% unlikely), and lower among those that felt automation was not important (1% likely, 97% unlikely). </a:t>
            </a:r>
          </a:p>
          <a:p>
            <a:endParaRPr lang="en-GB" sz="1300" dirty="0">
              <a:latin typeface="Barlow" panose="00000500000000000000" pitchFamily="2" charset="0"/>
              <a:cs typeface="Arial" panose="020B0604020202020204" pitchFamily="34" charset="0"/>
            </a:endParaRPr>
          </a:p>
          <a:p>
            <a:r>
              <a:rPr lang="en-GB" sz="1300" dirty="0">
                <a:latin typeface="Barlow" panose="00000500000000000000" pitchFamily="2" charset="0"/>
                <a:cs typeface="Arial" panose="020B0604020202020204" pitchFamily="34" charset="0"/>
              </a:rPr>
              <a:t>Otherwise, there was no significant variation by types of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1829703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49622" y="230739"/>
            <a:ext cx="10515600" cy="703683"/>
          </a:xfrm>
        </p:spPr>
        <p:txBody>
          <a:bodyPr>
            <a:normAutofit/>
          </a:bodyPr>
          <a:lstStyle/>
          <a:p>
            <a:r>
              <a:rPr lang="en-GB" sz="4000" dirty="0"/>
              <a:t>Actions to support use of automation</a:t>
            </a:r>
            <a:endParaRPr lang="en-US" sz="4000"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292170" y="897589"/>
            <a:ext cx="5899830" cy="4976299"/>
            <a:chOff x="4488297" y="1131534"/>
            <a:chExt cx="6521785" cy="5263553"/>
          </a:xfrm>
        </p:grpSpPr>
        <p:sp>
          <p:nvSpPr>
            <p:cNvPr id="4" name="Rectangle 3">
              <a:extLst>
                <a:ext uri="{FF2B5EF4-FFF2-40B4-BE49-F238E27FC236}">
                  <a16:creationId xmlns:a16="http://schemas.microsoft.com/office/drawing/2014/main" id="{63DA6D98-889B-B37B-123A-85E63FFB87CF}"/>
                </a:ext>
              </a:extLst>
            </p:cNvPr>
            <p:cNvSpPr/>
            <p:nvPr/>
          </p:nvSpPr>
          <p:spPr>
            <a:xfrm>
              <a:off x="4535257" y="1143865"/>
              <a:ext cx="6289511" cy="5251222"/>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488297" y="6163221"/>
              <a:ext cx="5056529"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using automation (188)</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488297" y="1131534"/>
              <a:ext cx="6521785"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What steps, if any, is your business taking to support its use of automation?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2083925905"/>
              </p:ext>
            </p:extLst>
          </p:nvPr>
        </p:nvGraphicFramePr>
        <p:xfrm>
          <a:off x="6469381" y="1298999"/>
          <a:ext cx="5257800" cy="430045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A888851-2AD4-C6A8-AD5A-5629A06161E1}"/>
              </a:ext>
            </a:extLst>
          </p:cNvPr>
          <p:cNvSpPr txBox="1"/>
          <p:nvPr/>
        </p:nvSpPr>
        <p:spPr>
          <a:xfrm>
            <a:off x="468780" y="909247"/>
            <a:ext cx="579454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Barlow" panose="00000500000000000000" pitchFamily="2" charset="0"/>
                <a:cs typeface="Arial" panose="020B0604020202020204" pitchFamily="34" charset="0"/>
              </a:rPr>
              <a:t>Among businesses that were using automation, 89% were taking steps to support its use, most commonly exploring bespoke solutions (56%), training staff (53%), creating a plan or updating their business plan (42%), and developing leadership awareness and understanding (41%).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Barlow" panose="00000500000000000000" pitchFamily="2" charset="0"/>
              <a:cs typeface="Arial" panose="020B0604020202020204" pitchFamily="34" charset="0"/>
            </a:endParaRPr>
          </a:p>
          <a:p>
            <a:r>
              <a:rPr lang="en-GB" sz="1200" b="1" dirty="0">
                <a:solidFill>
                  <a:srgbClr val="3BC9D5"/>
                </a:solidFill>
                <a:latin typeface="Barlow" panose="00000500000000000000" pitchFamily="2" charset="0"/>
                <a:cs typeface="Arial" panose="020B0604020202020204" pitchFamily="34" charset="0"/>
              </a:rPr>
              <a:t>Variation </a:t>
            </a:r>
          </a:p>
          <a:p>
            <a:pPr marL="171450" indent="-171450">
              <a:buFont typeface="Arial" panose="020B0604020202020204" pitchFamily="34" charset="0"/>
              <a:buChar char="•"/>
            </a:pPr>
            <a:r>
              <a:rPr lang="en-GB" sz="1200" dirty="0">
                <a:latin typeface="Barlow" panose="00000500000000000000" pitchFamily="2" charset="0"/>
                <a:cs typeface="Arial" panose="020B0604020202020204" pitchFamily="34" charset="0"/>
              </a:rPr>
              <a:t>Actions were more likely to be taken by </a:t>
            </a:r>
            <a:r>
              <a:rPr lang="en-GB" sz="1200" b="1" dirty="0">
                <a:latin typeface="Barlow" panose="00000500000000000000" pitchFamily="2" charset="0"/>
                <a:cs typeface="Arial" panose="020B0604020202020204" pitchFamily="34" charset="0"/>
              </a:rPr>
              <a:t>those who considered automation essential or important</a:t>
            </a:r>
            <a:r>
              <a:rPr lang="en-GB" sz="1200" dirty="0">
                <a:latin typeface="Barlow" panose="00000500000000000000" pitchFamily="2" charset="0"/>
                <a:cs typeface="Arial" panose="020B0604020202020204" pitchFamily="34" charset="0"/>
              </a:rPr>
              <a:t> for their future (95%, compared with 75% of those who felt it was not important). </a:t>
            </a:r>
          </a:p>
          <a:p>
            <a:pPr marL="171450" indent="-171450">
              <a:buFont typeface="Arial" panose="020B0604020202020204" pitchFamily="34" charset="0"/>
              <a:buChar char="•"/>
            </a:pPr>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dirty="0">
                <a:latin typeface="Barlow" panose="00000500000000000000" pitchFamily="2" charset="0"/>
                <a:cs typeface="Arial" panose="020B0604020202020204" pitchFamily="34" charset="0"/>
              </a:rPr>
              <a:t>Actions were also more likely among those for whom automation was already </a:t>
            </a:r>
            <a:r>
              <a:rPr lang="en-GB" sz="1200" b="1" dirty="0">
                <a:latin typeface="Barlow" panose="00000500000000000000" pitchFamily="2" charset="0"/>
                <a:cs typeface="Arial" panose="020B0604020202020204" pitchFamily="34" charset="0"/>
              </a:rPr>
              <a:t>integral to the business </a:t>
            </a:r>
            <a:r>
              <a:rPr lang="en-GB" sz="1200" dirty="0">
                <a:latin typeface="Barlow" panose="00000500000000000000" pitchFamily="2" charset="0"/>
                <a:cs typeface="Arial" panose="020B0604020202020204" pitchFamily="34" charset="0"/>
              </a:rPr>
              <a:t>(85% were taking action) and those </a:t>
            </a:r>
            <a:r>
              <a:rPr lang="en-GB" sz="1200" b="1" dirty="0">
                <a:latin typeface="Barlow" panose="00000500000000000000" pitchFamily="2" charset="0"/>
                <a:cs typeface="Arial" panose="020B0604020202020204" pitchFamily="34" charset="0"/>
              </a:rPr>
              <a:t>using it and wanting to use it more </a:t>
            </a:r>
            <a:r>
              <a:rPr lang="en-GB" sz="1200" dirty="0">
                <a:latin typeface="Barlow" panose="00000500000000000000" pitchFamily="2" charset="0"/>
                <a:cs typeface="Arial" panose="020B0604020202020204" pitchFamily="34" charset="0"/>
              </a:rPr>
              <a:t>(96%), compared with those not wanting to use it more (81%). </a:t>
            </a:r>
          </a:p>
        </p:txBody>
      </p:sp>
      <p:sp>
        <p:nvSpPr>
          <p:cNvPr id="8" name="Rectangle 7">
            <a:extLst>
              <a:ext uri="{FF2B5EF4-FFF2-40B4-BE49-F238E27FC236}">
                <a16:creationId xmlns:a16="http://schemas.microsoft.com/office/drawing/2014/main" id="{A4C8704B-1029-C811-E0D9-66067223C24D}"/>
              </a:ext>
            </a:extLst>
          </p:cNvPr>
          <p:cNvSpPr/>
          <p:nvPr/>
        </p:nvSpPr>
        <p:spPr>
          <a:xfrm>
            <a:off x="557694" y="3952165"/>
            <a:ext cx="5616715" cy="1230435"/>
          </a:xfrm>
          <a:prstGeom prst="rect">
            <a:avLst/>
          </a:prstGeom>
          <a:solidFill>
            <a:srgbClr val="3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Barlow" panose="00000500000000000000" pitchFamily="2" charset="0"/>
              </a:rPr>
              <a:t>Among those that were not yet using automation*, but likely to in future, the steps they anticipated taking were: exploring how best to apply it to their operations (N= 13), exploring new hardware, equipment or machinery (13) and exploring solutions for their specific needs (12). This was followed by creating or updating plans (10), training staff (9), exploring advanced (8) and free (7) software, developing leadership awareness (7) and bringing in new staff (2). </a:t>
            </a:r>
          </a:p>
        </p:txBody>
      </p:sp>
      <p:sp>
        <p:nvSpPr>
          <p:cNvPr id="10" name="object 27">
            <a:extLst>
              <a:ext uri="{FF2B5EF4-FFF2-40B4-BE49-F238E27FC236}">
                <a16:creationId xmlns:a16="http://schemas.microsoft.com/office/drawing/2014/main" id="{24C15724-1933-51AB-401C-8A1E5C691ED7}"/>
              </a:ext>
            </a:extLst>
          </p:cNvPr>
          <p:cNvSpPr txBox="1"/>
          <p:nvPr/>
        </p:nvSpPr>
        <p:spPr>
          <a:xfrm>
            <a:off x="2251014" y="6239150"/>
            <a:ext cx="8416987" cy="556563"/>
          </a:xfrm>
          <a:prstGeom prst="rect">
            <a:avLst/>
          </a:prstGeom>
        </p:spPr>
        <p:txBody>
          <a:bodyPr vert="horz" wrap="square" lIns="0" tIns="12700" rIns="0" bIns="0" rtlCol="0">
            <a:spAutoFit/>
          </a:bodyPr>
          <a:lstStyle/>
          <a:p>
            <a:pPr marL="12700" marR="0" lvl="0" indent="0" algn="l" defTabSz="914400" rtl="0" eaLnBrk="1" fontAlgn="auto" latinLnBrk="0" hangingPunct="1">
              <a:lnSpc>
                <a:spcPts val="819"/>
              </a:lnSpc>
              <a:spcBef>
                <a:spcPts val="100"/>
              </a:spcBef>
              <a:spcAft>
                <a:spcPts val="0"/>
              </a:spcAft>
              <a:buClrTx/>
              <a:buSzTx/>
              <a:buFontTx/>
              <a:buNone/>
              <a:tabLst/>
              <a:defRPr/>
            </a:pPr>
            <a:r>
              <a:rPr kumimoji="0" lang="en-GB" sz="1000" b="1" i="0" u="none" strike="noStrike" kern="1200" cap="none" spc="20" normalizeH="0" baseline="0" noProof="0" dirty="0">
                <a:ln>
                  <a:noFill/>
                </a:ln>
                <a:solidFill>
                  <a:srgbClr val="3BC9D5"/>
                </a:solidFill>
                <a:effectLst/>
                <a:uLnTx/>
                <a:uFillTx/>
                <a:latin typeface="Barlow" panose="00000500000000000000" pitchFamily="2" charset="0"/>
                <a:cs typeface="Arial"/>
              </a:rPr>
              <a:t>NOTES:</a:t>
            </a:r>
          </a:p>
          <a:p>
            <a:pPr marL="12700" lvl="0">
              <a:spcBef>
                <a:spcPts val="100"/>
              </a:spcBef>
              <a:defRPr/>
            </a:pPr>
            <a:r>
              <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rPr>
              <a:t>*These businesses were asked separately about the steps they were likely to take in future to support their use of automation. </a:t>
            </a:r>
            <a:r>
              <a:rPr lang="en-GB" sz="1000" dirty="0">
                <a:solidFill>
                  <a:prstClr val="black"/>
                </a:solidFill>
                <a:latin typeface="Barlow" panose="00000500000000000000" pitchFamily="2" charset="0"/>
                <a:cs typeface="Arial"/>
              </a:rPr>
              <a:t>Because of the small number of businesses being asked this question (22), the number of responses are shown rather than percentages. </a:t>
            </a:r>
            <a:endPar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endParaRP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
        <p:nvSpPr>
          <p:cNvPr id="13" name="object 26">
            <a:extLst>
              <a:ext uri="{FF2B5EF4-FFF2-40B4-BE49-F238E27FC236}">
                <a16:creationId xmlns:a16="http://schemas.microsoft.com/office/drawing/2014/main" id="{E8DF6D23-AAE3-38B7-6A87-BAA362B5E2C8}"/>
              </a:ext>
            </a:extLst>
          </p:cNvPr>
          <p:cNvSpPr/>
          <p:nvPr/>
        </p:nvSpPr>
        <p:spPr>
          <a:xfrm>
            <a:off x="2251014" y="6200133"/>
            <a:ext cx="295425" cy="0"/>
          </a:xfrm>
          <a:custGeom>
            <a:avLst/>
            <a:gdLst/>
            <a:ahLst/>
            <a:cxnLst/>
            <a:rect l="l" t="t" r="r" b="b"/>
            <a:pathLst>
              <a:path w="349250">
                <a:moveTo>
                  <a:pt x="0" y="0"/>
                </a:moveTo>
                <a:lnTo>
                  <a:pt x="349186" y="0"/>
                </a:lnTo>
              </a:path>
            </a:pathLst>
          </a:custGeom>
          <a:ln w="25400">
            <a:solidFill>
              <a:srgbClr val="3BC9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Barlow" panose="00000500000000000000" pitchFamily="2" charset="0"/>
            </a:endParaRPr>
          </a:p>
        </p:txBody>
      </p:sp>
    </p:spTree>
    <p:extLst>
      <p:ext uri="{BB962C8B-B14F-4D97-AF65-F5344CB8AC3E}">
        <p14:creationId xmlns:p14="http://schemas.microsoft.com/office/powerpoint/2010/main" val="170312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686489" y="1036955"/>
            <a:ext cx="5385456" cy="4655926"/>
          </a:xfrm>
        </p:spPr>
        <p:txBody>
          <a:bodyPr>
            <a:noAutofit/>
          </a:bodyPr>
          <a:lstStyle/>
          <a:p>
            <a:pPr marL="0" indent="0">
              <a:buNone/>
            </a:pPr>
            <a:r>
              <a:rPr lang="en-GB" sz="1200" b="1" dirty="0">
                <a:solidFill>
                  <a:srgbClr val="3BC9D5"/>
                </a:solidFill>
                <a:latin typeface="Barlow" panose="00000500000000000000" pitchFamily="2" charset="0"/>
                <a:cs typeface="Arial" panose="020B0604020202020204" pitchFamily="34" charset="0"/>
              </a:rPr>
              <a:t>Financial outlook </a:t>
            </a:r>
          </a:p>
          <a:p>
            <a:pPr marL="285750" indent="-285750">
              <a:buFont typeface="Arial" panose="020B0604020202020204" pitchFamily="34" charset="0"/>
              <a:buChar char="•"/>
            </a:pPr>
            <a:r>
              <a:rPr lang="en-GB" sz="1200" b="1" dirty="0">
                <a:latin typeface="Barlow" panose="00000500000000000000" pitchFamily="2" charset="0"/>
              </a:rPr>
              <a:t>The majority of businesses (92%) were concerned about their finances. </a:t>
            </a:r>
            <a:r>
              <a:rPr lang="en-GB" sz="1200" dirty="0">
                <a:latin typeface="Barlow" panose="00000500000000000000" pitchFamily="2" charset="0"/>
              </a:rPr>
              <a:t>The most common concerns were high and increasing costs (84%), profit margins (60%), and having to charge higher prices (59%). </a:t>
            </a:r>
          </a:p>
          <a:p>
            <a:pPr marL="285750" indent="-285750">
              <a:buFont typeface="Arial" panose="020B0604020202020204" pitchFamily="34" charset="0"/>
              <a:buChar char="•"/>
            </a:pPr>
            <a:r>
              <a:rPr lang="en-GB" sz="1200" b="1" dirty="0">
                <a:latin typeface="Barlow" panose="00000500000000000000" pitchFamily="2" charset="0"/>
                <a:cs typeface="Arial" panose="020B0604020202020204" pitchFamily="34" charset="0"/>
              </a:rPr>
              <a:t>Those concerned about at least one of the factors listed </a:t>
            </a:r>
            <a:r>
              <a:rPr lang="en-GB" sz="1200" dirty="0">
                <a:latin typeface="Barlow" panose="00000500000000000000" pitchFamily="2" charset="0"/>
                <a:cs typeface="Arial" panose="020B0604020202020204" pitchFamily="34" charset="0"/>
              </a:rPr>
              <a:t>were more likely to be: </a:t>
            </a:r>
            <a:r>
              <a:rPr lang="en-GB" sz="1200" dirty="0">
                <a:solidFill>
                  <a:srgbClr val="000000"/>
                </a:solidFill>
                <a:latin typeface="Barlow" panose="00000500000000000000" pitchFamily="2" charset="0"/>
              </a:rPr>
              <a:t>those that could only operate on their cash reserves for up to three months (100%); accommodation and food (99%) and remote rural (98%) businesses; and those that had struggled in the past six months (98%). </a:t>
            </a:r>
          </a:p>
          <a:p>
            <a:pPr marL="285750" indent="-285750">
              <a:buFont typeface="Arial" panose="020B0604020202020204" pitchFamily="34" charset="0"/>
              <a:buChar char="•"/>
              <a:defRPr/>
            </a:pPr>
            <a:r>
              <a:rPr lang="en-GB" sz="1200" b="1" dirty="0">
                <a:latin typeface="Barlow" panose="00000500000000000000" pitchFamily="2" charset="0"/>
                <a:cs typeface="Arial" panose="020B0604020202020204" pitchFamily="34" charset="0"/>
              </a:rPr>
              <a:t>Those not concerned about any of the factors listed </a:t>
            </a:r>
            <a:r>
              <a:rPr lang="en-GB" sz="1200" dirty="0">
                <a:latin typeface="Barlow" panose="00000500000000000000" pitchFamily="2" charset="0"/>
                <a:cs typeface="Arial" panose="020B0604020202020204" pitchFamily="34" charset="0"/>
              </a:rPr>
              <a:t>were more likely to be</a:t>
            </a:r>
            <a:r>
              <a:rPr lang="en-GB" sz="1200" b="1" dirty="0">
                <a:latin typeface="Barlow" panose="00000500000000000000" pitchFamily="2" charset="0"/>
                <a:cs typeface="Arial" panose="020B0604020202020204" pitchFamily="34" charset="0"/>
              </a:rPr>
              <a:t>: </a:t>
            </a:r>
            <a:r>
              <a:rPr lang="en-GB" sz="1200" dirty="0">
                <a:solidFill>
                  <a:srgbClr val="000000"/>
                </a:solidFill>
                <a:latin typeface="Barlow" panose="00000500000000000000" pitchFamily="2" charset="0"/>
              </a:rPr>
              <a:t>IT, finance and real estate (27%) and construction (17%) businesses; those that had performed well in the past six months (14%); and those that could operate on their cash reserves for more than 12 months (12%). </a:t>
            </a:r>
          </a:p>
          <a:p>
            <a:pPr marL="285750" indent="-285750">
              <a:buFont typeface="Arial" panose="020B0604020202020204" pitchFamily="34" charset="0"/>
              <a:buChar char="•"/>
              <a:defRPr/>
            </a:pPr>
            <a:r>
              <a:rPr lang="en-GB" sz="1200" b="1" dirty="0">
                <a:latin typeface="Barlow" panose="00000500000000000000" pitchFamily="2" charset="0"/>
              </a:rPr>
              <a:t>Assuming they had no additional funding, over a quarter of businesses (28%) said they could operate on their cash reserves for up to six months. </a:t>
            </a:r>
            <a:r>
              <a:rPr lang="en-GB" sz="1200" dirty="0">
                <a:latin typeface="Barlow" panose="00000500000000000000" pitchFamily="2" charset="0"/>
              </a:rPr>
              <a:t>This included 2% who could operate for no more than a month, 14% for up to three months and 15% between three and six months. One-in-five (20%) could operate for between six and 12 months and a further 37% could do so for over 12 months. One–in-ten (10%) businesses had no cash reserves. </a:t>
            </a:r>
          </a:p>
          <a:p>
            <a:pPr marL="457200" lvl="1" indent="0">
              <a:buNone/>
            </a:pPr>
            <a:endParaRPr lang="en-GB" sz="1200" b="1" dirty="0">
              <a:solidFill>
                <a:srgbClr val="3BC9D5"/>
              </a:solidFill>
              <a:latin typeface="Barlow" panose="00000500000000000000" pitchFamily="2" charset="0"/>
              <a:cs typeface="Arial" panose="020B0604020202020204" pitchFamily="34" charset="0"/>
            </a:endParaRPr>
          </a:p>
          <a:p>
            <a:pPr marL="0" indent="0">
              <a:buNone/>
            </a:pPr>
            <a:endParaRPr lang="en-GB" sz="1300" dirty="0">
              <a:latin typeface="+mn-lt"/>
            </a:endParaRP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382808" y="1554162"/>
            <a:ext cx="5474760" cy="4529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kumimoji="0" lang="en-GB" sz="1200" b="0" i="0" u="none" strike="noStrike" kern="1200" cap="none" spc="0" normalizeH="0" baseline="0" noProof="0" dirty="0">
              <a:ln>
                <a:noFill/>
              </a:ln>
              <a:solidFill>
                <a:srgbClr val="402957"/>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382EF76F-3E1B-A9FB-8F6C-3F13ED6967A5}"/>
              </a:ext>
            </a:extLst>
          </p:cNvPr>
          <p:cNvSpPr txBox="1">
            <a:spLocks/>
          </p:cNvSpPr>
          <p:nvPr/>
        </p:nvSpPr>
        <p:spPr>
          <a:xfrm>
            <a:off x="6212736" y="1069764"/>
            <a:ext cx="5300216" cy="465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solidFill>
                  <a:srgbClr val="3BC9D5"/>
                </a:solidFill>
                <a:latin typeface="Barlow" panose="00000500000000000000" pitchFamily="2" charset="0"/>
                <a:cs typeface="Arial" panose="020B0604020202020204" pitchFamily="34" charset="0"/>
              </a:rPr>
              <a:t>Adapting to change</a:t>
            </a:r>
          </a:p>
          <a:p>
            <a:pPr marL="285750" indent="-285750">
              <a:buFont typeface="Arial" panose="020B0604020202020204" pitchFamily="34" charset="0"/>
              <a:buChar char="•"/>
            </a:pPr>
            <a:r>
              <a:rPr lang="en-GB" sz="1200" b="1" dirty="0">
                <a:latin typeface="Barlow" panose="00000500000000000000" pitchFamily="2" charset="0"/>
              </a:rPr>
              <a:t>The majority (86%) of businesses were taking action to improve their productivity and competitive position. </a:t>
            </a:r>
            <a:r>
              <a:rPr lang="en-GB" sz="1200" dirty="0">
                <a:latin typeface="Barlow" panose="00000500000000000000" pitchFamily="2" charset="0"/>
              </a:rPr>
              <a:t>The most common actions were introducing more efficient working practices (52%), adopting new technologies (50%), adapting products or services (46%), collaborating (42%) and investing in premises or equipment (41%).</a:t>
            </a:r>
          </a:p>
          <a:p>
            <a:pPr marL="285750" indent="-285750">
              <a:buFont typeface="Arial" panose="020B0604020202020204" pitchFamily="34" charset="0"/>
              <a:buChar char="•"/>
            </a:pPr>
            <a:r>
              <a:rPr lang="en-GB" sz="1200" b="1" dirty="0">
                <a:solidFill>
                  <a:srgbClr val="38234E"/>
                </a:solidFill>
                <a:latin typeface="Barlow" panose="00000500000000000000" pitchFamily="2" charset="0"/>
              </a:rPr>
              <a:t>Among all businesses, o</a:t>
            </a:r>
            <a:r>
              <a:rPr kumimoji="0" lang="en-GB" sz="1200" b="1" i="0" u="none" strike="noStrike" kern="1200" cap="none" spc="0" normalizeH="0" baseline="0" noProof="0" dirty="0" err="1">
                <a:ln>
                  <a:noFill/>
                </a:ln>
                <a:solidFill>
                  <a:srgbClr val="38234E"/>
                </a:solidFill>
                <a:effectLst/>
                <a:uLnTx/>
                <a:uFillTx/>
                <a:latin typeface="Barlow" panose="00000500000000000000" pitchFamily="2" charset="0"/>
              </a:rPr>
              <a:t>ver</a:t>
            </a:r>
            <a:r>
              <a:rPr kumimoji="0" lang="en-GB" sz="1200" b="1" i="0" u="none" strike="noStrike" kern="1200" cap="none" spc="0" normalizeH="0" baseline="0" noProof="0" dirty="0">
                <a:ln>
                  <a:noFill/>
                </a:ln>
                <a:solidFill>
                  <a:srgbClr val="38234E"/>
                </a:solidFill>
                <a:effectLst/>
                <a:uLnTx/>
                <a:uFillTx/>
                <a:latin typeface="Barlow" panose="00000500000000000000" pitchFamily="2" charset="0"/>
              </a:rPr>
              <a:t> three-quarters (77%) were taking action to ensure they had access to the skills and resources they needed. </a:t>
            </a:r>
            <a:r>
              <a:rPr kumimoji="0" lang="en-GB" sz="1200" i="0" u="none" strike="noStrike" kern="1200" cap="none" spc="0" normalizeH="0" baseline="0" noProof="0" dirty="0">
                <a:ln>
                  <a:noFill/>
                </a:ln>
                <a:solidFill>
                  <a:srgbClr val="38234E"/>
                </a:solidFill>
                <a:effectLst/>
                <a:uLnTx/>
                <a:uFillTx/>
                <a:latin typeface="Barlow" panose="00000500000000000000" pitchFamily="2" charset="0"/>
              </a:rPr>
              <a:t>The most common actions were using independent contractors or freelancers (44%) and encouraging staff to work across different parts of the business (37%). </a:t>
            </a:r>
          </a:p>
          <a:p>
            <a:pPr marL="285750" indent="-285750">
              <a:buFont typeface="Arial" panose="020B0604020202020204" pitchFamily="34" charset="0"/>
              <a:buChar char="•"/>
            </a:pPr>
            <a:r>
              <a:rPr kumimoji="0" lang="en-GB" sz="1200" b="1" i="0" u="none" strike="noStrike" kern="1200" cap="none" spc="0" normalizeH="0" baseline="0" noProof="0" dirty="0">
                <a:ln>
                  <a:noFill/>
                </a:ln>
                <a:solidFill>
                  <a:srgbClr val="38234E"/>
                </a:solidFill>
                <a:effectLst/>
                <a:uLnTx/>
                <a:uFillTx/>
                <a:latin typeface="Barlow" panose="00000500000000000000" pitchFamily="2" charset="0"/>
              </a:rPr>
              <a:t>Among employers, 86% were taking actions related to their workforce. </a:t>
            </a:r>
            <a:r>
              <a:rPr kumimoji="0" lang="en-GB" sz="1200" i="0" u="none" strike="noStrike" kern="1200" cap="none" spc="0" normalizeH="0" baseline="0" noProof="0" dirty="0">
                <a:ln>
                  <a:noFill/>
                </a:ln>
                <a:solidFill>
                  <a:srgbClr val="38234E"/>
                </a:solidFill>
                <a:effectLst/>
                <a:uLnTx/>
                <a:uFillTx/>
                <a:latin typeface="Barlow" panose="00000500000000000000" pitchFamily="2" charset="0"/>
              </a:rPr>
              <a:t>The top actions were introducing internal training and development (61%) and increasing wages (61%), followed by offering flexible working (49%) and external, accredited training (43%). </a:t>
            </a:r>
          </a:p>
          <a:p>
            <a:pPr marL="285750" indent="-285750">
              <a:buFont typeface="Arial" panose="020B0604020202020204" pitchFamily="34" charset="0"/>
              <a:buChar char="•"/>
            </a:pPr>
            <a:r>
              <a:rPr lang="en-GB" sz="1200" dirty="0">
                <a:latin typeface="Barlow" panose="00000500000000000000" pitchFamily="2" charset="0"/>
                <a:cs typeface="Arial" panose="020B0604020202020204" pitchFamily="34" charset="0"/>
              </a:rPr>
              <a:t>The types of business </a:t>
            </a:r>
            <a:r>
              <a:rPr lang="en-GB" sz="1200" b="1" dirty="0">
                <a:latin typeface="Barlow" panose="00000500000000000000" pitchFamily="2" charset="0"/>
                <a:cs typeface="Arial" panose="020B0604020202020204" pitchFamily="34" charset="0"/>
              </a:rPr>
              <a:t>most likely to be taking action </a:t>
            </a:r>
            <a:r>
              <a:rPr lang="en-GB" sz="1200" dirty="0">
                <a:latin typeface="Barlow" panose="00000500000000000000" pitchFamily="2" charset="0"/>
                <a:cs typeface="Arial" panose="020B0604020202020204" pitchFamily="34" charset="0"/>
              </a:rPr>
              <a:t>across the range of areas outlined above included: those with 25+ staff, accommodation and food business, arts and entertainment businesses, and those that had performed well in the past six months. Those </a:t>
            </a:r>
            <a:r>
              <a:rPr lang="en-GB" sz="1200" b="1" dirty="0">
                <a:latin typeface="Barlow" panose="00000500000000000000" pitchFamily="2" charset="0"/>
                <a:cs typeface="Arial" panose="020B0604020202020204" pitchFamily="34" charset="0"/>
              </a:rPr>
              <a:t>least likely to be taking action</a:t>
            </a:r>
            <a:r>
              <a:rPr lang="en-GB" sz="1200" dirty="0">
                <a:latin typeface="Barlow" panose="00000500000000000000" pitchFamily="2" charset="0"/>
                <a:cs typeface="Arial" panose="020B0604020202020204" pitchFamily="34" charset="0"/>
              </a:rPr>
              <a:t> included those with 0-4 staff and those not concerned about their finances.  </a:t>
            </a:r>
          </a:p>
          <a:p>
            <a:pPr marL="0" indent="0">
              <a:buFont typeface="Arial" panose="020B0604020202020204" pitchFamily="34" charset="0"/>
              <a:buNone/>
            </a:pPr>
            <a:endParaRPr lang="en-GB" sz="1200" dirty="0">
              <a:latin typeface="Barlow" panose="00000500000000000000" pitchFamily="2" charset="0"/>
            </a:endParaRPr>
          </a:p>
        </p:txBody>
      </p:sp>
      <p:sp>
        <p:nvSpPr>
          <p:cNvPr id="10" name="Title 1">
            <a:extLst>
              <a:ext uri="{FF2B5EF4-FFF2-40B4-BE49-F238E27FC236}">
                <a16:creationId xmlns:a16="http://schemas.microsoft.com/office/drawing/2014/main" id="{29EA4F16-87BA-CBAF-7900-EB055ED42413}"/>
              </a:ext>
            </a:extLst>
          </p:cNvPr>
          <p:cNvSpPr>
            <a:spLocks noGrp="1"/>
          </p:cNvSpPr>
          <p:nvPr>
            <p:ph type="title"/>
          </p:nvPr>
        </p:nvSpPr>
        <p:spPr>
          <a:xfrm>
            <a:off x="686489" y="70909"/>
            <a:ext cx="10515600" cy="998855"/>
          </a:xfrm>
        </p:spPr>
        <p:txBody>
          <a:bodyPr>
            <a:normAutofit/>
          </a:bodyPr>
          <a:lstStyle/>
          <a:p>
            <a:r>
              <a:rPr lang="en-GB" dirty="0"/>
              <a:t>Executive summary (3) </a:t>
            </a:r>
          </a:p>
        </p:txBody>
      </p:sp>
    </p:spTree>
    <p:extLst>
      <p:ext uri="{BB962C8B-B14F-4D97-AF65-F5344CB8AC3E}">
        <p14:creationId xmlns:p14="http://schemas.microsoft.com/office/powerpoint/2010/main" val="4138754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51B452-20F3-BD97-82C4-C549D6890DDA}"/>
              </a:ext>
            </a:extLst>
          </p:cNvPr>
          <p:cNvSpPr/>
          <p:nvPr/>
        </p:nvSpPr>
        <p:spPr>
          <a:xfrm>
            <a:off x="579490" y="2350567"/>
            <a:ext cx="11375949" cy="3300730"/>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510653" y="231109"/>
            <a:ext cx="10928871" cy="549275"/>
          </a:xfrm>
        </p:spPr>
        <p:txBody>
          <a:bodyPr>
            <a:noAutofit/>
          </a:bodyPr>
          <a:lstStyle/>
          <a:p>
            <a:r>
              <a:rPr lang="en-GB" sz="4000" dirty="0"/>
              <a:t>Areas automation was used in the business – current users</a:t>
            </a:r>
            <a:endParaRPr lang="en-US" sz="4000" dirty="0"/>
          </a:p>
        </p:txBody>
      </p:sp>
      <p:sp>
        <p:nvSpPr>
          <p:cNvPr id="4" name="TextBox 3">
            <a:extLst>
              <a:ext uri="{FF2B5EF4-FFF2-40B4-BE49-F238E27FC236}">
                <a16:creationId xmlns:a16="http://schemas.microsoft.com/office/drawing/2014/main" id="{64DA862A-374B-A02D-BC2B-CB1AAB36081B}"/>
              </a:ext>
            </a:extLst>
          </p:cNvPr>
          <p:cNvSpPr txBox="1"/>
          <p:nvPr/>
        </p:nvSpPr>
        <p:spPr>
          <a:xfrm>
            <a:off x="521597" y="876723"/>
            <a:ext cx="11389541" cy="692497"/>
          </a:xfrm>
          <a:prstGeom prst="rect">
            <a:avLst/>
          </a:prstGeom>
          <a:noFill/>
        </p:spPr>
        <p:txBody>
          <a:bodyPr wrap="square" rtlCol="0">
            <a:spAutoFit/>
          </a:bodyPr>
          <a:lstStyle/>
          <a:p>
            <a:pPr>
              <a:defRPr/>
            </a:pPr>
            <a:r>
              <a:rPr lang="en-GB" sz="1300" b="1" dirty="0">
                <a:solidFill>
                  <a:prstClr val="black"/>
                </a:solidFill>
                <a:latin typeface="Barlow" panose="00000500000000000000" pitchFamily="2" charset="0"/>
                <a:cs typeface="Arial" panose="020B0604020202020204" pitchFamily="34" charset="0"/>
              </a:rPr>
              <a:t>For businesses currently using automation, the main areas in which they were using it, were information and communications technology (57%)  and finance and accounting (57%).  These were followed by production of goods and materials (44%), sales and marketing (38%), and environmental sustainability (36%). </a:t>
            </a:r>
            <a:endParaRPr kumimoji="0" lang="en-GB" sz="1300" b="1"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5BA223BB-D9C3-D42E-A4E4-6ECBD24A5906}"/>
              </a:ext>
            </a:extLst>
          </p:cNvPr>
          <p:cNvGraphicFramePr/>
          <p:nvPr>
            <p:extLst>
              <p:ext uri="{D42A27DB-BD31-4B8C-83A1-F6EECF244321}">
                <p14:modId xmlns:p14="http://schemas.microsoft.com/office/powerpoint/2010/main" val="3657976166"/>
              </p:ext>
            </p:extLst>
          </p:nvPr>
        </p:nvGraphicFramePr>
        <p:xfrm>
          <a:off x="468143" y="1996389"/>
          <a:ext cx="10708387" cy="338768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6395CE21-D2D3-CC8B-0427-812445C1CF0A}"/>
              </a:ext>
            </a:extLst>
          </p:cNvPr>
          <p:cNvGrpSpPr/>
          <p:nvPr/>
        </p:nvGrpSpPr>
        <p:grpSpPr>
          <a:xfrm>
            <a:off x="556373" y="2396476"/>
            <a:ext cx="10812413" cy="3254821"/>
            <a:chOff x="-2619163" y="3466888"/>
            <a:chExt cx="12770149" cy="3280562"/>
          </a:xfrm>
        </p:grpSpPr>
        <p:sp>
          <p:nvSpPr>
            <p:cNvPr id="6" name="Text Placeholder 5">
              <a:extLst>
                <a:ext uri="{FF2B5EF4-FFF2-40B4-BE49-F238E27FC236}">
                  <a16:creationId xmlns:a16="http://schemas.microsoft.com/office/drawing/2014/main" id="{7AFCA1B0-8354-79AB-1D5F-DF75DF6449BB}"/>
                </a:ext>
              </a:extLst>
            </p:cNvPr>
            <p:cNvSpPr txBox="1">
              <a:spLocks/>
            </p:cNvSpPr>
            <p:nvPr/>
          </p:nvSpPr>
          <p:spPr>
            <a:xfrm>
              <a:off x="-2619163" y="6520364"/>
              <a:ext cx="5056530"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Businesses currently using automation to whom it applied</a:t>
              </a:r>
            </a:p>
          </p:txBody>
        </p:sp>
        <p:sp>
          <p:nvSpPr>
            <p:cNvPr id="7" name="Text Placeholder 5">
              <a:extLst>
                <a:ext uri="{FF2B5EF4-FFF2-40B4-BE49-F238E27FC236}">
                  <a16:creationId xmlns:a16="http://schemas.microsoft.com/office/drawing/2014/main" id="{4979DE0C-681E-CAA0-18D7-E5CED17F31B6}"/>
                </a:ext>
              </a:extLst>
            </p:cNvPr>
            <p:cNvSpPr txBox="1">
              <a:spLocks/>
            </p:cNvSpPr>
            <p:nvPr/>
          </p:nvSpPr>
          <p:spPr>
            <a:xfrm>
              <a:off x="-2496302" y="3466888"/>
              <a:ext cx="12647288" cy="26512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Are you using, or do you plan to use, automation in any of the following areas of your business? </a:t>
              </a:r>
            </a:p>
          </p:txBody>
        </p:sp>
      </p:grpSp>
      <p:sp>
        <p:nvSpPr>
          <p:cNvPr id="13" name="TextBox 12">
            <a:extLst>
              <a:ext uri="{FF2B5EF4-FFF2-40B4-BE49-F238E27FC236}">
                <a16:creationId xmlns:a16="http://schemas.microsoft.com/office/drawing/2014/main" id="{94B16C9C-5F84-3C54-C793-9678FC337CBE}"/>
              </a:ext>
            </a:extLst>
          </p:cNvPr>
          <p:cNvSpPr txBox="1"/>
          <p:nvPr/>
        </p:nvSpPr>
        <p:spPr>
          <a:xfrm>
            <a:off x="510654" y="1662441"/>
            <a:ext cx="1138954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prstClr val="black"/>
                </a:solidFill>
                <a:latin typeface="Barlow" panose="00000500000000000000" pitchFamily="2" charset="0"/>
                <a:cs typeface="Arial" panose="020B0604020202020204" pitchFamily="34" charset="0"/>
              </a:rPr>
              <a:t>The areas of the businesses in which automation was least likely to be used were human resources (73% did not intend to), logistics, delivery and distribution (64%), customer service (63%) and research and development (56%). </a:t>
            </a:r>
            <a:endParaRPr kumimoji="0" lang="en-GB" sz="13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7A3FBDA2-DE3B-136B-8C03-D88D63922B81}"/>
              </a:ext>
            </a:extLst>
          </p:cNvPr>
          <p:cNvSpPr txBox="1"/>
          <p:nvPr/>
        </p:nvSpPr>
        <p:spPr>
          <a:xfrm>
            <a:off x="11199646" y="3049013"/>
            <a:ext cx="547327" cy="307777"/>
          </a:xfrm>
          <a:prstGeom prst="rect">
            <a:avLst/>
          </a:prstGeom>
          <a:noFill/>
        </p:spPr>
        <p:txBody>
          <a:bodyPr wrap="square" rtlCol="0">
            <a:spAutoFit/>
          </a:bodyPr>
          <a:lstStyle/>
          <a:p>
            <a:r>
              <a:rPr lang="en-GB" sz="1400" b="1" dirty="0">
                <a:latin typeface="Barlow" panose="00000500000000000000" pitchFamily="2" charset="0"/>
              </a:rPr>
              <a:t>70%</a:t>
            </a:r>
          </a:p>
        </p:txBody>
      </p:sp>
      <p:sp>
        <p:nvSpPr>
          <p:cNvPr id="9" name="TextBox 8">
            <a:extLst>
              <a:ext uri="{FF2B5EF4-FFF2-40B4-BE49-F238E27FC236}">
                <a16:creationId xmlns:a16="http://schemas.microsoft.com/office/drawing/2014/main" id="{4A6EE52A-54B7-7CE6-7BEC-3C488B3A27C0}"/>
              </a:ext>
            </a:extLst>
          </p:cNvPr>
          <p:cNvSpPr txBox="1"/>
          <p:nvPr/>
        </p:nvSpPr>
        <p:spPr>
          <a:xfrm>
            <a:off x="11212347" y="3298684"/>
            <a:ext cx="547327" cy="307777"/>
          </a:xfrm>
          <a:prstGeom prst="rect">
            <a:avLst/>
          </a:prstGeom>
          <a:noFill/>
        </p:spPr>
        <p:txBody>
          <a:bodyPr wrap="square" rtlCol="0">
            <a:spAutoFit/>
          </a:bodyPr>
          <a:lstStyle/>
          <a:p>
            <a:r>
              <a:rPr lang="en-GB" sz="1400" b="1" dirty="0">
                <a:latin typeface="Barlow" panose="00000500000000000000" pitchFamily="2" charset="0"/>
              </a:rPr>
              <a:t>65%</a:t>
            </a:r>
          </a:p>
        </p:txBody>
      </p:sp>
      <p:sp>
        <p:nvSpPr>
          <p:cNvPr id="10" name="TextBox 9">
            <a:extLst>
              <a:ext uri="{FF2B5EF4-FFF2-40B4-BE49-F238E27FC236}">
                <a16:creationId xmlns:a16="http://schemas.microsoft.com/office/drawing/2014/main" id="{B0D72AD4-DCAB-44BD-31F4-C0F4E2D439E0}"/>
              </a:ext>
            </a:extLst>
          </p:cNvPr>
          <p:cNvSpPr txBox="1"/>
          <p:nvPr/>
        </p:nvSpPr>
        <p:spPr>
          <a:xfrm>
            <a:off x="11230148" y="4063291"/>
            <a:ext cx="547327" cy="307777"/>
          </a:xfrm>
          <a:prstGeom prst="rect">
            <a:avLst/>
          </a:prstGeom>
          <a:noFill/>
        </p:spPr>
        <p:txBody>
          <a:bodyPr wrap="square" rtlCol="0">
            <a:spAutoFit/>
          </a:bodyPr>
          <a:lstStyle/>
          <a:p>
            <a:r>
              <a:rPr lang="en-GB" sz="1400" b="1" dirty="0">
                <a:latin typeface="Barlow" panose="00000500000000000000" pitchFamily="2" charset="0"/>
              </a:rPr>
              <a:t>56%</a:t>
            </a:r>
          </a:p>
        </p:txBody>
      </p:sp>
      <p:sp>
        <p:nvSpPr>
          <p:cNvPr id="11" name="TextBox 10">
            <a:extLst>
              <a:ext uri="{FF2B5EF4-FFF2-40B4-BE49-F238E27FC236}">
                <a16:creationId xmlns:a16="http://schemas.microsoft.com/office/drawing/2014/main" id="{AAB2DEBE-7C90-0F52-8262-003F8FCF453C}"/>
              </a:ext>
            </a:extLst>
          </p:cNvPr>
          <p:cNvSpPr txBox="1"/>
          <p:nvPr/>
        </p:nvSpPr>
        <p:spPr>
          <a:xfrm>
            <a:off x="11223246" y="3817934"/>
            <a:ext cx="547327" cy="307777"/>
          </a:xfrm>
          <a:prstGeom prst="rect">
            <a:avLst/>
          </a:prstGeom>
          <a:noFill/>
        </p:spPr>
        <p:txBody>
          <a:bodyPr wrap="square" rtlCol="0">
            <a:spAutoFit/>
          </a:bodyPr>
          <a:lstStyle/>
          <a:p>
            <a:r>
              <a:rPr lang="en-GB" sz="1400" b="1" dirty="0">
                <a:latin typeface="Barlow" panose="00000500000000000000" pitchFamily="2" charset="0"/>
              </a:rPr>
              <a:t>56%</a:t>
            </a:r>
          </a:p>
        </p:txBody>
      </p:sp>
      <p:sp>
        <p:nvSpPr>
          <p:cNvPr id="14" name="TextBox 13">
            <a:extLst>
              <a:ext uri="{FF2B5EF4-FFF2-40B4-BE49-F238E27FC236}">
                <a16:creationId xmlns:a16="http://schemas.microsoft.com/office/drawing/2014/main" id="{72143B5B-81BF-762E-853F-0E008C403016}"/>
              </a:ext>
            </a:extLst>
          </p:cNvPr>
          <p:cNvSpPr txBox="1"/>
          <p:nvPr/>
        </p:nvSpPr>
        <p:spPr>
          <a:xfrm>
            <a:off x="11221641" y="3555198"/>
            <a:ext cx="547327" cy="307777"/>
          </a:xfrm>
          <a:prstGeom prst="rect">
            <a:avLst/>
          </a:prstGeom>
          <a:noFill/>
        </p:spPr>
        <p:txBody>
          <a:bodyPr wrap="square" rtlCol="0">
            <a:spAutoFit/>
          </a:bodyPr>
          <a:lstStyle/>
          <a:p>
            <a:r>
              <a:rPr lang="en-GB" sz="1400" b="1" dirty="0">
                <a:latin typeface="Barlow" panose="00000500000000000000" pitchFamily="2" charset="0"/>
              </a:rPr>
              <a:t>59%</a:t>
            </a:r>
          </a:p>
        </p:txBody>
      </p:sp>
      <p:sp>
        <p:nvSpPr>
          <p:cNvPr id="15" name="TextBox 14">
            <a:extLst>
              <a:ext uri="{FF2B5EF4-FFF2-40B4-BE49-F238E27FC236}">
                <a16:creationId xmlns:a16="http://schemas.microsoft.com/office/drawing/2014/main" id="{F76C511B-C975-1920-08E4-96B57B948303}"/>
              </a:ext>
            </a:extLst>
          </p:cNvPr>
          <p:cNvSpPr txBox="1"/>
          <p:nvPr/>
        </p:nvSpPr>
        <p:spPr>
          <a:xfrm>
            <a:off x="11234411" y="4592073"/>
            <a:ext cx="547327" cy="307777"/>
          </a:xfrm>
          <a:prstGeom prst="rect">
            <a:avLst/>
          </a:prstGeom>
          <a:noFill/>
        </p:spPr>
        <p:txBody>
          <a:bodyPr wrap="square" rtlCol="0">
            <a:spAutoFit/>
          </a:bodyPr>
          <a:lstStyle/>
          <a:p>
            <a:r>
              <a:rPr lang="en-GB" sz="1400" b="1" dirty="0">
                <a:latin typeface="Barlow" panose="00000500000000000000" pitchFamily="2" charset="0"/>
              </a:rPr>
              <a:t>36%</a:t>
            </a:r>
          </a:p>
        </p:txBody>
      </p:sp>
      <p:sp>
        <p:nvSpPr>
          <p:cNvPr id="16" name="TextBox 15">
            <a:extLst>
              <a:ext uri="{FF2B5EF4-FFF2-40B4-BE49-F238E27FC236}">
                <a16:creationId xmlns:a16="http://schemas.microsoft.com/office/drawing/2014/main" id="{83D4789E-7063-7C83-18CB-28E70C808AC4}"/>
              </a:ext>
            </a:extLst>
          </p:cNvPr>
          <p:cNvSpPr txBox="1"/>
          <p:nvPr/>
        </p:nvSpPr>
        <p:spPr>
          <a:xfrm>
            <a:off x="11225885" y="4316160"/>
            <a:ext cx="547327" cy="307777"/>
          </a:xfrm>
          <a:prstGeom prst="rect">
            <a:avLst/>
          </a:prstGeom>
          <a:noFill/>
        </p:spPr>
        <p:txBody>
          <a:bodyPr wrap="square" rtlCol="0">
            <a:spAutoFit/>
          </a:bodyPr>
          <a:lstStyle/>
          <a:p>
            <a:r>
              <a:rPr lang="en-GB" sz="1400" b="1" dirty="0">
                <a:latin typeface="Barlow" panose="00000500000000000000" pitchFamily="2" charset="0"/>
              </a:rPr>
              <a:t>44%</a:t>
            </a:r>
          </a:p>
        </p:txBody>
      </p:sp>
      <p:sp>
        <p:nvSpPr>
          <p:cNvPr id="17" name="TextBox 16">
            <a:extLst>
              <a:ext uri="{FF2B5EF4-FFF2-40B4-BE49-F238E27FC236}">
                <a16:creationId xmlns:a16="http://schemas.microsoft.com/office/drawing/2014/main" id="{608065AD-CB52-0055-EC0A-5AE40BEA6EB7}"/>
              </a:ext>
            </a:extLst>
          </p:cNvPr>
          <p:cNvSpPr txBox="1"/>
          <p:nvPr/>
        </p:nvSpPr>
        <p:spPr>
          <a:xfrm>
            <a:off x="11240372" y="4839579"/>
            <a:ext cx="547327" cy="307777"/>
          </a:xfrm>
          <a:prstGeom prst="rect">
            <a:avLst/>
          </a:prstGeom>
          <a:noFill/>
        </p:spPr>
        <p:txBody>
          <a:bodyPr wrap="square" rtlCol="0">
            <a:spAutoFit/>
          </a:bodyPr>
          <a:lstStyle/>
          <a:p>
            <a:r>
              <a:rPr lang="en-GB" sz="1400" b="1" dirty="0">
                <a:latin typeface="Barlow" panose="00000500000000000000" pitchFamily="2" charset="0"/>
              </a:rPr>
              <a:t>36%</a:t>
            </a:r>
          </a:p>
        </p:txBody>
      </p:sp>
      <p:sp>
        <p:nvSpPr>
          <p:cNvPr id="18" name="TextBox 17">
            <a:extLst>
              <a:ext uri="{FF2B5EF4-FFF2-40B4-BE49-F238E27FC236}">
                <a16:creationId xmlns:a16="http://schemas.microsoft.com/office/drawing/2014/main" id="{6E0B0CA6-43AB-4A56-DE5B-CDB117BBF6FB}"/>
              </a:ext>
            </a:extLst>
          </p:cNvPr>
          <p:cNvSpPr txBox="1"/>
          <p:nvPr/>
        </p:nvSpPr>
        <p:spPr>
          <a:xfrm>
            <a:off x="11240372" y="5094341"/>
            <a:ext cx="547327" cy="307777"/>
          </a:xfrm>
          <a:prstGeom prst="rect">
            <a:avLst/>
          </a:prstGeom>
          <a:noFill/>
        </p:spPr>
        <p:txBody>
          <a:bodyPr wrap="square" rtlCol="0">
            <a:spAutoFit/>
          </a:bodyPr>
          <a:lstStyle/>
          <a:p>
            <a:r>
              <a:rPr lang="en-GB" sz="1400" b="1" dirty="0">
                <a:latin typeface="Barlow" panose="00000500000000000000" pitchFamily="2" charset="0"/>
              </a:rPr>
              <a:t>23%</a:t>
            </a:r>
          </a:p>
        </p:txBody>
      </p:sp>
      <p:sp>
        <p:nvSpPr>
          <p:cNvPr id="19" name="TextBox 18">
            <a:extLst>
              <a:ext uri="{FF2B5EF4-FFF2-40B4-BE49-F238E27FC236}">
                <a16:creationId xmlns:a16="http://schemas.microsoft.com/office/drawing/2014/main" id="{E8FBD0A3-46B7-1340-366C-334FADCC43F0}"/>
              </a:ext>
            </a:extLst>
          </p:cNvPr>
          <p:cNvSpPr txBox="1"/>
          <p:nvPr/>
        </p:nvSpPr>
        <p:spPr>
          <a:xfrm>
            <a:off x="10835423" y="2578401"/>
            <a:ext cx="1209598" cy="492443"/>
          </a:xfrm>
          <a:prstGeom prst="rect">
            <a:avLst/>
          </a:prstGeom>
          <a:noFill/>
        </p:spPr>
        <p:txBody>
          <a:bodyPr wrap="square" rtlCol="0">
            <a:spAutoFit/>
          </a:bodyPr>
          <a:lstStyle/>
          <a:p>
            <a:pPr algn="ctr"/>
            <a:r>
              <a:rPr lang="en-GB" sz="1300" dirty="0">
                <a:latin typeface="Barlow" panose="00000500000000000000" pitchFamily="2" charset="0"/>
              </a:rPr>
              <a:t>Already using or plan to use</a:t>
            </a:r>
          </a:p>
        </p:txBody>
      </p:sp>
    </p:spTree>
    <p:extLst>
      <p:ext uri="{BB962C8B-B14F-4D97-AF65-F5344CB8AC3E}">
        <p14:creationId xmlns:p14="http://schemas.microsoft.com/office/powerpoint/2010/main" val="176797717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49621" y="230739"/>
            <a:ext cx="11218503" cy="703683"/>
          </a:xfrm>
        </p:spPr>
        <p:txBody>
          <a:bodyPr>
            <a:normAutofit/>
          </a:bodyPr>
          <a:lstStyle/>
          <a:p>
            <a:r>
              <a:rPr lang="en-GB" sz="4000" dirty="0"/>
              <a:t>Areas automation was used in the business – current users (2) </a:t>
            </a:r>
            <a:endParaRPr lang="en-US" sz="4000" dirty="0"/>
          </a:p>
        </p:txBody>
      </p:sp>
      <p:sp>
        <p:nvSpPr>
          <p:cNvPr id="6" name="TextBox 5">
            <a:extLst>
              <a:ext uri="{FF2B5EF4-FFF2-40B4-BE49-F238E27FC236}">
                <a16:creationId xmlns:a16="http://schemas.microsoft.com/office/drawing/2014/main" id="{69BE7242-5A00-C382-B456-54E56876B4DA}"/>
              </a:ext>
            </a:extLst>
          </p:cNvPr>
          <p:cNvSpPr txBox="1"/>
          <p:nvPr/>
        </p:nvSpPr>
        <p:spPr>
          <a:xfrm>
            <a:off x="504663" y="1101860"/>
            <a:ext cx="5427939" cy="2922338"/>
          </a:xfrm>
          <a:prstGeom prst="rect">
            <a:avLst/>
          </a:prstGeom>
          <a:noFill/>
        </p:spPr>
        <p:txBody>
          <a:bodyPr wrap="square" rtlCol="0">
            <a:spAutoFit/>
          </a:bodyPr>
          <a:lstStyle/>
          <a:p>
            <a:r>
              <a:rPr lang="en-GB" sz="1300" b="1" dirty="0">
                <a:solidFill>
                  <a:srgbClr val="3BC9D5"/>
                </a:solidFill>
                <a:latin typeface="Barlow" panose="00000500000000000000" pitchFamily="2" charset="0"/>
                <a:cs typeface="Arial" panose="020B0604020202020204" pitchFamily="34" charset="0"/>
              </a:rPr>
              <a:t>More likely to be using automation in certain areas of business: </a:t>
            </a:r>
          </a:p>
          <a:p>
            <a:pPr marL="285750" indent="-285750">
              <a:buFont typeface="Arial" panose="020B0604020202020204" pitchFamily="34" charset="0"/>
              <a:buChar char="•"/>
              <a:defRPr/>
            </a:pPr>
            <a:endParaRPr lang="en-US" sz="1300" b="1" dirty="0">
              <a:solidFill>
                <a:srgbClr val="38234E"/>
              </a:solidFill>
              <a:latin typeface="Barlow" panose="00000500000000000000" pitchFamily="2" charset="0"/>
            </a:endParaRPr>
          </a:p>
          <a:p>
            <a:pPr marL="285750" indent="-285750">
              <a:buFont typeface="Arial" panose="020B0604020202020204" pitchFamily="34" charset="0"/>
              <a:buChar char="•"/>
              <a:defRPr/>
            </a:pPr>
            <a:r>
              <a:rPr lang="en-US" sz="1300" b="1" dirty="0">
                <a:solidFill>
                  <a:srgbClr val="38234E"/>
                </a:solidFill>
                <a:latin typeface="Barlow" panose="00000500000000000000" pitchFamily="2" charset="0"/>
              </a:rPr>
              <a:t>Primary industries </a:t>
            </a:r>
            <a:r>
              <a:rPr lang="en-US" sz="1300" dirty="0">
                <a:solidFill>
                  <a:srgbClr val="38234E"/>
                </a:solidFill>
                <a:latin typeface="Barlow" panose="00000500000000000000" pitchFamily="2" charset="0"/>
              </a:rPr>
              <a:t>– production of goods and services (55% already using).</a:t>
            </a:r>
          </a:p>
          <a:p>
            <a:pPr marL="285750" indent="-28575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Urban areas</a:t>
            </a:r>
            <a:r>
              <a:rPr lang="en-US" sz="1300" dirty="0">
                <a:solidFill>
                  <a:srgbClr val="38234E"/>
                </a:solidFill>
                <a:latin typeface="Barlow" panose="00000500000000000000" pitchFamily="2" charset="0"/>
              </a:rPr>
              <a:t>– sales and marketing (50%), customer service (45%).</a:t>
            </a:r>
          </a:p>
          <a:p>
            <a:pPr marL="285750" indent="-28575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Dumfries and Galloway </a:t>
            </a:r>
            <a:r>
              <a:rPr lang="en-US" sz="1300" dirty="0">
                <a:solidFill>
                  <a:srgbClr val="38234E"/>
                </a:solidFill>
                <a:latin typeface="Barlow" panose="00000500000000000000" pitchFamily="2" charset="0"/>
              </a:rPr>
              <a:t>– production of goods and services (51%).</a:t>
            </a:r>
          </a:p>
          <a:p>
            <a:pPr marL="285750" indent="-28575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Selling to markets outside the UK </a:t>
            </a:r>
            <a:r>
              <a:rPr lang="en-US" sz="1300" dirty="0">
                <a:solidFill>
                  <a:srgbClr val="38234E"/>
                </a:solidFill>
                <a:latin typeface="Barlow" panose="00000500000000000000" pitchFamily="2" charset="0"/>
              </a:rPr>
              <a:t>– sales and marketing (55%).</a:t>
            </a:r>
          </a:p>
          <a:p>
            <a:pPr marL="285750" indent="-285750">
              <a:lnSpc>
                <a:spcPct val="90000"/>
              </a:lnSpc>
              <a:spcBef>
                <a:spcPts val="1000"/>
              </a:spcBef>
              <a:buFont typeface="Arial" panose="020B0604020202020204" pitchFamily="34" charset="0"/>
              <a:buChar char="•"/>
              <a:defRPr/>
            </a:pPr>
            <a:r>
              <a:rPr lang="en-US" sz="1300" b="1" dirty="0">
                <a:solidFill>
                  <a:srgbClr val="38234E"/>
                </a:solidFill>
                <a:latin typeface="Barlow" panose="00000500000000000000" pitchFamily="2" charset="0"/>
              </a:rPr>
              <a:t>Importing from outside the UK </a:t>
            </a:r>
            <a:r>
              <a:rPr lang="en-US" sz="1300" dirty="0">
                <a:solidFill>
                  <a:srgbClr val="38234E"/>
                </a:solidFill>
                <a:latin typeface="Barlow" panose="00000500000000000000" pitchFamily="2" charset="0"/>
              </a:rPr>
              <a:t>– production of goods and materials (54%).</a:t>
            </a:r>
          </a:p>
          <a:p>
            <a:pPr marL="285750" indent="-285750">
              <a:lnSpc>
                <a:spcPct val="90000"/>
              </a:lnSpc>
              <a:spcBef>
                <a:spcPts val="1000"/>
              </a:spcBef>
              <a:buFont typeface="Arial" panose="020B0604020202020204" pitchFamily="34" charset="0"/>
              <a:buChar char="•"/>
              <a:defRPr/>
            </a:pPr>
            <a:endParaRPr lang="en-US" sz="1300" dirty="0">
              <a:solidFill>
                <a:srgbClr val="38234E"/>
              </a:solidFill>
              <a:latin typeface="Barlow" panose="00000500000000000000" pitchFamily="2" charset="0"/>
            </a:endParaRPr>
          </a:p>
          <a:p>
            <a:pPr marL="285750" indent="-285750">
              <a:lnSpc>
                <a:spcPct val="90000"/>
              </a:lnSpc>
              <a:spcBef>
                <a:spcPts val="1000"/>
              </a:spcBef>
              <a:buFont typeface="Arial" panose="020B0604020202020204" pitchFamily="34" charset="0"/>
              <a:buChar char="•"/>
              <a:defRPr/>
            </a:pPr>
            <a:endParaRPr lang="en-GB" sz="1300" dirty="0">
              <a:solidFill>
                <a:srgbClr val="38234E"/>
              </a:solidFill>
              <a:latin typeface="Barlow" panose="00000500000000000000" pitchFamily="2" charset="0"/>
            </a:endParaRPr>
          </a:p>
        </p:txBody>
      </p:sp>
      <p:sp>
        <p:nvSpPr>
          <p:cNvPr id="8" name="TextBox 7">
            <a:extLst>
              <a:ext uri="{FF2B5EF4-FFF2-40B4-BE49-F238E27FC236}">
                <a16:creationId xmlns:a16="http://schemas.microsoft.com/office/drawing/2014/main" id="{79F86C71-002D-604E-BEF5-2DF6E5E58B28}"/>
              </a:ext>
            </a:extLst>
          </p:cNvPr>
          <p:cNvSpPr txBox="1"/>
          <p:nvPr/>
        </p:nvSpPr>
        <p:spPr>
          <a:xfrm>
            <a:off x="6150467" y="1094587"/>
            <a:ext cx="5335397" cy="1092607"/>
          </a:xfrm>
          <a:prstGeom prst="rect">
            <a:avLst/>
          </a:prstGeom>
          <a:noFill/>
        </p:spPr>
        <p:txBody>
          <a:bodyPr wrap="square" rtlCol="0">
            <a:spAutoFit/>
          </a:bodyPr>
          <a:lstStyle/>
          <a:p>
            <a:r>
              <a:rPr lang="en-GB" sz="1300" b="1" dirty="0">
                <a:solidFill>
                  <a:srgbClr val="3BC9D5"/>
                </a:solidFill>
                <a:latin typeface="Barlow" panose="00000500000000000000" pitchFamily="2" charset="0"/>
                <a:cs typeface="Arial" panose="020B0604020202020204" pitchFamily="34" charset="0"/>
              </a:rPr>
              <a:t>Less likely to be using automation in certain areas of business: </a:t>
            </a:r>
          </a:p>
          <a:p>
            <a:endParaRPr lang="en-GB" sz="1300" b="1" dirty="0">
              <a:solidFill>
                <a:srgbClr val="3BC9D5"/>
              </a:solidFill>
              <a:latin typeface="Barlow" panose="00000500000000000000" pitchFamily="2" charset="0"/>
              <a:cs typeface="Arial" panose="020B0604020202020204" pitchFamily="34" charset="0"/>
            </a:endParaRPr>
          </a:p>
          <a:p>
            <a:pPr marL="285750" indent="-285750">
              <a:buFont typeface="Arial" panose="020B0604020202020204" pitchFamily="34" charset="0"/>
              <a:buChar char="•"/>
            </a:pPr>
            <a:r>
              <a:rPr lang="en-US" sz="1300" b="1" dirty="0">
                <a:solidFill>
                  <a:srgbClr val="38234E"/>
                </a:solidFill>
                <a:latin typeface="Barlow" panose="00000500000000000000" pitchFamily="2" charset="0"/>
              </a:rPr>
              <a:t>Primary industries </a:t>
            </a:r>
            <a:r>
              <a:rPr lang="en-US" sz="1300" dirty="0">
                <a:solidFill>
                  <a:srgbClr val="38234E"/>
                </a:solidFill>
                <a:latin typeface="Barlow" panose="00000500000000000000" pitchFamily="2" charset="0"/>
              </a:rPr>
              <a:t>– sales and marketing (61% don’t intend to). </a:t>
            </a:r>
          </a:p>
          <a:p>
            <a:pPr marL="285750" indent="-285750">
              <a:buFont typeface="Arial" panose="020B0604020202020204" pitchFamily="34" charset="0"/>
              <a:buChar char="•"/>
            </a:pPr>
            <a:endParaRPr lang="en-US" sz="1300" dirty="0">
              <a:solidFill>
                <a:srgbClr val="38234E"/>
              </a:solidFill>
              <a:latin typeface="Barlow" panose="00000500000000000000" pitchFamily="2" charset="0"/>
            </a:endParaRPr>
          </a:p>
          <a:p>
            <a:pPr marL="285750" indent="-285750">
              <a:buFont typeface="Arial" panose="020B0604020202020204" pitchFamily="34" charset="0"/>
              <a:buChar char="•"/>
            </a:pPr>
            <a:r>
              <a:rPr lang="en-GB" sz="1300" b="1" dirty="0">
                <a:solidFill>
                  <a:srgbClr val="38234E"/>
                </a:solidFill>
                <a:latin typeface="Barlow" panose="00000500000000000000" pitchFamily="2" charset="0"/>
              </a:rPr>
              <a:t>Remote rural </a:t>
            </a:r>
            <a:r>
              <a:rPr lang="en-GB" sz="1300" dirty="0">
                <a:solidFill>
                  <a:srgbClr val="38234E"/>
                </a:solidFill>
                <a:latin typeface="Barlow" panose="00000500000000000000" pitchFamily="2" charset="0"/>
              </a:rPr>
              <a:t>– customer services  (75%).</a:t>
            </a:r>
          </a:p>
        </p:txBody>
      </p:sp>
      <p:cxnSp>
        <p:nvCxnSpPr>
          <p:cNvPr id="3" name="Straight Connector 2">
            <a:extLst>
              <a:ext uri="{FF2B5EF4-FFF2-40B4-BE49-F238E27FC236}">
                <a16:creationId xmlns:a16="http://schemas.microsoft.com/office/drawing/2014/main" id="{B362BD5F-3D60-F673-054F-932BE6AA319A}"/>
              </a:ext>
            </a:extLst>
          </p:cNvPr>
          <p:cNvCxnSpPr>
            <a:cxnSpLocks/>
          </p:cNvCxnSpPr>
          <p:nvPr/>
        </p:nvCxnSpPr>
        <p:spPr>
          <a:xfrm>
            <a:off x="5994967" y="1209154"/>
            <a:ext cx="0" cy="2294537"/>
          </a:xfrm>
          <a:prstGeom prst="line">
            <a:avLst/>
          </a:prstGeom>
          <a:ln>
            <a:solidFill>
              <a:srgbClr val="3BC9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489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4702" y="188611"/>
            <a:ext cx="10515600" cy="703683"/>
          </a:xfrm>
        </p:spPr>
        <p:txBody>
          <a:bodyPr>
            <a:normAutofit fontScale="90000"/>
          </a:bodyPr>
          <a:lstStyle/>
          <a:p>
            <a:r>
              <a:rPr lang="en-GB" sz="4000" dirty="0"/>
              <a:t>Areas of the business in which use of automation is expected</a:t>
            </a:r>
            <a:endParaRPr lang="en-US" sz="4000"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164623" y="1003299"/>
            <a:ext cx="5788617" cy="5021318"/>
            <a:chOff x="4004537" y="1399769"/>
            <a:chExt cx="6836726" cy="5061030"/>
          </a:xfrm>
        </p:grpSpPr>
        <p:sp>
          <p:nvSpPr>
            <p:cNvPr id="4" name="Rectangle 3">
              <a:extLst>
                <a:ext uri="{FF2B5EF4-FFF2-40B4-BE49-F238E27FC236}">
                  <a16:creationId xmlns:a16="http://schemas.microsoft.com/office/drawing/2014/main" id="{63DA6D98-889B-B37B-123A-85E63FFB87CF}"/>
                </a:ext>
              </a:extLst>
            </p:cNvPr>
            <p:cNvSpPr/>
            <p:nvPr/>
          </p:nvSpPr>
          <p:spPr>
            <a:xfrm>
              <a:off x="4008488" y="1399769"/>
              <a:ext cx="6748778" cy="5061030"/>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004537" y="6198302"/>
              <a:ext cx="6588734"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Those currently using automation but not yet in these areas and those not yet using automation at all (210)</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004537" y="1457122"/>
              <a:ext cx="6836726"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Do you plan to use, automation in any of the following areas of your business? / What areas of the business do you expect to use automation in?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1015789630"/>
              </p:ext>
            </p:extLst>
          </p:nvPr>
        </p:nvGraphicFramePr>
        <p:xfrm>
          <a:off x="6314440" y="1590041"/>
          <a:ext cx="5105400" cy="39369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B5BFA54-F175-5CA6-6402-6CC683C68C90}"/>
              </a:ext>
            </a:extLst>
          </p:cNvPr>
          <p:cNvSpPr txBox="1"/>
          <p:nvPr/>
        </p:nvSpPr>
        <p:spPr>
          <a:xfrm>
            <a:off x="454702" y="951560"/>
            <a:ext cx="5788617" cy="2492990"/>
          </a:xfrm>
          <a:prstGeom prst="rect">
            <a:avLst/>
          </a:prstGeom>
          <a:noFill/>
        </p:spPr>
        <p:txBody>
          <a:bodyPr wrap="square" rtlCol="0">
            <a:spAutoFit/>
          </a:bodyPr>
          <a:lstStyle/>
          <a:p>
            <a:pPr>
              <a:defRPr/>
            </a:pPr>
            <a:r>
              <a:rPr lang="en-GB" sz="1300" b="1" dirty="0">
                <a:latin typeface="Barlow" panose="00000500000000000000" pitchFamily="2" charset="0"/>
                <a:cs typeface="Arial" panose="020B0604020202020204" pitchFamily="34" charset="0"/>
              </a:rPr>
              <a:t>The top areas in which businesses were not yet using automation, but expected to in future, were environmental sustainability (22%), sales and marketing (19%) and information and communications technology (17%). </a:t>
            </a:r>
          </a:p>
          <a:p>
            <a:pPr>
              <a:defRPr/>
            </a:pPr>
            <a:endParaRPr lang="en-GB" sz="1300" dirty="0">
              <a:solidFill>
                <a:prstClr val="black"/>
              </a:solidFill>
              <a:latin typeface="Barlow" panose="00000500000000000000" pitchFamily="2" charset="0"/>
              <a:cs typeface="Arial" panose="020B0604020202020204" pitchFamily="34" charset="0"/>
            </a:endParaRPr>
          </a:p>
          <a:p>
            <a:pPr>
              <a:defRPr/>
            </a:pPr>
            <a:r>
              <a:rPr lang="en-GB" sz="1300" dirty="0">
                <a:solidFill>
                  <a:prstClr val="black"/>
                </a:solidFill>
                <a:latin typeface="Barlow" panose="00000500000000000000" pitchFamily="2" charset="0"/>
                <a:cs typeface="Arial" panose="020B0604020202020204" pitchFamily="34" charset="0"/>
              </a:rPr>
              <a:t>This was followed by research and development (13%), production of goods and materials (12%), finance and accounting (12%), customer service (10%), logistics, delivery or distribution (9%) and human resources (7%).</a:t>
            </a:r>
          </a:p>
          <a:p>
            <a:pPr>
              <a:defRPr/>
            </a:pPr>
            <a:endParaRPr lang="en-GB" sz="1300" dirty="0">
              <a:solidFill>
                <a:prstClr val="black"/>
              </a:solidFill>
              <a:latin typeface="Barlow" panose="00000500000000000000" pitchFamily="2" charset="0"/>
              <a:cs typeface="Arial" panose="020B0604020202020204" pitchFamily="34" charset="0"/>
            </a:endParaRPr>
          </a:p>
          <a:p>
            <a:pPr>
              <a:defRPr/>
            </a:pPr>
            <a:r>
              <a:rPr lang="en-GB" sz="1300" dirty="0">
                <a:solidFill>
                  <a:srgbClr val="000000"/>
                </a:solidFill>
                <a:latin typeface="Barlow" panose="00000500000000000000" pitchFamily="2" charset="0"/>
                <a:cs typeface="Arial" panose="020B0604020202020204" pitchFamily="34" charset="0"/>
              </a:rPr>
              <a:t>There was no significant variation by types of business. </a:t>
            </a:r>
          </a:p>
          <a:p>
            <a:pPr>
              <a:defRPr/>
            </a:pPr>
            <a:endParaRPr lang="en-GB" sz="1300" dirty="0">
              <a:solidFill>
                <a:prstClr val="black"/>
              </a:solidFill>
              <a:latin typeface="Barlow" panose="00000500000000000000" pitchFamily="2" charset="0"/>
              <a:cs typeface="Arial" panose="020B0604020202020204" pitchFamily="34" charset="0"/>
            </a:endParaRPr>
          </a:p>
          <a:p>
            <a:pPr>
              <a:defRPr/>
            </a:pPr>
            <a:endParaRPr lang="en-GB" sz="1300" dirty="0">
              <a:solidFill>
                <a:prstClr val="black"/>
              </a:solidFill>
              <a:latin typeface="Barlow" panose="00000500000000000000" pitchFamily="2" charset="0"/>
              <a:cs typeface="Arial" panose="020B0604020202020204" pitchFamily="34" charset="0"/>
            </a:endParaRPr>
          </a:p>
          <a:p>
            <a:pPr>
              <a:defRPr/>
            </a:pPr>
            <a:endParaRPr lang="en-GB" sz="1300" dirty="0">
              <a:latin typeface="Barlow" panose="00000500000000000000" pitchFamily="2" charset="0"/>
              <a:cs typeface="Arial" panose="020B0604020202020204" pitchFamily="34" charset="0"/>
            </a:endParaRPr>
          </a:p>
        </p:txBody>
      </p:sp>
      <p:sp>
        <p:nvSpPr>
          <p:cNvPr id="7" name="object 27">
            <a:extLst>
              <a:ext uri="{FF2B5EF4-FFF2-40B4-BE49-F238E27FC236}">
                <a16:creationId xmlns:a16="http://schemas.microsoft.com/office/drawing/2014/main" id="{58EB2862-9551-52C8-A635-3957A013CA0F}"/>
              </a:ext>
            </a:extLst>
          </p:cNvPr>
          <p:cNvSpPr txBox="1"/>
          <p:nvPr/>
        </p:nvSpPr>
        <p:spPr>
          <a:xfrm>
            <a:off x="2146361" y="6379836"/>
            <a:ext cx="8897559" cy="338554"/>
          </a:xfrm>
          <a:prstGeom prst="rect">
            <a:avLst/>
          </a:prstGeom>
        </p:spPr>
        <p:txBody>
          <a:bodyPr vert="horz" wrap="square" lIns="0" tIns="12700" rIns="0" bIns="0" rtlCol="0">
            <a:spAutoFit/>
          </a:bodyPr>
          <a:lstStyle/>
          <a:p>
            <a:pPr marL="12700" lvl="0">
              <a:lnSpc>
                <a:spcPts val="819"/>
              </a:lnSpc>
              <a:spcBef>
                <a:spcPts val="100"/>
              </a:spcBef>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 </a:t>
            </a:r>
            <a:r>
              <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rPr>
              <a:t>To allow a large enough sample size for analysis, </a:t>
            </a:r>
            <a:r>
              <a:rPr lang="en-GB" sz="1000" dirty="0">
                <a:latin typeface="Barlow" panose="00000500000000000000" pitchFamily="2" charset="0"/>
              </a:rPr>
              <a:t>findings from two questions have been combined: those currently using automation and who said they were intending to use it in these areas; and those not yet using automation, but who would expect to use it in these areas.  </a:t>
            </a:r>
            <a:endPar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endParaRP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Tree>
    <p:extLst>
      <p:ext uri="{BB962C8B-B14F-4D97-AF65-F5344CB8AC3E}">
        <p14:creationId xmlns:p14="http://schemas.microsoft.com/office/powerpoint/2010/main" val="185562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49622" y="218039"/>
            <a:ext cx="10515600" cy="703683"/>
          </a:xfrm>
        </p:spPr>
        <p:txBody>
          <a:bodyPr>
            <a:normAutofit/>
          </a:bodyPr>
          <a:lstStyle/>
          <a:p>
            <a:r>
              <a:rPr lang="en-GB" sz="4000" dirty="0"/>
              <a:t>Application of automation</a:t>
            </a:r>
            <a:endParaRPr lang="en-US" sz="4000" dirty="0"/>
          </a:p>
        </p:txBody>
      </p:sp>
      <p:sp>
        <p:nvSpPr>
          <p:cNvPr id="9" name="TextBox 8">
            <a:extLst>
              <a:ext uri="{FF2B5EF4-FFF2-40B4-BE49-F238E27FC236}">
                <a16:creationId xmlns:a16="http://schemas.microsoft.com/office/drawing/2014/main" id="{E2810103-1475-2C98-4654-117C649520C6}"/>
              </a:ext>
            </a:extLst>
          </p:cNvPr>
          <p:cNvSpPr txBox="1"/>
          <p:nvPr/>
        </p:nvSpPr>
        <p:spPr>
          <a:xfrm>
            <a:off x="449622" y="921722"/>
            <a:ext cx="564637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Barlow" panose="00000500000000000000" pitchFamily="2" charset="0"/>
                <a:cs typeface="Arial" panose="020B0604020202020204" pitchFamily="34" charset="0"/>
              </a:rPr>
              <a:t>The most common ways in which businesses were using, or wanted to use, automation was for accounting, finance and administrative tasks (56%), generating website or social media content (44%), creating written reports or documentation (35%), targeted marketed or communication to customers (33%), and collating and analysis data (33%).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Barlow" panose="00000500000000000000" pitchFamily="2" charset="0"/>
              <a:cs typeface="Arial" panose="020B0604020202020204" pitchFamily="34" charset="0"/>
            </a:endParaRPr>
          </a:p>
          <a:p>
            <a:r>
              <a:rPr lang="en-GB" sz="1200" dirty="0">
                <a:latin typeface="Barlow" panose="00000500000000000000" pitchFamily="2" charset="0"/>
                <a:cs typeface="Arial" panose="020B0604020202020204" pitchFamily="34" charset="0"/>
              </a:rPr>
              <a:t>At least one in five said inventory, stock control and supply chain processes (31%), smart assistants (24%), designing and developing new products or services (24%), and robotics for production and other manual tasks (23%). </a:t>
            </a:r>
          </a:p>
          <a:p>
            <a:endParaRPr lang="en-GB" sz="1200" dirty="0">
              <a:latin typeface="Barlow" panose="00000500000000000000" pitchFamily="2" charset="0"/>
              <a:cs typeface="Arial" panose="020B0604020202020204" pitchFamily="34" charset="0"/>
            </a:endParaRPr>
          </a:p>
          <a:p>
            <a:r>
              <a:rPr lang="en-GB" sz="1200" b="1" dirty="0">
                <a:solidFill>
                  <a:srgbClr val="3BC9D5"/>
                </a:solidFill>
                <a:latin typeface="Barlow" panose="00000500000000000000" pitchFamily="2" charset="0"/>
                <a:cs typeface="Arial" panose="020B0604020202020204" pitchFamily="34" charset="0"/>
              </a:rPr>
              <a:t>Variation (higher than average):</a:t>
            </a:r>
            <a:endParaRPr lang="en-GB" sz="1200" dirty="0">
              <a:solidFill>
                <a:srgbClr val="3BC9D5"/>
              </a:solidFill>
              <a:latin typeface="Barlow" panose="00000500000000000000" pitchFamily="2" charset="0"/>
              <a:cs typeface="Arial" panose="020B0604020202020204" pitchFamily="34" charset="0"/>
            </a:endParaRPr>
          </a:p>
          <a:p>
            <a:endParaRPr lang="en-GB" sz="1200" b="1"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Primary industries</a:t>
            </a:r>
            <a:r>
              <a:rPr lang="en-GB" sz="1200" dirty="0">
                <a:latin typeface="Barlow" panose="00000500000000000000" pitchFamily="2" charset="0"/>
                <a:cs typeface="Arial" panose="020B0604020202020204" pitchFamily="34" charset="0"/>
              </a:rPr>
              <a:t> – robotics for production and other manual tasks (33%), autonomous vehicles (20%). </a:t>
            </a:r>
            <a:endParaRPr lang="en-GB" sz="1200" b="1"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endParaRPr lang="en-GB" sz="1200" b="1"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Urban areas </a:t>
            </a:r>
            <a:r>
              <a:rPr lang="en-GB" sz="1200" dirty="0">
                <a:latin typeface="Barlow" panose="00000500000000000000" pitchFamily="2" charset="0"/>
                <a:cs typeface="Arial" panose="020B0604020202020204" pitchFamily="34" charset="0"/>
              </a:rPr>
              <a:t>– website or social media content (64%), targeted marketing or communications (51%), and virtual customer service assistance (22%). </a:t>
            </a:r>
          </a:p>
          <a:p>
            <a:pPr marL="171450" indent="-171450">
              <a:buFont typeface="Arial" panose="020B0604020202020204" pitchFamily="34" charset="0"/>
              <a:buChar char="•"/>
            </a:pPr>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Exporting to markets outside UK</a:t>
            </a:r>
            <a:r>
              <a:rPr lang="en-GB" sz="1200" dirty="0">
                <a:latin typeface="Barlow" panose="00000500000000000000" pitchFamily="2" charset="0"/>
                <a:cs typeface="Arial" panose="020B0604020202020204" pitchFamily="34" charset="0"/>
              </a:rPr>
              <a:t> – generating website or social media content (61%), targeted marketing or communications (48%), new products or services (4%), and virtual customer services assistants (23%). </a:t>
            </a:r>
            <a:endParaRPr lang="en-GB" sz="1200" b="1" dirty="0">
              <a:latin typeface="Barlow" panose="00000500000000000000" pitchFamily="2" charset="0"/>
              <a:cs typeface="Arial" panose="020B0604020202020204" pitchFamily="34" charset="0"/>
            </a:endParaRPr>
          </a:p>
          <a:p>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Those considering automation essential or important</a:t>
            </a:r>
            <a:r>
              <a:rPr lang="en-GB" sz="1200" dirty="0">
                <a:latin typeface="Barlow" panose="00000500000000000000" pitchFamily="2" charset="0"/>
                <a:cs typeface="Arial" panose="020B0604020202020204" pitchFamily="34" charset="0"/>
              </a:rPr>
              <a:t> –</a:t>
            </a:r>
            <a:r>
              <a:rPr lang="en-GB" sz="1200" b="1" dirty="0">
                <a:latin typeface="Barlow" panose="00000500000000000000" pitchFamily="2" charset="0"/>
                <a:cs typeface="Arial" panose="020B0604020202020204" pitchFamily="34" charset="0"/>
              </a:rPr>
              <a:t> </a:t>
            </a:r>
            <a:r>
              <a:rPr lang="en-GB" sz="1200" dirty="0">
                <a:latin typeface="Barlow" panose="00000500000000000000" pitchFamily="2" charset="0"/>
                <a:cs typeface="Arial" panose="020B0604020202020204" pitchFamily="34" charset="0"/>
              </a:rPr>
              <a:t>creating written reports or documentation (41%), collating and analysing data (37%), robotics for production and manual tasks (31%), new products and services (29%), decision-support systems (18%).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Barlow" panose="00000500000000000000" pitchFamily="2" charset="0"/>
              <a:cs typeface="Arial" panose="020B0604020202020204" pitchFamily="34" charset="0"/>
            </a:endParaRPr>
          </a:p>
        </p:txBody>
      </p:sp>
      <p:grpSp>
        <p:nvGrpSpPr>
          <p:cNvPr id="3" name="Group 2">
            <a:extLst>
              <a:ext uri="{FF2B5EF4-FFF2-40B4-BE49-F238E27FC236}">
                <a16:creationId xmlns:a16="http://schemas.microsoft.com/office/drawing/2014/main" id="{B003F1E9-660A-898F-48A3-A210346C42A9}"/>
              </a:ext>
            </a:extLst>
          </p:cNvPr>
          <p:cNvGrpSpPr/>
          <p:nvPr/>
        </p:nvGrpSpPr>
        <p:grpSpPr>
          <a:xfrm>
            <a:off x="6096000" y="374328"/>
            <a:ext cx="5841153" cy="5812165"/>
            <a:chOff x="4118936" y="1340578"/>
            <a:chExt cx="6638329" cy="5271581"/>
          </a:xfrm>
        </p:grpSpPr>
        <p:sp>
          <p:nvSpPr>
            <p:cNvPr id="4" name="Rectangle 3">
              <a:extLst>
                <a:ext uri="{FF2B5EF4-FFF2-40B4-BE49-F238E27FC236}">
                  <a16:creationId xmlns:a16="http://schemas.microsoft.com/office/drawing/2014/main" id="{63DA6D98-889B-B37B-123A-85E63FFB87CF}"/>
                </a:ext>
              </a:extLst>
            </p:cNvPr>
            <p:cNvSpPr/>
            <p:nvPr/>
          </p:nvSpPr>
          <p:spPr>
            <a:xfrm>
              <a:off x="4118936" y="1386968"/>
              <a:ext cx="6638329" cy="5225190"/>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181481" y="6385073"/>
              <a:ext cx="5056529"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using or likely to use automation (210)</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145933" y="1340578"/>
              <a:ext cx="6521787"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In what ways are you using, or would like to use, automation?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2590108420"/>
              </p:ext>
            </p:extLst>
          </p:nvPr>
        </p:nvGraphicFramePr>
        <p:xfrm>
          <a:off x="6287003" y="785702"/>
          <a:ext cx="5569473" cy="5056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1630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4702" y="188611"/>
            <a:ext cx="10515600" cy="703683"/>
          </a:xfrm>
        </p:spPr>
        <p:txBody>
          <a:bodyPr>
            <a:normAutofit/>
          </a:bodyPr>
          <a:lstStyle/>
          <a:p>
            <a:r>
              <a:rPr lang="en-GB" sz="4000" dirty="0"/>
              <a:t>Benefits of automation</a:t>
            </a:r>
            <a:endParaRPr lang="en-US" sz="4000"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314440" y="789593"/>
            <a:ext cx="5638800" cy="5347046"/>
            <a:chOff x="4181481" y="1457122"/>
            <a:chExt cx="6659782" cy="5116584"/>
          </a:xfrm>
        </p:grpSpPr>
        <p:sp>
          <p:nvSpPr>
            <p:cNvPr id="4" name="Rectangle 3">
              <a:extLst>
                <a:ext uri="{FF2B5EF4-FFF2-40B4-BE49-F238E27FC236}">
                  <a16:creationId xmlns:a16="http://schemas.microsoft.com/office/drawing/2014/main" id="{63DA6D98-889B-B37B-123A-85E63FFB87CF}"/>
                </a:ext>
              </a:extLst>
            </p:cNvPr>
            <p:cNvSpPr/>
            <p:nvPr/>
          </p:nvSpPr>
          <p:spPr>
            <a:xfrm>
              <a:off x="4181481" y="1498683"/>
              <a:ext cx="6575784" cy="507502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181481" y="6337052"/>
              <a:ext cx="6323793"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who know about automation (501)</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181481" y="1457122"/>
              <a:ext cx="6659782"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What do you see as the benefits of automation?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3057489697"/>
              </p:ext>
            </p:extLst>
          </p:nvPr>
        </p:nvGraphicFramePr>
        <p:xfrm>
          <a:off x="6367780" y="1168293"/>
          <a:ext cx="5247640" cy="46737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B5BFA54-F175-5CA6-6402-6CC683C68C90}"/>
              </a:ext>
            </a:extLst>
          </p:cNvPr>
          <p:cNvSpPr txBox="1"/>
          <p:nvPr/>
        </p:nvSpPr>
        <p:spPr>
          <a:xfrm>
            <a:off x="485252" y="842552"/>
            <a:ext cx="5758067" cy="5078313"/>
          </a:xfrm>
          <a:prstGeom prst="rect">
            <a:avLst/>
          </a:prstGeom>
          <a:noFill/>
        </p:spPr>
        <p:txBody>
          <a:bodyPr wrap="square" rtlCol="0">
            <a:spAutoFit/>
          </a:bodyPr>
          <a:lstStyle/>
          <a:p>
            <a:r>
              <a:rPr lang="en-GB" sz="1200" b="1" dirty="0">
                <a:latin typeface="Barlow" panose="00000500000000000000" pitchFamily="2" charset="0"/>
                <a:cs typeface="Arial" panose="020B0604020202020204" pitchFamily="34" charset="0"/>
              </a:rPr>
              <a:t>Among business that knew about automation, 58% felt that it offered benefits. </a:t>
            </a:r>
            <a:r>
              <a:rPr lang="en-GB" sz="1200" dirty="0">
                <a:latin typeface="Barlow" panose="00000500000000000000" pitchFamily="2" charset="0"/>
                <a:cs typeface="Arial" panose="020B0604020202020204" pitchFamily="34" charset="0"/>
              </a:rPr>
              <a:t>The top perceived benefits were making processes faster or more efficient (52%), innovating and keeping pace with change (50%), and cost savings (50%). </a:t>
            </a:r>
          </a:p>
          <a:p>
            <a:endParaRPr lang="en-GB" sz="1200" dirty="0">
              <a:latin typeface="Barlow" panose="00000500000000000000" pitchFamily="2" charset="0"/>
              <a:cs typeface="Arial" panose="020B0604020202020204" pitchFamily="34" charset="0"/>
            </a:endParaRPr>
          </a:p>
          <a:p>
            <a:r>
              <a:rPr lang="en-GB" sz="1200" b="1" dirty="0">
                <a:solidFill>
                  <a:srgbClr val="3BC9D5"/>
                </a:solidFill>
                <a:latin typeface="Barlow" panose="00000500000000000000" pitchFamily="2" charset="0"/>
                <a:cs typeface="Arial" panose="020B0604020202020204" pitchFamily="34" charset="0"/>
              </a:rPr>
              <a:t>Variation (higher than average): </a:t>
            </a:r>
            <a:endParaRPr lang="en-GB" sz="1200" dirty="0">
              <a:solidFill>
                <a:srgbClr val="3BC9D5"/>
              </a:solidFill>
              <a:latin typeface="Barlow" panose="00000500000000000000" pitchFamily="2" charset="0"/>
              <a:cs typeface="Arial" panose="020B0604020202020204" pitchFamily="34" charset="0"/>
            </a:endParaRPr>
          </a:p>
          <a:p>
            <a:endParaRPr lang="en-GB" sz="1200" b="1"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25+ staff </a:t>
            </a:r>
            <a:r>
              <a:rPr lang="en-GB" sz="1200" dirty="0">
                <a:latin typeface="Barlow" panose="00000500000000000000" pitchFamily="2" charset="0"/>
                <a:cs typeface="Arial" panose="020B0604020202020204" pitchFamily="34" charset="0"/>
              </a:rPr>
              <a:t>–</a:t>
            </a:r>
            <a:r>
              <a:rPr lang="en-GB" sz="1200" b="1" dirty="0">
                <a:latin typeface="Barlow" panose="00000500000000000000" pitchFamily="2" charset="0"/>
                <a:cs typeface="Arial" panose="020B0604020202020204" pitchFamily="34" charset="0"/>
              </a:rPr>
              <a:t> </a:t>
            </a:r>
            <a:r>
              <a:rPr lang="en-GB" sz="1200" dirty="0">
                <a:latin typeface="Barlow" panose="00000500000000000000" pitchFamily="2" charset="0"/>
                <a:cs typeface="Arial" panose="020B0604020202020204" pitchFamily="34" charset="0"/>
              </a:rPr>
              <a:t> making process faster or more efficient (69%), costing savings (68%), freeing up staff (62%), improved customer service (53%). </a:t>
            </a:r>
          </a:p>
          <a:p>
            <a:endParaRPr lang="en-GB" sz="1200" b="1"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Primary industries</a:t>
            </a:r>
            <a:r>
              <a:rPr lang="en-GB" sz="1200" dirty="0">
                <a:latin typeface="Barlow" panose="00000500000000000000" pitchFamily="2" charset="0"/>
                <a:cs typeface="Arial" panose="020B0604020202020204" pitchFamily="34" charset="0"/>
              </a:rPr>
              <a:t> – cost savings (60%), making the business more resilient (53%), alleviating staff shortages (40%).</a:t>
            </a:r>
          </a:p>
          <a:p>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Manufacturing </a:t>
            </a:r>
            <a:r>
              <a:rPr lang="en-GB" sz="1200" dirty="0">
                <a:latin typeface="Barlow" panose="00000500000000000000" pitchFamily="2" charset="0"/>
                <a:cs typeface="Arial" panose="020B0604020202020204" pitchFamily="34" charset="0"/>
              </a:rPr>
              <a:t>- making the business more resilient (70%), freeing up staff (66%), and creating new revenue streams (48%). </a:t>
            </a:r>
          </a:p>
          <a:p>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Professional, scientific and technical</a:t>
            </a:r>
            <a:r>
              <a:rPr lang="en-GB" sz="1200" dirty="0">
                <a:latin typeface="Barlow" panose="00000500000000000000" pitchFamily="2" charset="0"/>
                <a:cs typeface="Arial" panose="020B0604020202020204" pitchFamily="34" charset="0"/>
              </a:rPr>
              <a:t> – cost savings (64%), improved customer service (47%) and creating new revenue streams (46%) </a:t>
            </a:r>
          </a:p>
          <a:p>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Performed well</a:t>
            </a:r>
            <a:r>
              <a:rPr lang="en-GB" sz="1200" dirty="0">
                <a:latin typeface="Barlow" panose="00000500000000000000" pitchFamily="2" charset="0"/>
                <a:cs typeface="Arial" panose="020B0604020202020204" pitchFamily="34" charset="0"/>
              </a:rPr>
              <a:t> - making process faster or more efficient (59%).</a:t>
            </a:r>
          </a:p>
          <a:p>
            <a:pPr marL="171450" indent="-171450">
              <a:buFont typeface="Arial" panose="020B0604020202020204" pitchFamily="34" charset="0"/>
              <a:buChar char="•"/>
            </a:pPr>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Had steady performance </a:t>
            </a:r>
            <a:r>
              <a:rPr lang="en-GB" sz="1200" dirty="0">
                <a:latin typeface="Barlow" panose="00000500000000000000" pitchFamily="2" charset="0"/>
                <a:cs typeface="Arial" panose="020B0604020202020204" pitchFamily="34" charset="0"/>
              </a:rPr>
              <a:t>– cost savings (55%) and more accurate and targeted marketing (38%).</a:t>
            </a:r>
          </a:p>
          <a:p>
            <a:endParaRPr lang="en-GB" sz="1200" dirty="0">
              <a:cs typeface="Arial" panose="020B0604020202020204" pitchFamily="34" charset="0"/>
            </a:endParaRPr>
          </a:p>
          <a:p>
            <a:r>
              <a:rPr lang="en-GB" sz="1200" dirty="0">
                <a:cs typeface="Arial" panose="020B0604020202020204" pitchFamily="34" charset="0"/>
              </a:rPr>
              <a:t> </a:t>
            </a:r>
          </a:p>
          <a:p>
            <a:endParaRPr lang="en-GB" sz="1200" dirty="0">
              <a:latin typeface="Barlow" panose="00000500000000000000" pitchFamily="2" charset="0"/>
              <a:cs typeface="Arial" panose="020B0604020202020204" pitchFamily="34" charset="0"/>
            </a:endParaRPr>
          </a:p>
          <a:p>
            <a:endParaRPr lang="en-GB" sz="1200" b="1" dirty="0">
              <a:latin typeface="Barlow" panose="00000500000000000000" pitchFamily="2" charset="0"/>
            </a:endParaRPr>
          </a:p>
        </p:txBody>
      </p:sp>
    </p:spTree>
    <p:extLst>
      <p:ext uri="{BB962C8B-B14F-4D97-AF65-F5344CB8AC3E}">
        <p14:creationId xmlns:p14="http://schemas.microsoft.com/office/powerpoint/2010/main" val="904793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4702" y="188611"/>
            <a:ext cx="10515600" cy="703683"/>
          </a:xfrm>
        </p:spPr>
        <p:txBody>
          <a:bodyPr>
            <a:normAutofit/>
          </a:bodyPr>
          <a:lstStyle/>
          <a:p>
            <a:r>
              <a:rPr lang="en-GB" sz="4000" dirty="0"/>
              <a:t>Concerns about automation</a:t>
            </a:r>
            <a:endParaRPr lang="en-US" sz="4000"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279568" y="971034"/>
            <a:ext cx="5673672" cy="4763016"/>
            <a:chOff x="4140295" y="1690241"/>
            <a:chExt cx="6700968" cy="4502865"/>
          </a:xfrm>
        </p:grpSpPr>
        <p:sp>
          <p:nvSpPr>
            <p:cNvPr id="4" name="Rectangle 3">
              <a:extLst>
                <a:ext uri="{FF2B5EF4-FFF2-40B4-BE49-F238E27FC236}">
                  <a16:creationId xmlns:a16="http://schemas.microsoft.com/office/drawing/2014/main" id="{63DA6D98-889B-B37B-123A-85E63FFB87CF}"/>
                </a:ext>
              </a:extLst>
            </p:cNvPr>
            <p:cNvSpPr/>
            <p:nvPr/>
          </p:nvSpPr>
          <p:spPr>
            <a:xfrm>
              <a:off x="4140295" y="1690241"/>
              <a:ext cx="6575784" cy="4502865"/>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140295" y="5943301"/>
              <a:ext cx="6323793"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who know about automation (501)</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181481" y="1707072"/>
              <a:ext cx="6659782"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What, if any, concerns do you have about automation?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3209850712"/>
              </p:ext>
            </p:extLst>
          </p:nvPr>
        </p:nvGraphicFramePr>
        <p:xfrm>
          <a:off x="6154633" y="1556818"/>
          <a:ext cx="5247640" cy="36728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B5BFA54-F175-5CA6-6402-6CC683C68C90}"/>
              </a:ext>
            </a:extLst>
          </p:cNvPr>
          <p:cNvSpPr txBox="1"/>
          <p:nvPr/>
        </p:nvSpPr>
        <p:spPr>
          <a:xfrm>
            <a:off x="501956" y="943840"/>
            <a:ext cx="567161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Barlow" panose="00000500000000000000" pitchFamily="2" charset="0"/>
                <a:cs typeface="Arial" panose="020B0604020202020204" pitchFamily="34" charset="0"/>
              </a:rPr>
              <a:t>Among businesses that knew about automation, three quarters (74%) had concerns about it. </a:t>
            </a:r>
            <a:r>
              <a:rPr lang="en-GB" sz="1200" dirty="0">
                <a:latin typeface="Barlow" panose="00000500000000000000" pitchFamily="2" charset="0"/>
                <a:cs typeface="Arial" panose="020B0604020202020204" pitchFamily="34" charset="0"/>
              </a:rPr>
              <a:t>The top concerns were cyber security risks (56%), lack of regulation (43%) and compliance with data protection regulation (43%).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Barlow" panose="00000500000000000000" pitchFamily="2" charset="0"/>
              <a:cs typeface="Arial" panose="020B0604020202020204" pitchFamily="34" charset="0"/>
            </a:endParaRPr>
          </a:p>
          <a:p>
            <a:r>
              <a:rPr lang="en-GB" sz="1200" b="1" dirty="0">
                <a:solidFill>
                  <a:srgbClr val="3BC9D5"/>
                </a:solidFill>
                <a:latin typeface="Barlow" panose="00000500000000000000" pitchFamily="2" charset="0"/>
                <a:cs typeface="Arial" panose="020B0604020202020204" pitchFamily="34" charset="0"/>
              </a:rPr>
              <a:t>Variation </a:t>
            </a:r>
            <a:endParaRPr lang="en-GB" sz="1200" dirty="0">
              <a:solidFill>
                <a:srgbClr val="3BC9D5"/>
              </a:solidFill>
              <a:latin typeface="Barlow" panose="00000500000000000000" pitchFamily="2" charset="0"/>
              <a:cs typeface="Arial" panose="020B0604020202020204" pitchFamily="34" charset="0"/>
            </a:endParaRPr>
          </a:p>
          <a:p>
            <a:endParaRPr lang="en-GB" sz="1200" dirty="0">
              <a:latin typeface="Barlow" panose="00000500000000000000" pitchFamily="2" charset="0"/>
              <a:cs typeface="Arial" panose="020B0604020202020204" pitchFamily="34" charset="0"/>
            </a:endParaRPr>
          </a:p>
          <a:p>
            <a:r>
              <a:rPr lang="en-GB" sz="1200" dirty="0">
                <a:latin typeface="Barlow" panose="00000500000000000000" pitchFamily="2" charset="0"/>
                <a:cs typeface="Arial" panose="020B0604020202020204" pitchFamily="34" charset="0"/>
              </a:rPr>
              <a:t>Overall concerns were higher among those </a:t>
            </a:r>
            <a:r>
              <a:rPr lang="en-GB" sz="1200" b="1" dirty="0">
                <a:latin typeface="Barlow" panose="00000500000000000000" pitchFamily="2" charset="0"/>
                <a:cs typeface="Arial" panose="020B0604020202020204" pitchFamily="34" charset="0"/>
              </a:rPr>
              <a:t>already using automation </a:t>
            </a:r>
            <a:r>
              <a:rPr lang="en-GB" sz="1200" dirty="0">
                <a:latin typeface="Barlow" panose="00000500000000000000" pitchFamily="2" charset="0"/>
                <a:cs typeface="Arial" panose="020B0604020202020204" pitchFamily="34" charset="0"/>
              </a:rPr>
              <a:t>(80% concerned) compared with those unlikely to use it (70%). Those already using automation were specifically more concerned that average with: cyber security risks (66%) , compliance with data protection regulation (51%) and lack of regulation (49%). </a:t>
            </a:r>
          </a:p>
          <a:p>
            <a:endParaRPr lang="en-GB" sz="1200" dirty="0">
              <a:latin typeface="Barlow" panose="00000500000000000000" pitchFamily="2" charset="0"/>
              <a:cs typeface="Arial" panose="020B0604020202020204" pitchFamily="34" charset="0"/>
            </a:endParaRPr>
          </a:p>
          <a:p>
            <a:r>
              <a:rPr lang="en-GB" sz="1200" dirty="0">
                <a:latin typeface="Barlow" panose="00000500000000000000" pitchFamily="2" charset="0"/>
                <a:cs typeface="Arial" panose="020B0604020202020204" pitchFamily="34" charset="0"/>
              </a:rPr>
              <a:t>Concern about automation was also higher among those </a:t>
            </a:r>
            <a:r>
              <a:rPr lang="en-GB" sz="1200" b="1" dirty="0">
                <a:latin typeface="Barlow" panose="00000500000000000000" pitchFamily="2" charset="0"/>
                <a:cs typeface="Arial" panose="020B0604020202020204" pitchFamily="34" charset="0"/>
              </a:rPr>
              <a:t>concerned about their finances </a:t>
            </a:r>
            <a:r>
              <a:rPr lang="en-GB" sz="1200" dirty="0">
                <a:latin typeface="Barlow" panose="00000500000000000000" pitchFamily="2" charset="0"/>
                <a:cs typeface="Arial" panose="020B0604020202020204" pitchFamily="34" charset="0"/>
              </a:rPr>
              <a:t>(75%) compared with those not (56%). </a:t>
            </a:r>
          </a:p>
          <a:p>
            <a:endParaRPr lang="en-GB" sz="1200" dirty="0">
              <a:latin typeface="Barlow" panose="00000500000000000000" pitchFamily="2" charset="0"/>
              <a:cs typeface="Arial" panose="020B0604020202020204" pitchFamily="34" charset="0"/>
            </a:endParaRPr>
          </a:p>
          <a:p>
            <a:r>
              <a:rPr lang="en-GB" sz="1200" dirty="0">
                <a:latin typeface="Barlow" panose="00000500000000000000" pitchFamily="2" charset="0"/>
                <a:cs typeface="Arial" panose="020B0604020202020204" pitchFamily="34" charset="0"/>
              </a:rPr>
              <a:t>Specific barriers were also higher than average among: </a:t>
            </a:r>
          </a:p>
          <a:p>
            <a:endParaRPr lang="en-GB" sz="1200" b="1"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Wholesale and retail </a:t>
            </a:r>
            <a:r>
              <a:rPr lang="en-GB" sz="1200" dirty="0">
                <a:latin typeface="Barlow" panose="00000500000000000000" pitchFamily="2" charset="0"/>
                <a:cs typeface="Arial" panose="020B0604020202020204" pitchFamily="34" charset="0"/>
              </a:rPr>
              <a:t>–</a:t>
            </a:r>
            <a:r>
              <a:rPr lang="en-GB" sz="1200" b="1" dirty="0">
                <a:latin typeface="Barlow" panose="00000500000000000000" pitchFamily="2" charset="0"/>
                <a:cs typeface="Arial" panose="020B0604020202020204" pitchFamily="34" charset="0"/>
              </a:rPr>
              <a:t> </a:t>
            </a:r>
            <a:r>
              <a:rPr lang="en-GB" sz="1200" dirty="0">
                <a:latin typeface="Barlow" panose="00000500000000000000" pitchFamily="2" charset="0"/>
                <a:cs typeface="Arial" panose="020B0604020202020204" pitchFamily="34" charset="0"/>
              </a:rPr>
              <a:t> lack of regulation (54%).</a:t>
            </a:r>
          </a:p>
          <a:p>
            <a:pPr marL="171450" indent="-171450">
              <a:buFont typeface="Arial" panose="020B0604020202020204" pitchFamily="34" charset="0"/>
              <a:buChar char="•"/>
            </a:pPr>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Manufacturing </a:t>
            </a:r>
            <a:r>
              <a:rPr lang="en-GB" sz="1200" dirty="0">
                <a:latin typeface="Barlow" panose="00000500000000000000" pitchFamily="2" charset="0"/>
                <a:cs typeface="Arial" panose="020B0604020202020204" pitchFamily="34" charset="0"/>
              </a:rPr>
              <a:t> - ethical concerns (52%).</a:t>
            </a:r>
            <a:endParaRPr lang="en-GB" sz="1200" b="1" dirty="0">
              <a:latin typeface="Barlow" panose="00000500000000000000" pitchFamily="2" charset="0"/>
              <a:cs typeface="Arial" panose="020B0604020202020204" pitchFamily="34" charset="0"/>
            </a:endParaRPr>
          </a:p>
          <a:p>
            <a:endParaRPr lang="en-GB" sz="1200" b="1"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Women-led</a:t>
            </a:r>
            <a:r>
              <a:rPr lang="en-GB" sz="1200" dirty="0">
                <a:latin typeface="Barlow" panose="00000500000000000000" pitchFamily="2" charset="0"/>
                <a:cs typeface="Arial" panose="020B0604020202020204" pitchFamily="34" charset="0"/>
              </a:rPr>
              <a:t> – cyber security (73%), lack of regulation (59%), ethical concerns (58%) and risk of roles becoming obsolete (54%). </a:t>
            </a:r>
            <a:endParaRPr lang="en-GB" sz="12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Barlow" panose="000005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143470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28032" y="193406"/>
            <a:ext cx="10515600" cy="703683"/>
          </a:xfrm>
        </p:spPr>
        <p:txBody>
          <a:bodyPr>
            <a:normAutofit/>
          </a:bodyPr>
          <a:lstStyle/>
          <a:p>
            <a:r>
              <a:rPr lang="en-GB" sz="4000" dirty="0"/>
              <a:t>Barriers to using automation</a:t>
            </a:r>
            <a:endParaRPr lang="en-US" sz="4000" dirty="0"/>
          </a:p>
        </p:txBody>
      </p:sp>
      <p:grpSp>
        <p:nvGrpSpPr>
          <p:cNvPr id="3" name="Group 2">
            <a:extLst>
              <a:ext uri="{FF2B5EF4-FFF2-40B4-BE49-F238E27FC236}">
                <a16:creationId xmlns:a16="http://schemas.microsoft.com/office/drawing/2014/main" id="{B003F1E9-660A-898F-48A3-A210346C42A9}"/>
              </a:ext>
            </a:extLst>
          </p:cNvPr>
          <p:cNvGrpSpPr/>
          <p:nvPr/>
        </p:nvGrpSpPr>
        <p:grpSpPr>
          <a:xfrm>
            <a:off x="6314439" y="919480"/>
            <a:ext cx="5567679" cy="5019040"/>
            <a:chOff x="4181481" y="1828802"/>
            <a:chExt cx="6575784" cy="4744905"/>
          </a:xfrm>
        </p:grpSpPr>
        <p:sp>
          <p:nvSpPr>
            <p:cNvPr id="4" name="Rectangle 3">
              <a:extLst>
                <a:ext uri="{FF2B5EF4-FFF2-40B4-BE49-F238E27FC236}">
                  <a16:creationId xmlns:a16="http://schemas.microsoft.com/office/drawing/2014/main" id="{63DA6D98-889B-B37B-123A-85E63FFB87CF}"/>
                </a:ext>
              </a:extLst>
            </p:cNvPr>
            <p:cNvSpPr/>
            <p:nvPr/>
          </p:nvSpPr>
          <p:spPr>
            <a:xfrm>
              <a:off x="4181481" y="1828802"/>
              <a:ext cx="6575784" cy="4744905"/>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rlow" panose="00000500000000000000" pitchFamily="2" charset="0"/>
              </a:endParaRPr>
            </a:p>
          </p:txBody>
        </p:sp>
        <p:sp>
          <p:nvSpPr>
            <p:cNvPr id="5" name="Text Placeholder 5">
              <a:extLst>
                <a:ext uri="{FF2B5EF4-FFF2-40B4-BE49-F238E27FC236}">
                  <a16:creationId xmlns:a16="http://schemas.microsoft.com/office/drawing/2014/main" id="{3EA81FB7-624F-28EA-4BF9-5AC8458F6053}"/>
                </a:ext>
              </a:extLst>
            </p:cNvPr>
            <p:cNvSpPr txBox="1">
              <a:spLocks/>
            </p:cNvSpPr>
            <p:nvPr/>
          </p:nvSpPr>
          <p:spPr>
            <a:xfrm>
              <a:off x="4181481" y="6337052"/>
              <a:ext cx="6323793" cy="2270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Base: All businesses who know about automation (501)</a:t>
              </a:r>
            </a:p>
          </p:txBody>
        </p:sp>
        <p:sp>
          <p:nvSpPr>
            <p:cNvPr id="11" name="Text Placeholder 5">
              <a:extLst>
                <a:ext uri="{FF2B5EF4-FFF2-40B4-BE49-F238E27FC236}">
                  <a16:creationId xmlns:a16="http://schemas.microsoft.com/office/drawing/2014/main" id="{025078C6-A179-B768-8EC2-CA3A6596C30C}"/>
                </a:ext>
              </a:extLst>
            </p:cNvPr>
            <p:cNvSpPr txBox="1">
              <a:spLocks/>
            </p:cNvSpPr>
            <p:nvPr/>
          </p:nvSpPr>
          <p:spPr>
            <a:xfrm>
              <a:off x="4244479" y="1932836"/>
              <a:ext cx="6368792"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a:solidFill>
                    <a:srgbClr val="292926"/>
                  </a:solidFill>
                  <a:latin typeface="Barlow" panose="00000500000000000000" pitchFamily="2" charset="0"/>
                  <a:cs typeface="Arial" panose="020B0604020202020204" pitchFamily="34" charset="0"/>
                </a:rPr>
                <a:t>Q. Which of the following, if any, are preventing you from making more use of automation? </a:t>
              </a:r>
            </a:p>
          </p:txBody>
        </p:sp>
      </p:grpSp>
      <p:graphicFrame>
        <p:nvGraphicFramePr>
          <p:cNvPr id="12" name="Chart 11">
            <a:extLst>
              <a:ext uri="{FF2B5EF4-FFF2-40B4-BE49-F238E27FC236}">
                <a16:creationId xmlns:a16="http://schemas.microsoft.com/office/drawing/2014/main" id="{EC2DB465-A3EC-24DC-9A99-BC5549BEAC3A}"/>
              </a:ext>
            </a:extLst>
          </p:cNvPr>
          <p:cNvGraphicFramePr/>
          <p:nvPr>
            <p:extLst>
              <p:ext uri="{D42A27DB-BD31-4B8C-83A1-F6EECF244321}">
                <p14:modId xmlns:p14="http://schemas.microsoft.com/office/powerpoint/2010/main" val="2827310414"/>
              </p:ext>
            </p:extLst>
          </p:nvPr>
        </p:nvGraphicFramePr>
        <p:xfrm>
          <a:off x="6634478" y="1473897"/>
          <a:ext cx="5247640" cy="41490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B5BFA54-F175-5CA6-6402-6CC683C68C90}"/>
              </a:ext>
            </a:extLst>
          </p:cNvPr>
          <p:cNvSpPr txBox="1"/>
          <p:nvPr/>
        </p:nvSpPr>
        <p:spPr>
          <a:xfrm>
            <a:off x="428032" y="892294"/>
            <a:ext cx="5859737" cy="4893647"/>
          </a:xfrm>
          <a:prstGeom prst="rect">
            <a:avLst/>
          </a:prstGeom>
          <a:noFill/>
        </p:spPr>
        <p:txBody>
          <a:bodyPr wrap="square" rtlCol="0">
            <a:spAutoFit/>
          </a:bodyPr>
          <a:lstStyle/>
          <a:p>
            <a:r>
              <a:rPr lang="en-GB" sz="1200" b="1" dirty="0">
                <a:latin typeface="Barlow" panose="00000500000000000000" pitchFamily="2" charset="0"/>
                <a:cs typeface="Arial" panose="020B0604020202020204" pitchFamily="34" charset="0"/>
              </a:rPr>
              <a:t>Among businesses that knew about automation, two thirds (68%) experienced barriers to making more use of it. </a:t>
            </a:r>
          </a:p>
          <a:p>
            <a:endParaRPr lang="en-GB" sz="1200" b="1" dirty="0">
              <a:latin typeface="Barlow" panose="00000500000000000000" pitchFamily="2" charset="0"/>
              <a:cs typeface="Arial" panose="020B0604020202020204" pitchFamily="34" charset="0"/>
            </a:endParaRPr>
          </a:p>
          <a:p>
            <a:r>
              <a:rPr lang="en-GB" sz="1200" dirty="0">
                <a:latin typeface="Barlow" panose="00000500000000000000" pitchFamily="2" charset="0"/>
                <a:cs typeface="Arial" panose="020B0604020202020204" pitchFamily="34" charset="0"/>
              </a:rPr>
              <a:t>The main barriers were cost of implementation (47%) and understanding of its application (37%), followed by access to expertise (31%), technology (30%), advice and support (30%) and appropriate training (29%). A quarter (26%) felt they lacked the necessary digital connectivity.</a:t>
            </a:r>
          </a:p>
          <a:p>
            <a:endParaRPr lang="en-GB" sz="1200" b="1" dirty="0">
              <a:latin typeface="Barlow" panose="00000500000000000000" pitchFamily="2" charset="0"/>
              <a:cs typeface="Arial" panose="020B0604020202020204" pitchFamily="34" charset="0"/>
            </a:endParaRPr>
          </a:p>
          <a:p>
            <a:r>
              <a:rPr lang="en-GB" sz="1200" b="1" dirty="0">
                <a:solidFill>
                  <a:srgbClr val="3BC9D5"/>
                </a:solidFill>
                <a:latin typeface="Barlow" panose="00000500000000000000" pitchFamily="2" charset="0"/>
                <a:cs typeface="Arial" panose="020B0604020202020204" pitchFamily="34" charset="0"/>
              </a:rPr>
              <a:t>Variation</a:t>
            </a:r>
          </a:p>
          <a:p>
            <a:endParaRPr lang="en-GB" sz="1200" dirty="0">
              <a:latin typeface="Barlow" panose="00000500000000000000" pitchFamily="2" charset="0"/>
              <a:cs typeface="Arial" panose="020B0604020202020204" pitchFamily="34" charset="0"/>
            </a:endParaRPr>
          </a:p>
          <a:p>
            <a:r>
              <a:rPr lang="en-GB" sz="1200" dirty="0">
                <a:latin typeface="Barlow" panose="00000500000000000000" pitchFamily="2" charset="0"/>
                <a:cs typeface="Arial" panose="020B0604020202020204" pitchFamily="34" charset="0"/>
              </a:rPr>
              <a:t>Experience of these barriers was higher than average among those </a:t>
            </a:r>
            <a:r>
              <a:rPr lang="en-GB" sz="1200" b="1" dirty="0">
                <a:latin typeface="Barlow" panose="00000500000000000000" pitchFamily="2" charset="0"/>
                <a:cs typeface="Arial" panose="020B0604020202020204" pitchFamily="34" charset="0"/>
              </a:rPr>
              <a:t>already using automation </a:t>
            </a:r>
            <a:r>
              <a:rPr lang="en-GB" sz="1200" dirty="0">
                <a:latin typeface="Barlow" panose="00000500000000000000" pitchFamily="2" charset="0"/>
                <a:cs typeface="Arial" panose="020B0604020202020204" pitchFamily="34" charset="0"/>
              </a:rPr>
              <a:t>(81%) compared with those unlikely to use it (59%).  Barriers were also more likely to be experienced by those </a:t>
            </a:r>
            <a:r>
              <a:rPr lang="en-GB" sz="1200" b="1" dirty="0">
                <a:latin typeface="Barlow" panose="00000500000000000000" pitchFamily="2" charset="0"/>
                <a:cs typeface="Arial" panose="020B0604020202020204" pitchFamily="34" charset="0"/>
              </a:rPr>
              <a:t>concerned about their finances </a:t>
            </a:r>
            <a:r>
              <a:rPr lang="en-GB" sz="1200" dirty="0">
                <a:latin typeface="Barlow" panose="00000500000000000000" pitchFamily="2" charset="0"/>
                <a:cs typeface="Arial" panose="020B0604020202020204" pitchFamily="34" charset="0"/>
              </a:rPr>
              <a:t>(71% vs 33% of those not concerned). </a:t>
            </a:r>
          </a:p>
          <a:p>
            <a:endParaRPr lang="en-GB" sz="1200" dirty="0">
              <a:latin typeface="Barlow" panose="00000500000000000000" pitchFamily="2" charset="0"/>
              <a:cs typeface="Arial" panose="020B0604020202020204" pitchFamily="34" charset="0"/>
            </a:endParaRPr>
          </a:p>
          <a:p>
            <a:r>
              <a:rPr lang="en-GB" sz="1200" dirty="0">
                <a:latin typeface="Barlow" panose="00000500000000000000" pitchFamily="2" charset="0"/>
                <a:cs typeface="Arial" panose="020B0604020202020204" pitchFamily="34" charset="0"/>
              </a:rPr>
              <a:t>Specific barriers were higher than average among: </a:t>
            </a:r>
          </a:p>
          <a:p>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Primary industries</a:t>
            </a:r>
            <a:r>
              <a:rPr lang="en-GB" sz="1200" dirty="0">
                <a:latin typeface="Barlow" panose="00000500000000000000" pitchFamily="2" charset="0"/>
                <a:cs typeface="Arial" panose="020B0604020202020204" pitchFamily="34" charset="0"/>
              </a:rPr>
              <a:t> – cost of implementation (61%) and digital connectivity (38%). </a:t>
            </a:r>
          </a:p>
          <a:p>
            <a:pPr marL="171450" indent="-171450">
              <a:buFont typeface="Arial" panose="020B0604020202020204" pitchFamily="34" charset="0"/>
              <a:buChar char="•"/>
            </a:pPr>
            <a:endParaRPr lang="en-GB" sz="12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Remote rural</a:t>
            </a:r>
            <a:r>
              <a:rPr lang="en-GB" sz="1200" dirty="0">
                <a:latin typeface="Barlow" panose="00000500000000000000" pitchFamily="2" charset="0"/>
                <a:cs typeface="Arial" panose="020B0604020202020204" pitchFamily="34" charset="0"/>
              </a:rPr>
              <a:t> – cost of implementation (56%).</a:t>
            </a:r>
          </a:p>
          <a:p>
            <a:pPr marL="171450" indent="-171450">
              <a:buFont typeface="Arial" panose="020B0604020202020204" pitchFamily="34" charset="0"/>
              <a:buChar char="•"/>
            </a:pPr>
            <a:endParaRPr lang="en-GB" sz="1200" b="1"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200" b="1" dirty="0">
                <a:latin typeface="Barlow" panose="00000500000000000000" pitchFamily="2" charset="0"/>
                <a:cs typeface="Arial" panose="020B0604020202020204" pitchFamily="34" charset="0"/>
              </a:rPr>
              <a:t>Dumfries and Galloway</a:t>
            </a:r>
            <a:r>
              <a:rPr lang="en-GB" sz="1200" dirty="0">
                <a:latin typeface="Barlow" panose="00000500000000000000" pitchFamily="2" charset="0"/>
                <a:cs typeface="Arial" panose="020B0604020202020204" pitchFamily="34" charset="0"/>
              </a:rPr>
              <a:t> – digital connectivity (29%). </a:t>
            </a:r>
          </a:p>
          <a:p>
            <a:endParaRPr lang="en-GB" sz="1200" b="1" dirty="0">
              <a:latin typeface="Barlow" panose="00000500000000000000" pitchFamily="2" charset="0"/>
              <a:cs typeface="Arial" panose="020B0604020202020204" pitchFamily="34" charset="0"/>
            </a:endParaRPr>
          </a:p>
          <a:p>
            <a:endParaRPr lang="en-GB" sz="1200" b="1" dirty="0">
              <a:latin typeface="Barlow" panose="00000500000000000000" pitchFamily="2" charset="0"/>
              <a:cs typeface="Arial" panose="020B0604020202020204" pitchFamily="34" charset="0"/>
            </a:endParaRPr>
          </a:p>
          <a:p>
            <a:endParaRPr lang="en-GB" sz="1200" b="1" dirty="0">
              <a:latin typeface="Barlow" panose="00000500000000000000" pitchFamily="2" charset="0"/>
            </a:endParaRPr>
          </a:p>
        </p:txBody>
      </p:sp>
    </p:spTree>
    <p:extLst>
      <p:ext uri="{BB962C8B-B14F-4D97-AF65-F5344CB8AC3E}">
        <p14:creationId xmlns:p14="http://schemas.microsoft.com/office/powerpoint/2010/main" val="3812410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ECE3F0-EB29-1F73-608D-0219C246D8DC}"/>
              </a:ext>
            </a:extLst>
          </p:cNvPr>
          <p:cNvSpPr/>
          <p:nvPr/>
        </p:nvSpPr>
        <p:spPr>
          <a:xfrm>
            <a:off x="6096001" y="1200150"/>
            <a:ext cx="5756596" cy="4198763"/>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53E99B-5D9D-BB45-9FB2-ADF89CAF164D}"/>
              </a:ext>
            </a:extLst>
          </p:cNvPr>
          <p:cNvSpPr>
            <a:spLocks noGrp="1"/>
          </p:cNvSpPr>
          <p:nvPr>
            <p:ph type="title"/>
          </p:nvPr>
        </p:nvSpPr>
        <p:spPr>
          <a:xfrm>
            <a:off x="452474" y="446598"/>
            <a:ext cx="10515600" cy="418646"/>
          </a:xfrm>
        </p:spPr>
        <p:txBody>
          <a:bodyPr>
            <a:noAutofit/>
          </a:bodyPr>
          <a:lstStyle/>
          <a:p>
            <a:r>
              <a:rPr lang="en-US" dirty="0"/>
              <a:t>Importance of automation for future of business</a:t>
            </a:r>
          </a:p>
        </p:txBody>
      </p:sp>
      <p:sp>
        <p:nvSpPr>
          <p:cNvPr id="6" name="TextBox 5">
            <a:extLst>
              <a:ext uri="{FF2B5EF4-FFF2-40B4-BE49-F238E27FC236}">
                <a16:creationId xmlns:a16="http://schemas.microsoft.com/office/drawing/2014/main" id="{5EB6908E-6260-4BFB-80B7-178AF84DDF22}"/>
              </a:ext>
            </a:extLst>
          </p:cNvPr>
          <p:cNvSpPr txBox="1"/>
          <p:nvPr/>
        </p:nvSpPr>
        <p:spPr>
          <a:xfrm>
            <a:off x="6132850" y="5152692"/>
            <a:ext cx="2619987" cy="246221"/>
          </a:xfrm>
          <a:prstGeom prst="rect">
            <a:avLst/>
          </a:prstGeom>
          <a:noFill/>
        </p:spPr>
        <p:txBody>
          <a:bodyPr wrap="square" rtlCol="0">
            <a:spAutoFit/>
          </a:bodyPr>
          <a:lstStyle/>
          <a:p>
            <a:r>
              <a:rPr lang="en-GB" sz="1000" dirty="0">
                <a:latin typeface="Barlow" panose="00000500000000000000" pitchFamily="2" charset="0"/>
              </a:rPr>
              <a:t>Base: All businesses (610)</a:t>
            </a:r>
          </a:p>
        </p:txBody>
      </p:sp>
      <p:graphicFrame>
        <p:nvGraphicFramePr>
          <p:cNvPr id="9" name="Content Placeholder 4">
            <a:extLst>
              <a:ext uri="{FF2B5EF4-FFF2-40B4-BE49-F238E27FC236}">
                <a16:creationId xmlns:a16="http://schemas.microsoft.com/office/drawing/2014/main" id="{FBFFEA39-0593-4A98-5B24-F7EC06A5FAA0}"/>
              </a:ext>
            </a:extLst>
          </p:cNvPr>
          <p:cNvGraphicFramePr>
            <a:graphicFrameLocks noGrp="1"/>
          </p:cNvGraphicFramePr>
          <p:nvPr>
            <p:ph sz="half" idx="2"/>
            <p:extLst>
              <p:ext uri="{D42A27DB-BD31-4B8C-83A1-F6EECF244321}">
                <p14:modId xmlns:p14="http://schemas.microsoft.com/office/powerpoint/2010/main" val="1811263682"/>
              </p:ext>
            </p:extLst>
          </p:nvPr>
        </p:nvGraphicFramePr>
        <p:xfrm>
          <a:off x="6356147" y="1656449"/>
          <a:ext cx="535556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5">
            <a:extLst>
              <a:ext uri="{FF2B5EF4-FFF2-40B4-BE49-F238E27FC236}">
                <a16:creationId xmlns:a16="http://schemas.microsoft.com/office/drawing/2014/main" id="{DD33F969-0614-B672-F069-DD6EEDDCDAAE}"/>
              </a:ext>
            </a:extLst>
          </p:cNvPr>
          <p:cNvSpPr txBox="1">
            <a:spLocks/>
          </p:cNvSpPr>
          <p:nvPr/>
        </p:nvSpPr>
        <p:spPr>
          <a:xfrm>
            <a:off x="6111283" y="1226870"/>
            <a:ext cx="5741314" cy="377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92926"/>
                </a:solidFill>
                <a:effectLst/>
                <a:uLnTx/>
                <a:uFillTx/>
                <a:latin typeface="Barlow" panose="00000500000000000000" pitchFamily="2" charset="0"/>
                <a:cs typeface="Arial" panose="020B0604020202020204" pitchFamily="34" charset="0"/>
              </a:rPr>
              <a:t>Q. Overall, how important is automation to the future of your business? </a:t>
            </a:r>
          </a:p>
        </p:txBody>
      </p:sp>
      <p:sp>
        <p:nvSpPr>
          <p:cNvPr id="7" name="TextBox 6">
            <a:extLst>
              <a:ext uri="{FF2B5EF4-FFF2-40B4-BE49-F238E27FC236}">
                <a16:creationId xmlns:a16="http://schemas.microsoft.com/office/drawing/2014/main" id="{BE3F5349-B409-1615-EF6D-A3B69EE8B531}"/>
              </a:ext>
            </a:extLst>
          </p:cNvPr>
          <p:cNvSpPr txBox="1"/>
          <p:nvPr/>
        </p:nvSpPr>
        <p:spPr>
          <a:xfrm>
            <a:off x="480286" y="1112378"/>
            <a:ext cx="5514813" cy="5093702"/>
          </a:xfrm>
          <a:prstGeom prst="rect">
            <a:avLst/>
          </a:prstGeom>
          <a:noFill/>
        </p:spPr>
        <p:txBody>
          <a:bodyPr wrap="square" rtlCol="0">
            <a:spAutoFit/>
          </a:bodyPr>
          <a:lstStyle/>
          <a:p>
            <a:r>
              <a:rPr lang="en-GB" sz="1300" b="1" dirty="0">
                <a:latin typeface="Barlow" panose="00000500000000000000" pitchFamily="2" charset="0"/>
                <a:cs typeface="Arial" panose="020B0604020202020204" pitchFamily="34" charset="0"/>
              </a:rPr>
              <a:t>Overall, 29% of businesses felt that automation was either essential or important to their future (with 7% saying essential and 22% saying important). Seventy percent (70%) felt it was not important. </a:t>
            </a:r>
          </a:p>
          <a:p>
            <a:endParaRPr lang="en-GB" sz="1300" b="1" dirty="0">
              <a:latin typeface="Barlow" panose="00000500000000000000" pitchFamily="2" charset="0"/>
              <a:cs typeface="Arial" panose="020B0604020202020204" pitchFamily="34" charset="0"/>
            </a:endParaRPr>
          </a:p>
          <a:p>
            <a:r>
              <a:rPr lang="en-GB" sz="1300" b="1" dirty="0">
                <a:solidFill>
                  <a:srgbClr val="3BC9D5"/>
                </a:solidFill>
                <a:latin typeface="Barlow" panose="00000500000000000000" pitchFamily="2" charset="0"/>
                <a:cs typeface="Arial" panose="020B0604020202020204" pitchFamily="34" charset="0"/>
              </a:rPr>
              <a:t>More likely to say ‘essential’:</a:t>
            </a:r>
            <a:endParaRPr lang="en-GB" sz="1300" dirty="0">
              <a:solidFill>
                <a:srgbClr val="3BC9D5"/>
              </a:solidFill>
              <a:latin typeface="Barlow" panose="00000500000000000000" pitchFamily="2" charset="0"/>
              <a:cs typeface="Arial" panose="020B0604020202020204" pitchFamily="34" charset="0"/>
            </a:endParaRPr>
          </a:p>
          <a:p>
            <a:endParaRPr lang="en-GB" sz="13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Already using automation (22%).</a:t>
            </a: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Importing from (11%) and exporting to markets outside the UK (12%).</a:t>
            </a:r>
          </a:p>
          <a:p>
            <a:endParaRPr lang="en-GB" sz="1300" dirty="0">
              <a:solidFill>
                <a:srgbClr val="3BC9D5"/>
              </a:solidFill>
              <a:latin typeface="Barlow" panose="00000500000000000000" pitchFamily="2" charset="0"/>
              <a:cs typeface="Arial" panose="020B0604020202020204" pitchFamily="34" charset="0"/>
            </a:endParaRPr>
          </a:p>
          <a:p>
            <a:r>
              <a:rPr lang="en-GB" sz="1300" b="1" dirty="0">
                <a:solidFill>
                  <a:srgbClr val="3BC9D5"/>
                </a:solidFill>
                <a:latin typeface="Barlow" panose="00000500000000000000" pitchFamily="2" charset="0"/>
                <a:cs typeface="Arial" panose="020B0604020202020204" pitchFamily="34" charset="0"/>
              </a:rPr>
              <a:t>More likely to say ‘important’:</a:t>
            </a:r>
          </a:p>
          <a:p>
            <a:endParaRPr lang="en-GB" sz="13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Already using automation (47%).</a:t>
            </a: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25+ staff (41%).</a:t>
            </a: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Manufacturing (36%) and primary industries (28%).</a:t>
            </a: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Food and drink growth sector (29%). </a:t>
            </a: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Remote rural (31%).</a:t>
            </a:r>
          </a:p>
          <a:p>
            <a:endParaRPr lang="en-GB" sz="1300" dirty="0">
              <a:latin typeface="Barlow" panose="00000500000000000000" pitchFamily="2" charset="0"/>
              <a:cs typeface="Arial" panose="020B0604020202020204" pitchFamily="34" charset="0"/>
            </a:endParaRPr>
          </a:p>
          <a:p>
            <a:r>
              <a:rPr lang="en-GB" sz="1300" b="1" dirty="0">
                <a:solidFill>
                  <a:srgbClr val="3BC9D5"/>
                </a:solidFill>
                <a:latin typeface="Barlow" panose="00000500000000000000" pitchFamily="2" charset="0"/>
                <a:cs typeface="Arial" panose="020B0604020202020204" pitchFamily="34" charset="0"/>
              </a:rPr>
              <a:t>More likely to say ‘not important’:</a:t>
            </a:r>
          </a:p>
          <a:p>
            <a:endParaRPr lang="en-GB" sz="1300" dirty="0">
              <a:latin typeface="Barlow" panose="00000500000000000000" pitchFamily="2" charset="0"/>
              <a:cs typeface="Arial" panose="020B0604020202020204" pitchFamily="34" charset="0"/>
            </a:endParaRP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Not using automation and not likely to (94%).</a:t>
            </a: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Construction (91%) and wholesale and retail (79%).</a:t>
            </a:r>
          </a:p>
          <a:p>
            <a:pPr marL="171450" indent="-171450">
              <a:buFont typeface="Arial" panose="020B0604020202020204" pitchFamily="34" charset="0"/>
              <a:buChar char="•"/>
            </a:pPr>
            <a:r>
              <a:rPr lang="en-GB" sz="1300" dirty="0">
                <a:latin typeface="Barlow" panose="00000500000000000000" pitchFamily="2" charset="0"/>
                <a:cs typeface="Arial" panose="020B0604020202020204" pitchFamily="34" charset="0"/>
              </a:rPr>
              <a:t>Urban (76%).</a:t>
            </a:r>
          </a:p>
          <a:p>
            <a:pPr marL="171450" indent="-171450">
              <a:buFont typeface="Arial" panose="020B0604020202020204" pitchFamily="34" charset="0"/>
              <a:buChar char="•"/>
            </a:pPr>
            <a:endParaRPr lang="en-GB" sz="1300" dirty="0">
              <a:cs typeface="Arial" panose="020B0604020202020204" pitchFamily="34" charset="0"/>
            </a:endParaRPr>
          </a:p>
          <a:p>
            <a:endParaRPr lang="en-GB" sz="1300" b="1" dirty="0">
              <a:latin typeface="Barlow" panose="00000500000000000000" pitchFamily="2" charset="0"/>
              <a:cs typeface="Arial" panose="020B0604020202020204" pitchFamily="34" charset="0"/>
            </a:endParaRPr>
          </a:p>
          <a:p>
            <a:endParaRPr lang="en-GB" sz="1300" b="1" dirty="0">
              <a:latin typeface="Barlow" panose="00000500000000000000" pitchFamily="2" charset="0"/>
            </a:endParaRPr>
          </a:p>
        </p:txBody>
      </p:sp>
      <p:sp>
        <p:nvSpPr>
          <p:cNvPr id="3" name="Rectangle 2">
            <a:extLst>
              <a:ext uri="{FF2B5EF4-FFF2-40B4-BE49-F238E27FC236}">
                <a16:creationId xmlns:a16="http://schemas.microsoft.com/office/drawing/2014/main" id="{144DC11F-3515-75E2-6400-89EAFFA560DB}"/>
              </a:ext>
            </a:extLst>
          </p:cNvPr>
          <p:cNvSpPr/>
          <p:nvPr/>
        </p:nvSpPr>
        <p:spPr>
          <a:xfrm>
            <a:off x="6275665" y="1656449"/>
            <a:ext cx="1489972" cy="4963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1400" b="1" dirty="0">
                <a:solidFill>
                  <a:srgbClr val="080808"/>
                </a:solidFill>
                <a:latin typeface="Barlow" panose="00000500000000000000" pitchFamily="2" charset="0"/>
                <a:cs typeface="Arial" panose="020B0604020202020204" pitchFamily="34" charset="0"/>
              </a:rPr>
              <a:t>70% </a:t>
            </a:r>
          </a:p>
          <a:p>
            <a:pPr algn="r"/>
            <a:r>
              <a:rPr lang="en-GB" sz="1400" b="1" dirty="0">
                <a:solidFill>
                  <a:srgbClr val="080808"/>
                </a:solidFill>
                <a:latin typeface="Barlow" panose="00000500000000000000" pitchFamily="2" charset="0"/>
                <a:cs typeface="Arial" panose="020B0604020202020204" pitchFamily="34" charset="0"/>
              </a:rPr>
              <a:t>Not important</a:t>
            </a:r>
          </a:p>
        </p:txBody>
      </p:sp>
      <p:sp>
        <p:nvSpPr>
          <p:cNvPr id="5" name="Rectangle 4">
            <a:extLst>
              <a:ext uri="{FF2B5EF4-FFF2-40B4-BE49-F238E27FC236}">
                <a16:creationId xmlns:a16="http://schemas.microsoft.com/office/drawing/2014/main" id="{14B8DA1D-7B2D-2BAC-811E-73994CBAF5E1}"/>
              </a:ext>
            </a:extLst>
          </p:cNvPr>
          <p:cNvSpPr/>
          <p:nvPr/>
        </p:nvSpPr>
        <p:spPr>
          <a:xfrm>
            <a:off x="8833514" y="1616119"/>
            <a:ext cx="1965761" cy="5757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a:solidFill>
                  <a:srgbClr val="080808"/>
                </a:solidFill>
                <a:latin typeface="Barlow" panose="00000500000000000000" pitchFamily="2" charset="0"/>
                <a:cs typeface="Arial" panose="020B0604020202020204" pitchFamily="34" charset="0"/>
              </a:rPr>
              <a:t>29% </a:t>
            </a:r>
          </a:p>
          <a:p>
            <a:r>
              <a:rPr lang="en-GB" sz="1400" b="1" dirty="0">
                <a:solidFill>
                  <a:srgbClr val="080808"/>
                </a:solidFill>
                <a:latin typeface="Barlow" panose="00000500000000000000" pitchFamily="2" charset="0"/>
                <a:cs typeface="Arial" panose="020B0604020202020204" pitchFamily="34" charset="0"/>
              </a:rPr>
              <a:t>Important</a:t>
            </a:r>
          </a:p>
        </p:txBody>
      </p:sp>
    </p:spTree>
    <p:extLst>
      <p:ext uri="{BB962C8B-B14F-4D97-AF65-F5344CB8AC3E}">
        <p14:creationId xmlns:p14="http://schemas.microsoft.com/office/powerpoint/2010/main" val="2802245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450078" y="622186"/>
            <a:ext cx="2643187" cy="3257550"/>
          </a:xfrm>
        </p:spPr>
        <p:txBody>
          <a:bodyPr>
            <a:normAutofit fontScale="92500"/>
          </a:bodyPr>
          <a:lstStyle/>
          <a:p>
            <a:r>
              <a:rPr lang="en-US" dirty="0">
                <a:latin typeface="+mn-lt"/>
              </a:rPr>
              <a:t>07</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p:txBody>
          <a:bodyPr>
            <a:normAutofit/>
          </a:bodyPr>
          <a:lstStyle/>
          <a:p>
            <a:r>
              <a:rPr lang="en-US" dirty="0">
                <a:latin typeface="+mn-lt"/>
              </a:rPr>
              <a:t>Appendix</a:t>
            </a:r>
          </a:p>
        </p:txBody>
      </p:sp>
    </p:spTree>
    <p:extLst>
      <p:ext uri="{BB962C8B-B14F-4D97-AF65-F5344CB8AC3E}">
        <p14:creationId xmlns:p14="http://schemas.microsoft.com/office/powerpoint/2010/main" val="363616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ED6B44-C6A6-1934-E1E4-A1A6755B1632}"/>
              </a:ext>
            </a:extLst>
          </p:cNvPr>
          <p:cNvGraphicFramePr>
            <a:graphicFrameLocks noGrp="1"/>
          </p:cNvGraphicFramePr>
          <p:nvPr>
            <p:extLst>
              <p:ext uri="{D42A27DB-BD31-4B8C-83A1-F6EECF244321}">
                <p14:modId xmlns:p14="http://schemas.microsoft.com/office/powerpoint/2010/main" val="2053708743"/>
              </p:ext>
            </p:extLst>
          </p:nvPr>
        </p:nvGraphicFramePr>
        <p:xfrm>
          <a:off x="991124" y="1057675"/>
          <a:ext cx="8038575" cy="3957781"/>
        </p:xfrm>
        <a:graphic>
          <a:graphicData uri="http://schemas.openxmlformats.org/drawingml/2006/table">
            <a:tbl>
              <a:tblPr>
                <a:tableStyleId>{5C22544A-7EE6-4342-B048-85BDC9FD1C3A}</a:tableStyleId>
              </a:tblPr>
              <a:tblGrid>
                <a:gridCol w="4073831">
                  <a:extLst>
                    <a:ext uri="{9D8B030D-6E8A-4147-A177-3AD203B41FA5}">
                      <a16:colId xmlns:a16="http://schemas.microsoft.com/office/drawing/2014/main" val="2797884203"/>
                    </a:ext>
                  </a:extLst>
                </a:gridCol>
                <a:gridCol w="1101431">
                  <a:extLst>
                    <a:ext uri="{9D8B030D-6E8A-4147-A177-3AD203B41FA5}">
                      <a16:colId xmlns:a16="http://schemas.microsoft.com/office/drawing/2014/main" val="3032169774"/>
                    </a:ext>
                  </a:extLst>
                </a:gridCol>
                <a:gridCol w="1101431">
                  <a:extLst>
                    <a:ext uri="{9D8B030D-6E8A-4147-A177-3AD203B41FA5}">
                      <a16:colId xmlns:a16="http://schemas.microsoft.com/office/drawing/2014/main" val="2494529996"/>
                    </a:ext>
                  </a:extLst>
                </a:gridCol>
                <a:gridCol w="880941">
                  <a:extLst>
                    <a:ext uri="{9D8B030D-6E8A-4147-A177-3AD203B41FA5}">
                      <a16:colId xmlns:a16="http://schemas.microsoft.com/office/drawing/2014/main" val="2318042752"/>
                    </a:ext>
                  </a:extLst>
                </a:gridCol>
                <a:gridCol w="880941">
                  <a:extLst>
                    <a:ext uri="{9D8B030D-6E8A-4147-A177-3AD203B41FA5}">
                      <a16:colId xmlns:a16="http://schemas.microsoft.com/office/drawing/2014/main" val="980895013"/>
                    </a:ext>
                  </a:extLst>
                </a:gridCol>
              </a:tblGrid>
              <a:tr h="279490">
                <a:tc>
                  <a:txBody>
                    <a:bodyPr/>
                    <a:lstStyle/>
                    <a:p>
                      <a:pPr algn="l" fontAlgn="b"/>
                      <a:endParaRPr lang="en-GB" sz="1200" b="1" i="0" u="none" strike="noStrike" dirty="0">
                        <a:solidFill>
                          <a:schemeClr val="bg1"/>
                        </a:solidFill>
                        <a:effectLst/>
                        <a:latin typeface="Barlow" panose="00000500000000000000" pitchFamily="2" charset="0"/>
                        <a:cs typeface="Arial" panose="020B0604020202020204" pitchFamily="34" charset="0"/>
                      </a:endParaRPr>
                    </a:p>
                  </a:txBody>
                  <a:tcPr marL="9525" marR="9525" marT="9525" marB="0" anchor="b">
                    <a:solidFill>
                      <a:srgbClr val="3BC9D5"/>
                    </a:solidFill>
                  </a:tcPr>
                </a:tc>
                <a:tc rowSpan="2">
                  <a:txBody>
                    <a:bodyPr/>
                    <a:lstStyle/>
                    <a:p>
                      <a:pPr algn="ctr" fontAlgn="ctr"/>
                      <a:endParaRPr lang="en-GB" sz="1200" b="1" i="0" u="none" strike="noStrike" dirty="0">
                        <a:solidFill>
                          <a:schemeClr val="bg1"/>
                        </a:solidFill>
                        <a:effectLst/>
                        <a:latin typeface="Barlow" panose="00000500000000000000" pitchFamily="2" charset="0"/>
                        <a:cs typeface="Arial" panose="020B0604020202020204" pitchFamily="34" charset="0"/>
                      </a:endParaRPr>
                    </a:p>
                    <a:p>
                      <a:pPr algn="ctr" fontAlgn="ctr"/>
                      <a:endParaRPr lang="en-GB" sz="1200" b="1" i="0" u="none" strike="noStrike" dirty="0">
                        <a:solidFill>
                          <a:schemeClr val="bg1"/>
                        </a:solidFill>
                        <a:effectLst/>
                        <a:latin typeface="Barlow" panose="00000500000000000000" pitchFamily="2" charset="0"/>
                        <a:cs typeface="Arial" panose="020B0604020202020204" pitchFamily="34" charset="0"/>
                      </a:endParaRPr>
                    </a:p>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All</a:t>
                      </a:r>
                    </a:p>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 (%)</a:t>
                      </a:r>
                    </a:p>
                  </a:txBody>
                  <a:tcPr marL="9525" marR="9525" marT="9525" marB="0" anchor="ctr">
                    <a:solidFill>
                      <a:srgbClr val="3BC9D5"/>
                    </a:solidFill>
                  </a:tcPr>
                </a:tc>
                <a:tc gridSpan="3">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Performance</a:t>
                      </a:r>
                    </a:p>
                  </a:txBody>
                  <a:tcPr marL="9525" marR="9525" marT="9525" marB="0" anchor="ctr">
                    <a:solidFill>
                      <a:srgbClr val="3BC9D5"/>
                    </a:solidFill>
                  </a:tcPr>
                </a:tc>
                <a:tc hMerge="1">
                  <a:txBody>
                    <a:bodyPr/>
                    <a:lstStyle/>
                    <a:p>
                      <a:pPr algn="ctr" fontAlgn="ct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71B82D"/>
                    </a:solidFill>
                  </a:tcPr>
                </a:tc>
                <a:tc hMerge="1">
                  <a:txBody>
                    <a:bodyPr/>
                    <a:lstStyle/>
                    <a:p>
                      <a:pPr algn="ctr" fontAlgn="ct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71B82D"/>
                    </a:solidFill>
                  </a:tcPr>
                </a:tc>
                <a:extLst>
                  <a:ext uri="{0D108BD9-81ED-4DB2-BD59-A6C34878D82A}">
                    <a16:rowId xmlns:a16="http://schemas.microsoft.com/office/drawing/2014/main" val="1353161280"/>
                  </a:ext>
                </a:extLst>
              </a:tr>
              <a:tr h="648665">
                <a:tc>
                  <a:txBody>
                    <a:bodyPr/>
                    <a:lstStyle/>
                    <a:p>
                      <a:pPr algn="l" fontAlgn="b"/>
                      <a:r>
                        <a:rPr lang="en-GB" sz="1200" b="1" i="0" u="none" strike="noStrike" dirty="0">
                          <a:solidFill>
                            <a:schemeClr val="bg1"/>
                          </a:solidFill>
                          <a:effectLst/>
                          <a:latin typeface="Barlow" panose="00000500000000000000" pitchFamily="2" charset="0"/>
                          <a:cs typeface="Arial" panose="020B0604020202020204" pitchFamily="34" charset="0"/>
                        </a:rPr>
                        <a:t>Financial concerns</a:t>
                      </a:r>
                    </a:p>
                  </a:txBody>
                  <a:tcPr marL="9525" marR="9525" marT="9525" marB="0" anchor="b">
                    <a:solidFill>
                      <a:srgbClr val="3BC9D5"/>
                    </a:solidFill>
                  </a:tcPr>
                </a:tc>
                <a:tc vMerge="1">
                  <a:txBody>
                    <a:bodyPr/>
                    <a:lstStyle/>
                    <a:p>
                      <a:pPr algn="ctr" fontAlgn="ctr"/>
                      <a:endParaRPr lang="en-GB" sz="1200" b="1" i="0" u="none" strike="noStrike" dirty="0">
                        <a:solidFill>
                          <a:schemeClr val="bg1"/>
                        </a:solidFill>
                        <a:effectLst/>
                        <a:latin typeface="Barlow" panose="00000500000000000000" pitchFamily="2" charset="0"/>
                        <a:cs typeface="Arial" panose="020B0604020202020204" pitchFamily="34" charset="0"/>
                      </a:endParaRP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Performed well (%)</a:t>
                      </a: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Been steady (%)</a:t>
                      </a: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Struggled    (%)</a:t>
                      </a:r>
                    </a:p>
                  </a:txBody>
                  <a:tcPr marL="9525" marR="9525" marT="9525" marB="0" anchor="ctr">
                    <a:solidFill>
                      <a:srgbClr val="3BC9D5"/>
                    </a:solidFill>
                  </a:tcPr>
                </a:tc>
                <a:extLst>
                  <a:ext uri="{0D108BD9-81ED-4DB2-BD59-A6C34878D82A}">
                    <a16:rowId xmlns:a16="http://schemas.microsoft.com/office/drawing/2014/main" val="2861663575"/>
                  </a:ext>
                </a:extLst>
              </a:tr>
              <a:tr h="287991">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High and increasing costs</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84</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74</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86</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92</a:t>
                      </a:r>
                    </a:p>
                  </a:txBody>
                  <a:tcPr marL="9525" marR="9525" marT="9525" marB="0" anchor="ctr">
                    <a:solidFill>
                      <a:schemeClr val="accent4">
                        <a:lumMod val="75000"/>
                      </a:schemeClr>
                    </a:solidFill>
                  </a:tcPr>
                </a:tc>
                <a:extLst>
                  <a:ext uri="{0D108BD9-81ED-4DB2-BD59-A6C34878D82A}">
                    <a16:rowId xmlns:a16="http://schemas.microsoft.com/office/drawing/2014/main" val="3981063455"/>
                  </a:ext>
                </a:extLst>
              </a:tr>
              <a:tr h="279490">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Profit margins</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60</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64</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78</a:t>
                      </a:r>
                    </a:p>
                  </a:txBody>
                  <a:tcPr marL="9525" marR="9525" marT="9525" marB="0" anchor="b">
                    <a:solidFill>
                      <a:schemeClr val="accent4">
                        <a:lumMod val="75000"/>
                      </a:schemeClr>
                    </a:solidFill>
                  </a:tcPr>
                </a:tc>
                <a:extLst>
                  <a:ext uri="{0D108BD9-81ED-4DB2-BD59-A6C34878D82A}">
                    <a16:rowId xmlns:a16="http://schemas.microsoft.com/office/drawing/2014/main" val="559542905"/>
                  </a:ext>
                </a:extLst>
              </a:tr>
              <a:tr h="266089">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Having to charge higher prices </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59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54</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57</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68</a:t>
                      </a:r>
                    </a:p>
                  </a:txBody>
                  <a:tcPr marL="9525" marR="9525" marT="9525" marB="0" anchor="b">
                    <a:solidFill>
                      <a:schemeClr val="accent4">
                        <a:lumMod val="75000"/>
                      </a:schemeClr>
                    </a:solidFill>
                  </a:tcPr>
                </a:tc>
                <a:extLst>
                  <a:ext uri="{0D108BD9-81ED-4DB2-BD59-A6C34878D82A}">
                    <a16:rowId xmlns:a16="http://schemas.microsoft.com/office/drawing/2014/main" val="250275430"/>
                  </a:ext>
                </a:extLst>
              </a:tr>
              <a:tr h="260350">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Ability to invest in the business</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43</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24</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45</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62</a:t>
                      </a:r>
                    </a:p>
                  </a:txBody>
                  <a:tcPr marL="9525" marR="9525" marT="9525" marB="0" anchor="ctr">
                    <a:solidFill>
                      <a:schemeClr val="accent4">
                        <a:lumMod val="75000"/>
                      </a:schemeClr>
                    </a:solidFill>
                  </a:tcPr>
                </a:tc>
                <a:extLst>
                  <a:ext uri="{0D108BD9-81ED-4DB2-BD59-A6C34878D82A}">
                    <a16:rowId xmlns:a16="http://schemas.microsoft.com/office/drawing/2014/main" val="2236546846"/>
                  </a:ext>
                </a:extLst>
              </a:tr>
              <a:tr h="284616">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Cash flow</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42</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25</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67</a:t>
                      </a:r>
                    </a:p>
                  </a:txBody>
                  <a:tcPr marL="9525" marR="9525" marT="9525" marB="0" anchor="b">
                    <a:solidFill>
                      <a:schemeClr val="accent4">
                        <a:lumMod val="75000"/>
                      </a:schemeClr>
                    </a:solidFill>
                  </a:tcPr>
                </a:tc>
                <a:extLst>
                  <a:ext uri="{0D108BD9-81ED-4DB2-BD59-A6C34878D82A}">
                    <a16:rowId xmlns:a16="http://schemas.microsoft.com/office/drawing/2014/main" val="3830344860"/>
                  </a:ext>
                </a:extLst>
              </a:tr>
              <a:tr h="284616">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Cash reserves</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20</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61</a:t>
                      </a:r>
                    </a:p>
                  </a:txBody>
                  <a:tcPr marL="9525" marR="9525" marT="9525" marB="0" anchor="b">
                    <a:solidFill>
                      <a:schemeClr val="accent4">
                        <a:lumMod val="75000"/>
                      </a:schemeClr>
                    </a:solidFill>
                  </a:tcPr>
                </a:tc>
                <a:extLst>
                  <a:ext uri="{0D108BD9-81ED-4DB2-BD59-A6C34878D82A}">
                    <a16:rowId xmlns:a16="http://schemas.microsoft.com/office/drawing/2014/main" val="2245614620"/>
                  </a:ext>
                </a:extLst>
              </a:tr>
              <a:tr h="284616">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Cost of servicing debt</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32</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33</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45</a:t>
                      </a:r>
                    </a:p>
                  </a:txBody>
                  <a:tcPr marL="9525" marR="9525" marT="9525" marB="0" anchor="b">
                    <a:solidFill>
                      <a:schemeClr val="accent4">
                        <a:lumMod val="75000"/>
                      </a:schemeClr>
                    </a:solidFill>
                  </a:tcPr>
                </a:tc>
                <a:extLst>
                  <a:ext uri="{0D108BD9-81ED-4DB2-BD59-A6C34878D82A}">
                    <a16:rowId xmlns:a16="http://schemas.microsoft.com/office/drawing/2014/main" val="2897737249"/>
                  </a:ext>
                </a:extLst>
              </a:tr>
              <a:tr h="263752">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Access to finance </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22</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15</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21</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32</a:t>
                      </a:r>
                    </a:p>
                  </a:txBody>
                  <a:tcPr marL="9525" marR="9525" marT="9525" marB="0" anchor="b">
                    <a:solidFill>
                      <a:schemeClr val="accent4">
                        <a:lumMod val="75000"/>
                      </a:schemeClr>
                    </a:solidFill>
                  </a:tcPr>
                </a:tc>
                <a:extLst>
                  <a:ext uri="{0D108BD9-81ED-4DB2-BD59-A6C34878D82A}">
                    <a16:rowId xmlns:a16="http://schemas.microsoft.com/office/drawing/2014/main" val="3171034280"/>
                  </a:ext>
                </a:extLst>
              </a:tr>
              <a:tr h="254000">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Levels of debt </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18</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10</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18</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30</a:t>
                      </a:r>
                    </a:p>
                  </a:txBody>
                  <a:tcPr marL="9525" marR="9525" marT="9525" marB="0" anchor="b">
                    <a:solidFill>
                      <a:schemeClr val="accent4">
                        <a:lumMod val="75000"/>
                      </a:schemeClr>
                    </a:solidFill>
                  </a:tcPr>
                </a:tc>
                <a:extLst>
                  <a:ext uri="{0D108BD9-81ED-4DB2-BD59-A6C34878D82A}">
                    <a16:rowId xmlns:a16="http://schemas.microsoft.com/office/drawing/2014/main" val="3329447536"/>
                  </a:ext>
                </a:extLst>
              </a:tr>
              <a:tr h="284616">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None of these</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7</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14</a:t>
                      </a:r>
                    </a:p>
                  </a:txBody>
                  <a:tcPr marL="9525" marR="9525" marT="9525" marB="0" anchor="b">
                    <a:solidFill>
                      <a:schemeClr val="accent4">
                        <a:lumMod val="75000"/>
                      </a:schemeClr>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a:t>
                      </a:r>
                    </a:p>
                  </a:txBody>
                  <a:tcPr marL="9525" marR="9525" marT="9525" marB="0" anchor="b">
                    <a:solidFill>
                      <a:srgbClr val="FFF5E7"/>
                    </a:solidFill>
                  </a:tcPr>
                </a:tc>
                <a:extLst>
                  <a:ext uri="{0D108BD9-81ED-4DB2-BD59-A6C34878D82A}">
                    <a16:rowId xmlns:a16="http://schemas.microsoft.com/office/drawing/2014/main" val="2701628993"/>
                  </a:ext>
                </a:extLst>
              </a:tr>
              <a:tr h="279490">
                <a:tc>
                  <a:txBody>
                    <a:bodyPr/>
                    <a:lstStyle/>
                    <a:p>
                      <a:pPr marL="0" algn="l" defTabSz="914400" rtl="0" eaLnBrk="1" fontAlgn="b" latinLnBrk="0" hangingPunct="1"/>
                      <a:r>
                        <a:rPr lang="en-GB" sz="1200" b="0" i="1" u="none" strike="noStrike" kern="1200" dirty="0">
                          <a:solidFill>
                            <a:srgbClr val="000000"/>
                          </a:solidFill>
                          <a:effectLst/>
                          <a:latin typeface="Barlow" panose="00000500000000000000" pitchFamily="2" charset="0"/>
                          <a:ea typeface="+mn-ea"/>
                          <a:cs typeface="+mn-cs"/>
                        </a:rPr>
                        <a:t>Base</a:t>
                      </a:r>
                    </a:p>
                  </a:txBody>
                  <a:tcPr marL="9525" marR="9525" marT="9525" marB="0" anchor="b">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1" u="none" strike="noStrike" kern="1200" dirty="0">
                          <a:solidFill>
                            <a:srgbClr val="000000"/>
                          </a:solidFill>
                          <a:effectLst/>
                          <a:latin typeface="Barlow" panose="00000500000000000000" pitchFamily="2" charset="0"/>
                          <a:ea typeface="+mn-ea"/>
                          <a:cs typeface="+mn-cs"/>
                        </a:rPr>
                        <a:t>610</a:t>
                      </a:r>
                    </a:p>
                  </a:txBody>
                  <a:tcPr marL="9525" marR="9525" marT="9525" marB="0" anchor="ctr">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1" u="none" strike="noStrike" kern="1200" dirty="0">
                          <a:solidFill>
                            <a:srgbClr val="000000"/>
                          </a:solidFill>
                          <a:effectLst/>
                          <a:latin typeface="Barlow" panose="00000500000000000000" pitchFamily="2" charset="0"/>
                          <a:ea typeface="+mn-ea"/>
                          <a:cs typeface="+mn-cs"/>
                        </a:rPr>
                        <a:t>183</a:t>
                      </a:r>
                    </a:p>
                  </a:txBody>
                  <a:tcPr marL="9525" marR="9525" marT="9525" marB="0" anchor="ctr">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1" u="none" strike="noStrike" kern="1200" dirty="0">
                          <a:solidFill>
                            <a:srgbClr val="000000"/>
                          </a:solidFill>
                          <a:effectLst/>
                          <a:latin typeface="Barlow" panose="00000500000000000000" pitchFamily="2" charset="0"/>
                          <a:ea typeface="+mn-ea"/>
                          <a:cs typeface="+mn-cs"/>
                        </a:rPr>
                        <a:t>273</a:t>
                      </a:r>
                    </a:p>
                  </a:txBody>
                  <a:tcPr marL="9525" marR="9525" marT="9525" marB="0" anchor="ctr">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1" u="none" strike="noStrike" kern="1200" dirty="0">
                          <a:solidFill>
                            <a:srgbClr val="000000"/>
                          </a:solidFill>
                          <a:effectLst/>
                          <a:latin typeface="Barlow" panose="00000500000000000000" pitchFamily="2" charset="0"/>
                          <a:ea typeface="+mn-ea"/>
                          <a:cs typeface="+mn-cs"/>
                        </a:rPr>
                        <a:t>152</a:t>
                      </a:r>
                    </a:p>
                  </a:txBody>
                  <a:tcPr marL="9525" marR="9525" marT="9525" marB="0" anchor="ctr">
                    <a:solidFill>
                      <a:srgbClr val="FFF5E7"/>
                    </a:solidFill>
                  </a:tcPr>
                </a:tc>
                <a:extLst>
                  <a:ext uri="{0D108BD9-81ED-4DB2-BD59-A6C34878D82A}">
                    <a16:rowId xmlns:a16="http://schemas.microsoft.com/office/drawing/2014/main" val="303462306"/>
                  </a:ext>
                </a:extLst>
              </a:tr>
            </a:tbl>
          </a:graphicData>
        </a:graphic>
      </p:graphicFrame>
      <p:sp>
        <p:nvSpPr>
          <p:cNvPr id="3" name="Title 1">
            <a:extLst>
              <a:ext uri="{FF2B5EF4-FFF2-40B4-BE49-F238E27FC236}">
                <a16:creationId xmlns:a16="http://schemas.microsoft.com/office/drawing/2014/main" id="{EF8B6CC5-4A73-B84A-6E85-4817F19FB871}"/>
              </a:ext>
            </a:extLst>
          </p:cNvPr>
          <p:cNvSpPr txBox="1">
            <a:spLocks/>
          </p:cNvSpPr>
          <p:nvPr/>
        </p:nvSpPr>
        <p:spPr>
          <a:xfrm>
            <a:off x="647700" y="297392"/>
            <a:ext cx="10380133" cy="6593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a:lstStyle>
          <a:p>
            <a:r>
              <a:rPr lang="en-US" sz="3600" dirty="0"/>
              <a:t>Financial concerns – by performance in past 6 months</a:t>
            </a:r>
          </a:p>
        </p:txBody>
      </p:sp>
      <p:sp>
        <p:nvSpPr>
          <p:cNvPr id="4" name="object 27">
            <a:extLst>
              <a:ext uri="{FF2B5EF4-FFF2-40B4-BE49-F238E27FC236}">
                <a16:creationId xmlns:a16="http://schemas.microsoft.com/office/drawing/2014/main" id="{FEAF8857-3BCD-061B-09BA-A2166A8F4657}"/>
              </a:ext>
            </a:extLst>
          </p:cNvPr>
          <p:cNvSpPr txBox="1"/>
          <p:nvPr/>
        </p:nvSpPr>
        <p:spPr>
          <a:xfrm>
            <a:off x="1064181" y="5461771"/>
            <a:ext cx="8897559" cy="235962"/>
          </a:xfrm>
          <a:prstGeom prst="rect">
            <a:avLst/>
          </a:prstGeom>
        </p:spPr>
        <p:txBody>
          <a:bodyPr vert="horz" wrap="square" lIns="0" tIns="12700" rIns="0" bIns="0" rtlCol="0">
            <a:spAutoFit/>
          </a:bodyPr>
          <a:lstStyle/>
          <a:p>
            <a:pPr marL="12700" lvl="0">
              <a:lnSpc>
                <a:spcPts val="819"/>
              </a:lnSpc>
              <a:spcBef>
                <a:spcPts val="100"/>
              </a:spcBef>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 </a:t>
            </a:r>
            <a:r>
              <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rPr>
              <a:t>Shaded cells indicate a figure that is higher than the average</a:t>
            </a: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Tree>
    <p:extLst>
      <p:ext uri="{BB962C8B-B14F-4D97-AF65-F5344CB8AC3E}">
        <p14:creationId xmlns:p14="http://schemas.microsoft.com/office/powerpoint/2010/main" val="151082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382808" y="1554162"/>
            <a:ext cx="5474760" cy="4529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kumimoji="0" lang="en-GB" sz="1200" b="0" i="0" u="none" strike="noStrike" kern="1200" cap="none" spc="0" normalizeH="0" baseline="0" noProof="0" dirty="0">
              <a:ln>
                <a:noFill/>
              </a:ln>
              <a:solidFill>
                <a:srgbClr val="402957"/>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127DE447-8897-BBCE-B0AE-A5B4472190FE}"/>
              </a:ext>
            </a:extLst>
          </p:cNvPr>
          <p:cNvSpPr txBox="1">
            <a:spLocks/>
          </p:cNvSpPr>
          <p:nvPr/>
        </p:nvSpPr>
        <p:spPr>
          <a:xfrm>
            <a:off x="751677" y="990970"/>
            <a:ext cx="5660764" cy="465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solidFill>
                  <a:srgbClr val="3BC9D5"/>
                </a:solidFill>
                <a:latin typeface="Barlow" panose="00000500000000000000" pitchFamily="2" charset="0"/>
                <a:cs typeface="Arial" panose="020B0604020202020204" pitchFamily="34" charset="0"/>
              </a:rPr>
              <a:t>Automation </a:t>
            </a:r>
          </a:p>
          <a:p>
            <a:pPr>
              <a:lnSpc>
                <a:spcPct val="100000"/>
              </a:lnSpc>
              <a:spcBef>
                <a:spcPts val="0"/>
              </a:spcBef>
              <a:defRPr/>
            </a:pPr>
            <a:endParaRPr lang="en-GB" sz="1200" b="1" dirty="0">
              <a:solidFill>
                <a:prstClr val="black"/>
              </a:solidFill>
              <a:latin typeface="Barlow" panose="00000500000000000000" pitchFamily="2" charset="0"/>
              <a:cs typeface="Arial" panose="020B0604020202020204" pitchFamily="34" charset="0"/>
            </a:endParaRPr>
          </a:p>
          <a:p>
            <a:pPr marL="0" indent="0">
              <a:buFont typeface="Arial" panose="020B0604020202020204" pitchFamily="34" charset="0"/>
              <a:buNone/>
            </a:pPr>
            <a:endParaRPr lang="en-GB" sz="1200" dirty="0">
              <a:latin typeface="Barlow" panose="00000500000000000000" pitchFamily="2" charset="0"/>
            </a:endParaRPr>
          </a:p>
        </p:txBody>
      </p:sp>
      <p:sp>
        <p:nvSpPr>
          <p:cNvPr id="7" name="Title 1">
            <a:extLst>
              <a:ext uri="{FF2B5EF4-FFF2-40B4-BE49-F238E27FC236}">
                <a16:creationId xmlns:a16="http://schemas.microsoft.com/office/drawing/2014/main" id="{D4CA903F-CFAB-C2F6-A47C-35181878C0DF}"/>
              </a:ext>
            </a:extLst>
          </p:cNvPr>
          <p:cNvSpPr>
            <a:spLocks noGrp="1"/>
          </p:cNvSpPr>
          <p:nvPr>
            <p:ph type="title"/>
          </p:nvPr>
        </p:nvSpPr>
        <p:spPr>
          <a:xfrm>
            <a:off x="711200" y="126789"/>
            <a:ext cx="10515600" cy="990970"/>
          </a:xfrm>
        </p:spPr>
        <p:txBody>
          <a:bodyPr>
            <a:normAutofit/>
          </a:bodyPr>
          <a:lstStyle/>
          <a:p>
            <a:r>
              <a:rPr lang="en-GB" dirty="0"/>
              <a:t>Executive summary (4) </a:t>
            </a:r>
          </a:p>
        </p:txBody>
      </p:sp>
      <p:sp>
        <p:nvSpPr>
          <p:cNvPr id="2" name="TextBox 1">
            <a:extLst>
              <a:ext uri="{FF2B5EF4-FFF2-40B4-BE49-F238E27FC236}">
                <a16:creationId xmlns:a16="http://schemas.microsoft.com/office/drawing/2014/main" id="{F2F7647C-8B06-18DA-DEB3-E6E9D27B9CB8}"/>
              </a:ext>
            </a:extLst>
          </p:cNvPr>
          <p:cNvSpPr txBox="1"/>
          <p:nvPr/>
        </p:nvSpPr>
        <p:spPr>
          <a:xfrm>
            <a:off x="751677" y="1211104"/>
            <a:ext cx="5254352" cy="472437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Three-in-ten (30%) businesses used automation: </a:t>
            </a:r>
            <a:r>
              <a:rPr kumimoji="0" lang="en-GB" sz="1200"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6% described it as integral to their business, 13% used it and would like to do more, and 11% used it but did not plan to do more.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solidFill>
                <a:srgbClr val="000000"/>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Seven-in-ten (70%) did not use automation</a:t>
            </a:r>
            <a:r>
              <a:rPr kumimoji="0" lang="en-GB" sz="1200" i="0" u="none" strike="noStrike" kern="1200" cap="none" spc="0" normalizeH="0" baseline="0" noProof="0" dirty="0">
                <a:ln>
                  <a:noFill/>
                </a:ln>
                <a:solidFill>
                  <a:srgbClr val="000000"/>
                </a:solidFill>
                <a:effectLst/>
                <a:uLnTx/>
                <a:uFillTx/>
                <a:latin typeface="Barlow" panose="00000500000000000000" pitchFamily="2" charset="0"/>
                <a:cs typeface="Arial" panose="020B0604020202020204" pitchFamily="34" charset="0"/>
              </a:rPr>
              <a:t>: </a:t>
            </a:r>
            <a:r>
              <a:rPr lang="en-GB" sz="1200" dirty="0">
                <a:solidFill>
                  <a:srgbClr val="000000"/>
                </a:solidFill>
                <a:latin typeface="Barlow" panose="00000500000000000000" pitchFamily="2" charset="0"/>
                <a:cs typeface="Arial" panose="020B0604020202020204" pitchFamily="34" charset="0"/>
              </a:rPr>
              <a:t>52% were familiar with it but did not use it, and 18% said they knew nothing about it. Of those not currently using automation, only 6% said they were likely to do so in future.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00000"/>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Barlow" panose="00000500000000000000" pitchFamily="2" charset="0"/>
                <a:cs typeface="Arial" panose="020B0604020202020204" pitchFamily="34" charset="0"/>
              </a:rPr>
              <a:t>Use of automation was </a:t>
            </a:r>
            <a:r>
              <a:rPr lang="en-GB" sz="1200" b="1" dirty="0">
                <a:solidFill>
                  <a:srgbClr val="000000"/>
                </a:solidFill>
                <a:latin typeface="Barlow" panose="00000500000000000000" pitchFamily="2" charset="0"/>
                <a:cs typeface="Arial" panose="020B0604020202020204" pitchFamily="34" charset="0"/>
              </a:rPr>
              <a:t>higher than average </a:t>
            </a:r>
            <a:r>
              <a:rPr lang="en-GB" sz="1200" dirty="0">
                <a:solidFill>
                  <a:srgbClr val="000000"/>
                </a:solidFill>
                <a:latin typeface="Barlow" panose="00000500000000000000" pitchFamily="2" charset="0"/>
                <a:cs typeface="Arial" panose="020B0604020202020204" pitchFamily="34" charset="0"/>
              </a:rPr>
              <a:t>among businesses in the primary industries, the professional, scientific and technical sector and the IT, finance and real estate sector. It was also higher among those that had performed well in the past six months and those that were taking actions to improve their productivity and competitive position.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00000"/>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Barlow" panose="00000500000000000000" pitchFamily="2" charset="0"/>
                <a:cs typeface="Arial" panose="020B0604020202020204" pitchFamily="34" charset="0"/>
              </a:rPr>
              <a:t>Use of automation was </a:t>
            </a:r>
            <a:r>
              <a:rPr lang="en-GB" sz="1200" b="1" dirty="0">
                <a:solidFill>
                  <a:srgbClr val="000000"/>
                </a:solidFill>
                <a:latin typeface="Barlow" panose="00000500000000000000" pitchFamily="2" charset="0"/>
                <a:cs typeface="Arial" panose="020B0604020202020204" pitchFamily="34" charset="0"/>
              </a:rPr>
              <a:t>lower than average </a:t>
            </a:r>
            <a:r>
              <a:rPr lang="en-GB" sz="1200" dirty="0">
                <a:solidFill>
                  <a:srgbClr val="000000"/>
                </a:solidFill>
                <a:latin typeface="Barlow" panose="00000500000000000000" pitchFamily="2" charset="0"/>
                <a:cs typeface="Arial" panose="020B0604020202020204" pitchFamily="34" charset="0"/>
              </a:rPr>
              <a:t>among construction businesses and those that had struggled in the past six months. </a:t>
            </a:r>
          </a:p>
          <a:p>
            <a:pPr marR="0" lvl="0" algn="l" defTabSz="914400" rtl="0" eaLnBrk="1" fontAlgn="auto" latinLnBrk="0" hangingPunct="1">
              <a:lnSpc>
                <a:spcPct val="100000"/>
              </a:lnSpc>
              <a:spcBef>
                <a:spcPts val="0"/>
              </a:spcBef>
              <a:spcAft>
                <a:spcPts val="0"/>
              </a:spcAft>
              <a:buClrTx/>
              <a:buSzTx/>
              <a:tabLst/>
              <a:defRPr/>
            </a:pPr>
            <a:endParaRPr lang="en-GB" sz="1200" b="1" dirty="0">
              <a:solidFill>
                <a:srgbClr val="000000"/>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rgbClr val="000000"/>
                </a:solidFill>
                <a:latin typeface="Barlow" panose="00000500000000000000" pitchFamily="2" charset="0"/>
                <a:cs typeface="Arial" panose="020B0604020202020204" pitchFamily="34" charset="0"/>
              </a:rPr>
              <a:t>Among businesses that were using automation, 89% were taking steps to support its use. </a:t>
            </a:r>
            <a:r>
              <a:rPr lang="en-GB" sz="1200" dirty="0">
                <a:solidFill>
                  <a:srgbClr val="000000"/>
                </a:solidFill>
                <a:latin typeface="Barlow" panose="00000500000000000000" pitchFamily="2" charset="0"/>
                <a:cs typeface="Arial" panose="020B0604020202020204" pitchFamily="34" charset="0"/>
              </a:rPr>
              <a:t>The most common steps were exploring bespoke solutions (56%), investing in hardware, equipment or machinery (55%), training staff (53%), creating a plan or updating their business plan (42%), and developing leadership awareness and understanding (41%). </a:t>
            </a:r>
          </a:p>
          <a:p>
            <a:pPr marL="285750" indent="-285750">
              <a:buFont typeface="Arial" panose="020B0604020202020204" pitchFamily="34" charset="0"/>
              <a:buChar char="•"/>
              <a:defRPr/>
            </a:pPr>
            <a:endParaRPr lang="en-GB" sz="1200" b="1" dirty="0">
              <a:solidFill>
                <a:srgbClr val="3BC9D5"/>
              </a:solidFill>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prstClr val="black"/>
              </a:solidFill>
              <a:latin typeface="Barlow" panose="00000500000000000000" pitchFamily="2" charset="0"/>
              <a:cs typeface="Arial" panose="020B0604020202020204" pitchFamily="34" charset="0"/>
            </a:endParaRPr>
          </a:p>
        </p:txBody>
      </p:sp>
      <p:sp>
        <p:nvSpPr>
          <p:cNvPr id="4" name="TextBox 3">
            <a:extLst>
              <a:ext uri="{FF2B5EF4-FFF2-40B4-BE49-F238E27FC236}">
                <a16:creationId xmlns:a16="http://schemas.microsoft.com/office/drawing/2014/main" id="{C45D3B67-2959-8F2B-BCC6-2C1057136EAE}"/>
              </a:ext>
            </a:extLst>
          </p:cNvPr>
          <p:cNvSpPr txBox="1"/>
          <p:nvPr/>
        </p:nvSpPr>
        <p:spPr>
          <a:xfrm>
            <a:off x="6185973" y="1211104"/>
            <a:ext cx="5660764" cy="5463034"/>
          </a:xfrm>
          <a:prstGeom prst="rect">
            <a:avLst/>
          </a:prstGeom>
          <a:noFill/>
        </p:spPr>
        <p:txBody>
          <a:bodyPr wrap="square">
            <a:spAutoFit/>
          </a:bodyPr>
          <a:lstStyle/>
          <a:p>
            <a:pPr marL="285750" indent="-285750">
              <a:buFont typeface="Arial" panose="020B0604020202020204" pitchFamily="34" charset="0"/>
              <a:buChar char="•"/>
              <a:defRPr/>
            </a:pPr>
            <a:r>
              <a:rPr lang="en-GB" sz="1200" b="1" dirty="0">
                <a:solidFill>
                  <a:prstClr val="black"/>
                </a:solidFill>
                <a:latin typeface="Barlow" panose="00000500000000000000" pitchFamily="2" charset="0"/>
                <a:cs typeface="Arial" panose="020B0604020202020204" pitchFamily="34" charset="0"/>
              </a:rPr>
              <a:t>For businesses currently using automation, the main areas in which they were using it were information and communications technology (57%)  and finance and accounting (57%).  </a:t>
            </a:r>
            <a:r>
              <a:rPr lang="en-GB" sz="1200" dirty="0">
                <a:solidFill>
                  <a:prstClr val="black"/>
                </a:solidFill>
                <a:latin typeface="Barlow" panose="00000500000000000000" pitchFamily="2" charset="0"/>
                <a:cs typeface="Arial" panose="020B0604020202020204" pitchFamily="34" charset="0"/>
              </a:rPr>
              <a:t>These were followed by production of goods and materials (44%), sales and marketing (38%), and environmental sustainability (36%). </a:t>
            </a:r>
            <a:endParaRPr kumimoji="0" lang="en-GB" sz="120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latin typeface="Barlow"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Barlow" panose="00000500000000000000" pitchFamily="2" charset="0"/>
                <a:cs typeface="Arial" panose="020B0604020202020204" pitchFamily="34" charset="0"/>
              </a:rPr>
              <a:t>The most common business activities to which automation was being applied, or was likely to be applied, were accounting, finance and administrative tasks (56%) and generating website or social media content (44%). </a:t>
            </a:r>
            <a:r>
              <a:rPr lang="en-GB" sz="1200" dirty="0">
                <a:latin typeface="Barlow" panose="00000500000000000000" pitchFamily="2" charset="0"/>
                <a:cs typeface="Arial" panose="020B0604020202020204" pitchFamily="34" charset="0"/>
              </a:rPr>
              <a:t>At least a third were using it to create written reports or documentation (35%), for targeted marketed or communication to customers (33%) and collating and analysis data (33%).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200" b="1" dirty="0">
                <a:latin typeface="Barlow" panose="00000500000000000000" pitchFamily="2" charset="0"/>
                <a:cs typeface="Arial" panose="020B0604020202020204" pitchFamily="34" charset="0"/>
              </a:rPr>
              <a:t>Among business that knew about automation, 58% felt that it offered benefits and 74% had concerns about it. </a:t>
            </a:r>
            <a:r>
              <a:rPr lang="en-GB" sz="1200" dirty="0">
                <a:latin typeface="Barlow" panose="00000500000000000000" pitchFamily="2" charset="0"/>
                <a:cs typeface="Arial" panose="020B0604020202020204" pitchFamily="34" charset="0"/>
              </a:rPr>
              <a:t>The main perceived </a:t>
            </a:r>
            <a:r>
              <a:rPr lang="en-GB" sz="1200" b="1" dirty="0">
                <a:latin typeface="Barlow" panose="00000500000000000000" pitchFamily="2" charset="0"/>
                <a:cs typeface="Arial" panose="020B0604020202020204" pitchFamily="34" charset="0"/>
              </a:rPr>
              <a:t>benefits </a:t>
            </a:r>
            <a:r>
              <a:rPr lang="en-GB" sz="1200" dirty="0">
                <a:latin typeface="Barlow" panose="00000500000000000000" pitchFamily="2" charset="0"/>
                <a:cs typeface="Arial" panose="020B0604020202020204" pitchFamily="34" charset="0"/>
              </a:rPr>
              <a:t>were making processes faster or more efficient (52%), innovating and keeping pace with change (50%), and cost savings (50%). The top </a:t>
            </a:r>
            <a:r>
              <a:rPr lang="en-GB" sz="1200" b="1" dirty="0">
                <a:latin typeface="Barlow" panose="00000500000000000000" pitchFamily="2" charset="0"/>
                <a:cs typeface="Arial" panose="020B0604020202020204" pitchFamily="34" charset="0"/>
              </a:rPr>
              <a:t>concerns</a:t>
            </a:r>
            <a:r>
              <a:rPr lang="en-GB" sz="1200" dirty="0">
                <a:latin typeface="Barlow" panose="00000500000000000000" pitchFamily="2" charset="0"/>
                <a:cs typeface="Arial" panose="020B0604020202020204" pitchFamily="34" charset="0"/>
              </a:rPr>
              <a:t> were cyber security risks (56%), lack of regulation (43%) and compliance with data protection regulation (43%). </a:t>
            </a:r>
          </a:p>
          <a:p>
            <a:pPr marL="285750" indent="-285750">
              <a:buFont typeface="Arial" panose="020B0604020202020204" pitchFamily="34" charset="0"/>
              <a:buChar char="•"/>
              <a:defRPr/>
            </a:pPr>
            <a:endParaRPr lang="en-GB" sz="12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200" b="1" dirty="0">
                <a:latin typeface="Barlow" panose="00000500000000000000" pitchFamily="2" charset="0"/>
                <a:cs typeface="Arial" panose="020B0604020202020204" pitchFamily="34" charset="0"/>
              </a:rPr>
              <a:t>Two thirds (68%) cited barriers to the use of automation. </a:t>
            </a:r>
            <a:r>
              <a:rPr lang="en-GB" sz="1200" dirty="0">
                <a:latin typeface="Barlow" panose="00000500000000000000" pitchFamily="2" charset="0"/>
                <a:cs typeface="Arial" panose="020B0604020202020204" pitchFamily="34" charset="0"/>
              </a:rPr>
              <a:t>The main barriers were cost of implementation (47%) and understanding of its application (37%). </a:t>
            </a:r>
          </a:p>
          <a:p>
            <a:pPr marL="285750" indent="-285750">
              <a:buFont typeface="Arial" panose="020B0604020202020204" pitchFamily="34" charset="0"/>
              <a:buChar char="•"/>
              <a:defRPr/>
            </a:pPr>
            <a:endParaRPr lang="en-GB" sz="1200" b="1" dirty="0">
              <a:latin typeface="Barlow" panose="00000500000000000000" pitchFamily="2" charset="0"/>
              <a:cs typeface="Arial" panose="020B0604020202020204" pitchFamily="34" charset="0"/>
            </a:endParaRPr>
          </a:p>
          <a:p>
            <a:pPr marL="285750" indent="-285750">
              <a:buFont typeface="Arial" panose="020B0604020202020204" pitchFamily="34" charset="0"/>
              <a:buChar char="•"/>
              <a:defRPr/>
            </a:pPr>
            <a:r>
              <a:rPr lang="en-GB" sz="1200" b="1" dirty="0">
                <a:latin typeface="Barlow" panose="00000500000000000000" pitchFamily="2" charset="0"/>
                <a:cs typeface="Arial" panose="020B0604020202020204" pitchFamily="34" charset="0"/>
              </a:rPr>
              <a:t>Overall, 29% of businesses felt that automation was either essential or important to their future </a:t>
            </a:r>
            <a:r>
              <a:rPr lang="en-GB" sz="1200" dirty="0">
                <a:latin typeface="Barlow" panose="00000500000000000000" pitchFamily="2" charset="0"/>
                <a:cs typeface="Arial" panose="020B0604020202020204" pitchFamily="34" charset="0"/>
              </a:rPr>
              <a:t>(with 7% saying essential and 22% saying important). Seventy percent (70%) felt it was not important</a:t>
            </a:r>
          </a:p>
          <a:p>
            <a:pPr marL="285750" indent="-285750">
              <a:buFont typeface="Arial" panose="020B0604020202020204" pitchFamily="34" charset="0"/>
              <a:buChar char="•"/>
              <a:defRPr/>
            </a:pPr>
            <a:endParaRPr lang="en-GB" sz="1200" dirty="0">
              <a:solidFill>
                <a:srgbClr val="38234E"/>
              </a:solidFill>
              <a:latin typeface="Barlow"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38234E"/>
              </a:solidFill>
              <a:latin typeface="Barlow"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prstClr val="black"/>
              </a:solidFill>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1660181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6D049A-4A09-9778-1711-EE345B6F71DA}"/>
              </a:ext>
            </a:extLst>
          </p:cNvPr>
          <p:cNvSpPr txBox="1">
            <a:spLocks/>
          </p:cNvSpPr>
          <p:nvPr/>
        </p:nvSpPr>
        <p:spPr>
          <a:xfrm>
            <a:off x="647700" y="297392"/>
            <a:ext cx="10380133" cy="6593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a:lstStyle>
          <a:p>
            <a:r>
              <a:rPr lang="en-US" sz="3600" dirty="0"/>
              <a:t>Financial concerns – by business viability </a:t>
            </a:r>
          </a:p>
        </p:txBody>
      </p:sp>
      <p:graphicFrame>
        <p:nvGraphicFramePr>
          <p:cNvPr id="5" name="Table 4">
            <a:extLst>
              <a:ext uri="{FF2B5EF4-FFF2-40B4-BE49-F238E27FC236}">
                <a16:creationId xmlns:a16="http://schemas.microsoft.com/office/drawing/2014/main" id="{4014B9E3-75A2-55E7-5524-F1C524D21E39}"/>
              </a:ext>
            </a:extLst>
          </p:cNvPr>
          <p:cNvGraphicFramePr>
            <a:graphicFrameLocks noGrp="1"/>
          </p:cNvGraphicFramePr>
          <p:nvPr>
            <p:extLst>
              <p:ext uri="{D42A27DB-BD31-4B8C-83A1-F6EECF244321}">
                <p14:modId xmlns:p14="http://schemas.microsoft.com/office/powerpoint/2010/main" val="3543012670"/>
              </p:ext>
            </p:extLst>
          </p:nvPr>
        </p:nvGraphicFramePr>
        <p:xfrm>
          <a:off x="991124" y="1057675"/>
          <a:ext cx="8972027" cy="4114402"/>
        </p:xfrm>
        <a:graphic>
          <a:graphicData uri="http://schemas.openxmlformats.org/drawingml/2006/table">
            <a:tbl>
              <a:tblPr>
                <a:tableStyleId>{5C22544A-7EE6-4342-B048-85BDC9FD1C3A}</a:tableStyleId>
              </a:tblPr>
              <a:tblGrid>
                <a:gridCol w="4097814">
                  <a:extLst>
                    <a:ext uri="{9D8B030D-6E8A-4147-A177-3AD203B41FA5}">
                      <a16:colId xmlns:a16="http://schemas.microsoft.com/office/drawing/2014/main" val="2797884203"/>
                    </a:ext>
                  </a:extLst>
                </a:gridCol>
                <a:gridCol w="1107916">
                  <a:extLst>
                    <a:ext uri="{9D8B030D-6E8A-4147-A177-3AD203B41FA5}">
                      <a16:colId xmlns:a16="http://schemas.microsoft.com/office/drawing/2014/main" val="3032169774"/>
                    </a:ext>
                  </a:extLst>
                </a:gridCol>
                <a:gridCol w="1107916">
                  <a:extLst>
                    <a:ext uri="{9D8B030D-6E8A-4147-A177-3AD203B41FA5}">
                      <a16:colId xmlns:a16="http://schemas.microsoft.com/office/drawing/2014/main" val="2494529996"/>
                    </a:ext>
                  </a:extLst>
                </a:gridCol>
                <a:gridCol w="886127">
                  <a:extLst>
                    <a:ext uri="{9D8B030D-6E8A-4147-A177-3AD203B41FA5}">
                      <a16:colId xmlns:a16="http://schemas.microsoft.com/office/drawing/2014/main" val="2318042752"/>
                    </a:ext>
                  </a:extLst>
                </a:gridCol>
                <a:gridCol w="886127">
                  <a:extLst>
                    <a:ext uri="{9D8B030D-6E8A-4147-A177-3AD203B41FA5}">
                      <a16:colId xmlns:a16="http://schemas.microsoft.com/office/drawing/2014/main" val="980895013"/>
                    </a:ext>
                  </a:extLst>
                </a:gridCol>
                <a:gridCol w="886127">
                  <a:extLst>
                    <a:ext uri="{9D8B030D-6E8A-4147-A177-3AD203B41FA5}">
                      <a16:colId xmlns:a16="http://schemas.microsoft.com/office/drawing/2014/main" val="1129658951"/>
                    </a:ext>
                  </a:extLst>
                </a:gridCol>
              </a:tblGrid>
              <a:tr h="380916">
                <a:tc>
                  <a:txBody>
                    <a:bodyPr/>
                    <a:lstStyle/>
                    <a:p>
                      <a:pPr algn="l" fontAlgn="b"/>
                      <a:endParaRPr lang="en-GB" sz="1200" b="1" i="0" u="none" strike="noStrike" dirty="0">
                        <a:solidFill>
                          <a:schemeClr val="bg1"/>
                        </a:solidFill>
                        <a:effectLst/>
                        <a:latin typeface="Barlow" panose="00000500000000000000" pitchFamily="2" charset="0"/>
                        <a:cs typeface="Arial" panose="020B0604020202020204" pitchFamily="34" charset="0"/>
                      </a:endParaRPr>
                    </a:p>
                  </a:txBody>
                  <a:tcPr marL="9525" marR="9525" marT="9525" marB="0" anchor="b">
                    <a:solidFill>
                      <a:srgbClr val="3BC9D5"/>
                    </a:solidFill>
                  </a:tcPr>
                </a:tc>
                <a:tc rowSpan="2">
                  <a:txBody>
                    <a:bodyPr/>
                    <a:lstStyle/>
                    <a:p>
                      <a:pPr algn="ctr" fontAlgn="ctr"/>
                      <a:endParaRPr lang="en-GB" sz="1200" b="1" i="0" u="none" strike="noStrike" dirty="0">
                        <a:solidFill>
                          <a:schemeClr val="bg1"/>
                        </a:solidFill>
                        <a:effectLst/>
                        <a:latin typeface="Barlow" panose="00000500000000000000" pitchFamily="2" charset="0"/>
                        <a:cs typeface="Arial" panose="020B0604020202020204" pitchFamily="34" charset="0"/>
                      </a:endParaRPr>
                    </a:p>
                    <a:p>
                      <a:pPr algn="ctr" fontAlgn="ctr"/>
                      <a:endParaRPr lang="en-GB" sz="1200" b="1" i="0" u="none" strike="noStrike" dirty="0">
                        <a:solidFill>
                          <a:schemeClr val="bg1"/>
                        </a:solidFill>
                        <a:effectLst/>
                        <a:latin typeface="Barlow" panose="00000500000000000000" pitchFamily="2" charset="0"/>
                        <a:cs typeface="Arial" panose="020B0604020202020204" pitchFamily="34" charset="0"/>
                      </a:endParaRPr>
                    </a:p>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All</a:t>
                      </a:r>
                    </a:p>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 (%)</a:t>
                      </a:r>
                    </a:p>
                  </a:txBody>
                  <a:tcPr marL="9525" marR="9525" marT="9525" marB="0" anchor="ctr">
                    <a:solidFill>
                      <a:srgbClr val="3BC9D5"/>
                    </a:solidFill>
                  </a:tcPr>
                </a:tc>
                <a:tc gridSpan="4">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How long they can operate on cash reserves</a:t>
                      </a:r>
                    </a:p>
                  </a:txBody>
                  <a:tcPr marL="9525" marR="9525" marT="9525" marB="0" anchor="ctr">
                    <a:solidFill>
                      <a:srgbClr val="3BC9D5"/>
                    </a:solidFill>
                  </a:tcPr>
                </a:tc>
                <a:tc hMerge="1">
                  <a:txBody>
                    <a:bodyPr/>
                    <a:lstStyle/>
                    <a:p>
                      <a:pPr algn="ctr" fontAlgn="ct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71B82D"/>
                    </a:solidFill>
                  </a:tcPr>
                </a:tc>
                <a:tc hMerge="1">
                  <a:txBody>
                    <a:bodyPr/>
                    <a:lstStyle/>
                    <a:p>
                      <a:pPr algn="ctr" fontAlgn="ct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71B82D"/>
                    </a:solidFill>
                  </a:tcPr>
                </a:tc>
                <a:tc hMerge="1">
                  <a:txBody>
                    <a:bodyPr/>
                    <a:lstStyle/>
                    <a:p>
                      <a:pPr algn="ctr" fontAlgn="ctr"/>
                      <a:endParaRPr lang="en-GB" sz="1200" b="1" i="0" u="none" strike="noStrike" dirty="0">
                        <a:solidFill>
                          <a:schemeClr val="bg1"/>
                        </a:solidFill>
                        <a:effectLst/>
                        <a:latin typeface="Barlow" panose="00000500000000000000" pitchFamily="2" charset="0"/>
                        <a:cs typeface="Arial" panose="020B0604020202020204" pitchFamily="34" charset="0"/>
                      </a:endParaRPr>
                    </a:p>
                  </a:txBody>
                  <a:tcPr marL="9525" marR="9525" marT="9525" marB="0" anchor="ctr">
                    <a:solidFill>
                      <a:srgbClr val="3BC9D5"/>
                    </a:solidFill>
                  </a:tcPr>
                </a:tc>
                <a:extLst>
                  <a:ext uri="{0D108BD9-81ED-4DB2-BD59-A6C34878D82A}">
                    <a16:rowId xmlns:a16="http://schemas.microsoft.com/office/drawing/2014/main" val="1353161280"/>
                  </a:ext>
                </a:extLst>
              </a:tr>
              <a:tr h="658398">
                <a:tc>
                  <a:txBody>
                    <a:bodyPr/>
                    <a:lstStyle/>
                    <a:p>
                      <a:pPr algn="l" fontAlgn="b"/>
                      <a:r>
                        <a:rPr lang="en-GB" sz="1200" b="1" i="0" u="none" strike="noStrike" dirty="0">
                          <a:solidFill>
                            <a:schemeClr val="bg1"/>
                          </a:solidFill>
                          <a:effectLst/>
                          <a:latin typeface="Barlow" panose="00000500000000000000" pitchFamily="2" charset="0"/>
                          <a:cs typeface="Arial" panose="020B0604020202020204" pitchFamily="34" charset="0"/>
                        </a:rPr>
                        <a:t>Financial concerns</a:t>
                      </a:r>
                    </a:p>
                  </a:txBody>
                  <a:tcPr marL="9525" marR="9525" marT="9525" marB="0" anchor="b">
                    <a:solidFill>
                      <a:srgbClr val="3BC9D5"/>
                    </a:solidFill>
                  </a:tcPr>
                </a:tc>
                <a:tc vMerge="1">
                  <a:txBody>
                    <a:bodyPr/>
                    <a:lstStyle/>
                    <a:p>
                      <a:pPr algn="ctr" fontAlgn="ctr"/>
                      <a:endParaRPr lang="en-GB" sz="1200" b="1" i="0" u="none" strike="noStrike" dirty="0">
                        <a:solidFill>
                          <a:schemeClr val="bg1"/>
                        </a:solidFill>
                        <a:effectLst/>
                        <a:latin typeface="Barlow" panose="00000500000000000000" pitchFamily="2" charset="0"/>
                        <a:cs typeface="Arial" panose="020B0604020202020204" pitchFamily="34" charset="0"/>
                      </a:endParaRP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Up to 3 months (%)</a:t>
                      </a: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3 to 6 months (%)</a:t>
                      </a: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6 to 12 months (%) </a:t>
                      </a:r>
                    </a:p>
                  </a:txBody>
                  <a:tcPr marL="9525" marR="9525" marT="9525" marB="0" anchor="ctr">
                    <a:solidFill>
                      <a:srgbClr val="3BC9D5"/>
                    </a:solidFill>
                  </a:tcPr>
                </a:tc>
                <a:tc>
                  <a:txBody>
                    <a:bodyPr/>
                    <a:lstStyle/>
                    <a:p>
                      <a:pPr algn="ctr" fontAlgn="ctr"/>
                      <a:r>
                        <a:rPr lang="en-GB" sz="1200" b="1" i="0" u="none" strike="noStrike" dirty="0">
                          <a:solidFill>
                            <a:schemeClr val="bg1"/>
                          </a:solidFill>
                          <a:effectLst/>
                          <a:latin typeface="Barlow" panose="00000500000000000000" pitchFamily="2" charset="0"/>
                          <a:cs typeface="Arial" panose="020B0604020202020204" pitchFamily="34" charset="0"/>
                        </a:rPr>
                        <a:t>Over 12 months (%)</a:t>
                      </a:r>
                    </a:p>
                  </a:txBody>
                  <a:tcPr marL="9525" marR="9525" marT="9525" marB="0" anchor="ctr">
                    <a:solidFill>
                      <a:srgbClr val="3BC9D5"/>
                    </a:solidFill>
                  </a:tcPr>
                </a:tc>
                <a:extLst>
                  <a:ext uri="{0D108BD9-81ED-4DB2-BD59-A6C34878D82A}">
                    <a16:rowId xmlns:a16="http://schemas.microsoft.com/office/drawing/2014/main" val="2861663575"/>
                  </a:ext>
                </a:extLst>
              </a:tr>
              <a:tr h="292312">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High and increasing costs</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84</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95</a:t>
                      </a:r>
                    </a:p>
                  </a:txBody>
                  <a:tcPr marL="9525" marR="9525" marT="9525" marB="0" anchor="ctr">
                    <a:solidFill>
                      <a:schemeClr val="accent4">
                        <a:lumMod val="75000"/>
                      </a:schemeClr>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84</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82</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79</a:t>
                      </a:r>
                    </a:p>
                  </a:txBody>
                  <a:tcPr marL="9525" marR="9525" marT="9525" marB="0" anchor="ctr">
                    <a:solidFill>
                      <a:srgbClr val="FFF5E7"/>
                    </a:solidFill>
                  </a:tcPr>
                </a:tc>
                <a:extLst>
                  <a:ext uri="{0D108BD9-81ED-4DB2-BD59-A6C34878D82A}">
                    <a16:rowId xmlns:a16="http://schemas.microsoft.com/office/drawing/2014/main" val="3981063455"/>
                  </a:ext>
                </a:extLst>
              </a:tr>
              <a:tr h="283684">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Profit margins</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60</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70</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64</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64</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51</a:t>
                      </a:r>
                    </a:p>
                  </a:txBody>
                  <a:tcPr marL="9525" marR="9525" marT="9525" marB="0" anchor="b">
                    <a:solidFill>
                      <a:srgbClr val="FFF5E7"/>
                    </a:solidFill>
                  </a:tcPr>
                </a:tc>
                <a:extLst>
                  <a:ext uri="{0D108BD9-81ED-4DB2-BD59-A6C34878D82A}">
                    <a16:rowId xmlns:a16="http://schemas.microsoft.com/office/drawing/2014/main" val="559542905"/>
                  </a:ext>
                </a:extLst>
              </a:tr>
              <a:tr h="270082">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Having to charge higher prices </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59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76</a:t>
                      </a:r>
                    </a:p>
                  </a:txBody>
                  <a:tcPr marL="9525" marR="9525" marT="9525" marB="0" anchor="b">
                    <a:solidFill>
                      <a:schemeClr val="accent4">
                        <a:lumMod val="75000"/>
                      </a:schemeClr>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65</a:t>
                      </a:r>
                    </a:p>
                  </a:txBody>
                  <a:tcPr marL="9525" marR="9525" marT="9525" marB="0" anchor="b">
                    <a:solidFill>
                      <a:schemeClr val="accent4">
                        <a:lumMod val="75000"/>
                      </a:schemeClr>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61</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49</a:t>
                      </a:r>
                    </a:p>
                  </a:txBody>
                  <a:tcPr marL="9525" marR="9525" marT="9525" marB="0" anchor="b">
                    <a:solidFill>
                      <a:srgbClr val="FFF5E7"/>
                    </a:solidFill>
                  </a:tcPr>
                </a:tc>
                <a:extLst>
                  <a:ext uri="{0D108BD9-81ED-4DB2-BD59-A6C34878D82A}">
                    <a16:rowId xmlns:a16="http://schemas.microsoft.com/office/drawing/2014/main" val="250275430"/>
                  </a:ext>
                </a:extLst>
              </a:tr>
              <a:tr h="264257">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Ability to invest in the business</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43</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51</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40</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41</a:t>
                      </a:r>
                    </a:p>
                  </a:txBody>
                  <a:tcPr marL="9525" marR="9525" marT="9525" marB="0" anchor="ctr">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37</a:t>
                      </a:r>
                    </a:p>
                  </a:txBody>
                  <a:tcPr marL="9525" marR="9525" marT="9525" marB="0" anchor="ctr">
                    <a:solidFill>
                      <a:srgbClr val="FFF5E7"/>
                    </a:solidFill>
                  </a:tcPr>
                </a:tc>
                <a:extLst>
                  <a:ext uri="{0D108BD9-81ED-4DB2-BD59-A6C34878D82A}">
                    <a16:rowId xmlns:a16="http://schemas.microsoft.com/office/drawing/2014/main" val="2236546846"/>
                  </a:ext>
                </a:extLst>
              </a:tr>
              <a:tr h="288887">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Cash flow</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42</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61</a:t>
                      </a:r>
                    </a:p>
                  </a:txBody>
                  <a:tcPr marL="9525" marR="9525" marT="9525" marB="0" anchor="b">
                    <a:solidFill>
                      <a:schemeClr val="accent4">
                        <a:lumMod val="75000"/>
                      </a:schemeClr>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36</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29</a:t>
                      </a:r>
                    </a:p>
                  </a:txBody>
                  <a:tcPr marL="9525" marR="9525" marT="9525" marB="0" anchor="b">
                    <a:solidFill>
                      <a:srgbClr val="FFF5E7"/>
                    </a:solidFill>
                  </a:tcPr>
                </a:tc>
                <a:extLst>
                  <a:ext uri="{0D108BD9-81ED-4DB2-BD59-A6C34878D82A}">
                    <a16:rowId xmlns:a16="http://schemas.microsoft.com/office/drawing/2014/main" val="3830344860"/>
                  </a:ext>
                </a:extLst>
              </a:tr>
              <a:tr h="288887">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Cash reserves</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39</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63</a:t>
                      </a:r>
                    </a:p>
                  </a:txBody>
                  <a:tcPr marL="9525" marR="9525" marT="9525" marB="0" anchor="b">
                    <a:solidFill>
                      <a:schemeClr val="accent4">
                        <a:lumMod val="75000"/>
                      </a:schemeClr>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38</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36</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24</a:t>
                      </a:r>
                    </a:p>
                  </a:txBody>
                  <a:tcPr marL="9525" marR="9525" marT="9525" marB="0" anchor="b">
                    <a:solidFill>
                      <a:srgbClr val="FFF5E7"/>
                    </a:solidFill>
                  </a:tcPr>
                </a:tc>
                <a:extLst>
                  <a:ext uri="{0D108BD9-81ED-4DB2-BD59-A6C34878D82A}">
                    <a16:rowId xmlns:a16="http://schemas.microsoft.com/office/drawing/2014/main" val="2245614620"/>
                  </a:ext>
                </a:extLst>
              </a:tr>
              <a:tr h="288887">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Cost of servicing debt</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32</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38</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34</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34</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19</a:t>
                      </a:r>
                    </a:p>
                  </a:txBody>
                  <a:tcPr marL="9525" marR="9525" marT="9525" marB="0" anchor="b">
                    <a:solidFill>
                      <a:srgbClr val="FFF5E7"/>
                    </a:solidFill>
                  </a:tcPr>
                </a:tc>
                <a:extLst>
                  <a:ext uri="{0D108BD9-81ED-4DB2-BD59-A6C34878D82A}">
                    <a16:rowId xmlns:a16="http://schemas.microsoft.com/office/drawing/2014/main" val="2897737249"/>
                  </a:ext>
                </a:extLst>
              </a:tr>
              <a:tr h="267710">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Access to finance </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22</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28</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23</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24</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15</a:t>
                      </a:r>
                    </a:p>
                  </a:txBody>
                  <a:tcPr marL="9525" marR="9525" marT="9525" marB="0" anchor="b">
                    <a:solidFill>
                      <a:srgbClr val="FFF5E7"/>
                    </a:solidFill>
                  </a:tcPr>
                </a:tc>
                <a:extLst>
                  <a:ext uri="{0D108BD9-81ED-4DB2-BD59-A6C34878D82A}">
                    <a16:rowId xmlns:a16="http://schemas.microsoft.com/office/drawing/2014/main" val="3171034280"/>
                  </a:ext>
                </a:extLst>
              </a:tr>
              <a:tr h="257811">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Levels of debt </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18</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26</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18</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22</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10</a:t>
                      </a:r>
                    </a:p>
                  </a:txBody>
                  <a:tcPr marL="9525" marR="9525" marT="9525" marB="0" anchor="b">
                    <a:solidFill>
                      <a:srgbClr val="FFF5E7"/>
                    </a:solidFill>
                  </a:tcPr>
                </a:tc>
                <a:extLst>
                  <a:ext uri="{0D108BD9-81ED-4DB2-BD59-A6C34878D82A}">
                    <a16:rowId xmlns:a16="http://schemas.microsoft.com/office/drawing/2014/main" val="3329447536"/>
                  </a:ext>
                </a:extLst>
              </a:tr>
              <a:tr h="288887">
                <a:tc>
                  <a:txBody>
                    <a:bodyPr/>
                    <a:lstStyle/>
                    <a:p>
                      <a:pPr marL="0" algn="l"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None of these</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7</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6</a:t>
                      </a:r>
                    </a:p>
                  </a:txBody>
                  <a:tcPr marL="9525" marR="9525" marT="9525" marB="0" anchor="b">
                    <a:solidFill>
                      <a:srgbClr val="FFF5E7"/>
                    </a:solidFill>
                  </a:tcPr>
                </a:tc>
                <a:tc>
                  <a:txBody>
                    <a:bodyPr/>
                    <a:lstStyle/>
                    <a:p>
                      <a:pPr marL="0" algn="ctr" defTabSz="914400" rtl="0" eaLnBrk="1" fontAlgn="b" latinLnBrk="0" hangingPunct="1"/>
                      <a:r>
                        <a:rPr lang="en-GB" sz="1200" b="0" i="0" u="none" strike="noStrike" kern="1200" dirty="0">
                          <a:solidFill>
                            <a:srgbClr val="000000"/>
                          </a:solidFill>
                          <a:effectLst/>
                          <a:latin typeface="Barlow" panose="00000500000000000000" pitchFamily="2" charset="0"/>
                          <a:ea typeface="+mn-ea"/>
                          <a:cs typeface="+mn-cs"/>
                        </a:rPr>
                        <a:t>12</a:t>
                      </a:r>
                    </a:p>
                  </a:txBody>
                  <a:tcPr marL="9525" marR="9525" marT="9525" marB="0" anchor="b">
                    <a:solidFill>
                      <a:schemeClr val="accent4">
                        <a:lumMod val="75000"/>
                      </a:schemeClr>
                    </a:solidFill>
                  </a:tcPr>
                </a:tc>
                <a:extLst>
                  <a:ext uri="{0D108BD9-81ED-4DB2-BD59-A6C34878D82A}">
                    <a16:rowId xmlns:a16="http://schemas.microsoft.com/office/drawing/2014/main" val="2701628993"/>
                  </a:ext>
                </a:extLst>
              </a:tr>
              <a:tr h="283684">
                <a:tc>
                  <a:txBody>
                    <a:bodyPr/>
                    <a:lstStyle/>
                    <a:p>
                      <a:pPr marL="0" algn="l" defTabSz="914400" rtl="0" eaLnBrk="1" fontAlgn="b" latinLnBrk="0" hangingPunct="1"/>
                      <a:r>
                        <a:rPr lang="en-GB" sz="1200" b="0" i="1" u="none" strike="noStrike" kern="1200" dirty="0">
                          <a:solidFill>
                            <a:srgbClr val="000000"/>
                          </a:solidFill>
                          <a:effectLst/>
                          <a:latin typeface="Barlow" panose="00000500000000000000" pitchFamily="2" charset="0"/>
                          <a:ea typeface="+mn-ea"/>
                          <a:cs typeface="+mn-cs"/>
                        </a:rPr>
                        <a:t>Base</a:t>
                      </a:r>
                    </a:p>
                  </a:txBody>
                  <a:tcPr marL="9525" marR="9525" marT="9525" marB="0" anchor="b">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1" u="none" strike="noStrike" kern="1200" dirty="0">
                          <a:solidFill>
                            <a:srgbClr val="000000"/>
                          </a:solidFill>
                          <a:effectLst/>
                          <a:latin typeface="Barlow" panose="00000500000000000000" pitchFamily="2" charset="0"/>
                          <a:ea typeface="+mn-ea"/>
                          <a:cs typeface="+mn-cs"/>
                        </a:rPr>
                        <a:t>610</a:t>
                      </a:r>
                    </a:p>
                  </a:txBody>
                  <a:tcPr marL="9525" marR="9525" marT="9525" marB="0" anchor="ctr">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Barlow" panose="00000500000000000000" pitchFamily="2" charset="0"/>
                          <a:ea typeface="+mn-ea"/>
                          <a:cs typeface="+mn-cs"/>
                        </a:rPr>
                        <a:t>84</a:t>
                      </a:r>
                    </a:p>
                  </a:txBody>
                  <a:tcPr marL="9525" marR="9525" marT="9525" marB="0" anchor="ctr">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1" u="none" strike="noStrike" kern="1200" dirty="0">
                          <a:solidFill>
                            <a:srgbClr val="000000"/>
                          </a:solidFill>
                          <a:effectLst/>
                          <a:latin typeface="Barlow" panose="00000500000000000000" pitchFamily="2" charset="0"/>
                          <a:ea typeface="+mn-ea"/>
                          <a:cs typeface="+mn-cs"/>
                        </a:rPr>
                        <a:t>216</a:t>
                      </a:r>
                    </a:p>
                  </a:txBody>
                  <a:tcPr marL="9525" marR="9525" marT="9525" marB="0" anchor="ctr">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1" u="none" strike="noStrike" kern="1200" dirty="0">
                          <a:solidFill>
                            <a:srgbClr val="000000"/>
                          </a:solidFill>
                          <a:effectLst/>
                          <a:latin typeface="Barlow" panose="00000500000000000000" pitchFamily="2" charset="0"/>
                          <a:ea typeface="+mn-ea"/>
                          <a:cs typeface="+mn-cs"/>
                        </a:rPr>
                        <a:t>126</a:t>
                      </a:r>
                    </a:p>
                  </a:txBody>
                  <a:tcPr marL="9525" marR="9525" marT="9525" marB="0" anchor="ctr">
                    <a:solidFill>
                      <a:srgbClr val="FFF5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1" u="none" strike="noStrike" kern="1200" dirty="0">
                          <a:solidFill>
                            <a:srgbClr val="000000"/>
                          </a:solidFill>
                          <a:effectLst/>
                          <a:latin typeface="Barlow" panose="00000500000000000000" pitchFamily="2" charset="0"/>
                          <a:ea typeface="+mn-ea"/>
                          <a:cs typeface="+mn-cs"/>
                        </a:rPr>
                        <a:t>227</a:t>
                      </a:r>
                    </a:p>
                  </a:txBody>
                  <a:tcPr marL="9525" marR="9525" marT="9525" marB="0" anchor="ctr">
                    <a:solidFill>
                      <a:srgbClr val="FFF5E7"/>
                    </a:solidFill>
                  </a:tcPr>
                </a:tc>
                <a:extLst>
                  <a:ext uri="{0D108BD9-81ED-4DB2-BD59-A6C34878D82A}">
                    <a16:rowId xmlns:a16="http://schemas.microsoft.com/office/drawing/2014/main" val="303462306"/>
                  </a:ext>
                </a:extLst>
              </a:tr>
            </a:tbl>
          </a:graphicData>
        </a:graphic>
      </p:graphicFrame>
      <p:sp>
        <p:nvSpPr>
          <p:cNvPr id="6" name="object 27">
            <a:extLst>
              <a:ext uri="{FF2B5EF4-FFF2-40B4-BE49-F238E27FC236}">
                <a16:creationId xmlns:a16="http://schemas.microsoft.com/office/drawing/2014/main" id="{243C1FD7-663B-673D-49A3-9634B0BB6E13}"/>
              </a:ext>
            </a:extLst>
          </p:cNvPr>
          <p:cNvSpPr txBox="1"/>
          <p:nvPr/>
        </p:nvSpPr>
        <p:spPr>
          <a:xfrm>
            <a:off x="1064181" y="5461771"/>
            <a:ext cx="8897559" cy="235962"/>
          </a:xfrm>
          <a:prstGeom prst="rect">
            <a:avLst/>
          </a:prstGeom>
        </p:spPr>
        <p:txBody>
          <a:bodyPr vert="horz" wrap="square" lIns="0" tIns="12700" rIns="0" bIns="0" rtlCol="0">
            <a:spAutoFit/>
          </a:bodyPr>
          <a:lstStyle/>
          <a:p>
            <a:pPr marL="12700" lvl="0">
              <a:lnSpc>
                <a:spcPts val="819"/>
              </a:lnSpc>
              <a:spcBef>
                <a:spcPts val="100"/>
              </a:spcBef>
              <a:defRPr/>
            </a:pPr>
            <a:r>
              <a:rPr kumimoji="0" lang="en-GB" sz="1200" b="0" i="0" u="none" strike="noStrike" kern="1200" cap="none" spc="0" normalizeH="0" baseline="0" noProof="0" dirty="0">
                <a:ln>
                  <a:noFill/>
                </a:ln>
                <a:solidFill>
                  <a:prstClr val="black"/>
                </a:solidFill>
                <a:effectLst/>
                <a:uLnTx/>
                <a:uFillTx/>
                <a:latin typeface="Barlow" panose="00000500000000000000" pitchFamily="2" charset="0"/>
                <a:cs typeface="Arial"/>
              </a:rPr>
              <a:t>* </a:t>
            </a:r>
            <a:r>
              <a:rPr kumimoji="0" lang="en-GB" sz="1000" b="0" i="0" u="none" strike="noStrike" kern="1200" cap="none" spc="0" normalizeH="0" baseline="0" noProof="0" dirty="0">
                <a:ln>
                  <a:noFill/>
                </a:ln>
                <a:solidFill>
                  <a:prstClr val="black"/>
                </a:solidFill>
                <a:effectLst/>
                <a:uLnTx/>
                <a:uFillTx/>
                <a:latin typeface="Barlow" panose="00000500000000000000" pitchFamily="2" charset="0"/>
                <a:cs typeface="Arial"/>
              </a:rPr>
              <a:t>Shaded cells indicate a figure that is higher than the average</a:t>
            </a:r>
          </a:p>
          <a:p>
            <a:pPr marL="12700" lvl="0">
              <a:lnSpc>
                <a:spcPts val="819"/>
              </a:lnSpc>
              <a:spcBef>
                <a:spcPts val="100"/>
              </a:spcBef>
              <a:defRPr/>
            </a:pPr>
            <a:endParaRPr kumimoji="0" sz="1200" b="0" i="0" u="none" strike="noStrike" kern="1200" cap="none" spc="0" normalizeH="0" baseline="0" noProof="0" dirty="0">
              <a:ln>
                <a:noFill/>
              </a:ln>
              <a:solidFill>
                <a:prstClr val="black"/>
              </a:solidFill>
              <a:effectLst/>
              <a:uLnTx/>
              <a:uFillTx/>
              <a:latin typeface="Barlow" panose="00000500000000000000" pitchFamily="2" charset="0"/>
              <a:cs typeface="Arial"/>
            </a:endParaRPr>
          </a:p>
        </p:txBody>
      </p:sp>
    </p:spTree>
    <p:extLst>
      <p:ext uri="{BB962C8B-B14F-4D97-AF65-F5344CB8AC3E}">
        <p14:creationId xmlns:p14="http://schemas.microsoft.com/office/powerpoint/2010/main" val="1620435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00BB57-31DA-40A6-A84B-91A95A5BDCC1}"/>
              </a:ext>
            </a:extLst>
          </p:cNvPr>
          <p:cNvSpPr txBox="1">
            <a:spLocks/>
          </p:cNvSpPr>
          <p:nvPr/>
        </p:nvSpPr>
        <p:spPr>
          <a:xfrm>
            <a:off x="548860" y="194007"/>
            <a:ext cx="10380133" cy="6593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a:lstStyle>
          <a:p>
            <a:r>
              <a:rPr lang="en-US" dirty="0"/>
              <a:t>Sector categories included in the survey sample </a:t>
            </a:r>
          </a:p>
        </p:txBody>
      </p:sp>
      <p:graphicFrame>
        <p:nvGraphicFramePr>
          <p:cNvPr id="3" name="Table 2">
            <a:extLst>
              <a:ext uri="{FF2B5EF4-FFF2-40B4-BE49-F238E27FC236}">
                <a16:creationId xmlns:a16="http://schemas.microsoft.com/office/drawing/2014/main" id="{9BE66629-8FA1-64A7-E863-5C741440F58B}"/>
              </a:ext>
            </a:extLst>
          </p:cNvPr>
          <p:cNvGraphicFramePr>
            <a:graphicFrameLocks noGrp="1"/>
          </p:cNvGraphicFramePr>
          <p:nvPr>
            <p:extLst>
              <p:ext uri="{D42A27DB-BD31-4B8C-83A1-F6EECF244321}">
                <p14:modId xmlns:p14="http://schemas.microsoft.com/office/powerpoint/2010/main" val="4121437964"/>
              </p:ext>
            </p:extLst>
          </p:nvPr>
        </p:nvGraphicFramePr>
        <p:xfrm>
          <a:off x="647700" y="1535831"/>
          <a:ext cx="5724224" cy="4311015"/>
        </p:xfrm>
        <a:graphic>
          <a:graphicData uri="http://schemas.openxmlformats.org/drawingml/2006/table">
            <a:tbl>
              <a:tblPr>
                <a:tableStyleId>{93296810-A885-4BE3-A3E7-6D5BEEA58F35}</a:tableStyleId>
              </a:tblPr>
              <a:tblGrid>
                <a:gridCol w="2334820">
                  <a:extLst>
                    <a:ext uri="{9D8B030D-6E8A-4147-A177-3AD203B41FA5}">
                      <a16:colId xmlns:a16="http://schemas.microsoft.com/office/drawing/2014/main" val="2797884203"/>
                    </a:ext>
                  </a:extLst>
                </a:gridCol>
                <a:gridCol w="3389404">
                  <a:extLst>
                    <a:ext uri="{9D8B030D-6E8A-4147-A177-3AD203B41FA5}">
                      <a16:colId xmlns:a16="http://schemas.microsoft.com/office/drawing/2014/main" val="2494529996"/>
                    </a:ext>
                  </a:extLst>
                </a:gridCol>
              </a:tblGrid>
              <a:tr h="185348">
                <a:tc>
                  <a:txBody>
                    <a:bodyPr/>
                    <a:lstStyle/>
                    <a:p>
                      <a:pPr algn="l" fontAlgn="b"/>
                      <a:r>
                        <a:rPr lang="en-GB" sz="1200" b="1" u="none" strike="noStrike" dirty="0">
                          <a:solidFill>
                            <a:schemeClr val="bg1"/>
                          </a:solidFill>
                          <a:effectLst/>
                          <a:latin typeface="Barlow" panose="00000500000000000000" pitchFamily="2" charset="0"/>
                        </a:rPr>
                        <a:t>Sector title uses in report</a:t>
                      </a:r>
                      <a:endParaRPr lang="en-GB" sz="1200" b="1" i="0" u="none" strike="noStrike" dirty="0">
                        <a:solidFill>
                          <a:schemeClr val="bg1"/>
                        </a:solidFill>
                        <a:effectLst/>
                        <a:latin typeface="Barlow" panose="00000500000000000000" pitchFamily="2" charset="0"/>
                      </a:endParaRPr>
                    </a:p>
                  </a:txBody>
                  <a:tcPr marL="9525" marR="9525" marT="9525" marB="0" anchor="b">
                    <a:solidFill>
                      <a:srgbClr val="3BC9D5"/>
                    </a:solidFill>
                  </a:tcPr>
                </a:tc>
                <a:tc>
                  <a:txBody>
                    <a:bodyPr/>
                    <a:lstStyle/>
                    <a:p>
                      <a:pPr algn="ctr" fontAlgn="ctr"/>
                      <a:r>
                        <a:rPr lang="en-GB" sz="1200" b="1" u="none" strike="noStrike" dirty="0">
                          <a:solidFill>
                            <a:schemeClr val="bg1"/>
                          </a:solidFill>
                          <a:effectLst/>
                          <a:latin typeface="Barlow" panose="00000500000000000000" pitchFamily="2" charset="0"/>
                        </a:rPr>
                        <a:t>Types of sectors covered</a:t>
                      </a:r>
                      <a:endParaRPr lang="en-GB" sz="1200" b="1" i="0" u="none" strike="noStrike" dirty="0">
                        <a:solidFill>
                          <a:schemeClr val="bg1"/>
                        </a:solidFill>
                        <a:effectLst/>
                        <a:latin typeface="Barlow" panose="00000500000000000000" pitchFamily="2" charset="0"/>
                      </a:endParaRPr>
                    </a:p>
                  </a:txBody>
                  <a:tcPr marL="9525" marR="9525" marT="9525" marB="0" anchor="ctr">
                    <a:solidFill>
                      <a:srgbClr val="3BC9D5"/>
                    </a:solidFill>
                  </a:tcPr>
                </a:tc>
                <a:extLst>
                  <a:ext uri="{0D108BD9-81ED-4DB2-BD59-A6C34878D82A}">
                    <a16:rowId xmlns:a16="http://schemas.microsoft.com/office/drawing/2014/main" val="2861663575"/>
                  </a:ext>
                </a:extLst>
              </a:tr>
              <a:tr h="713866">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Primary industries</a:t>
                      </a:r>
                    </a:p>
                    <a:p>
                      <a:pPr marL="0" algn="l" defTabSz="914400" rtl="0" eaLnBrk="1" fontAlgn="b" latinLnBrk="0" hangingPunct="1"/>
                      <a:endParaRPr lang="en-GB" sz="1200" u="none" strike="noStrike" kern="1200" dirty="0">
                        <a:solidFill>
                          <a:schemeClr val="dk1"/>
                        </a:solidFill>
                        <a:effectLst/>
                        <a:latin typeface="Barlow" panose="00000500000000000000" pitchFamily="2" charset="0"/>
                        <a:ea typeface="+mn-ea"/>
                        <a:cs typeface="+mn-cs"/>
                      </a:endParaRPr>
                    </a:p>
                    <a:p>
                      <a:pPr marL="0" algn="l" defTabSz="914400" rtl="0" eaLnBrk="1" fontAlgn="b" latinLnBrk="0" hangingPunct="1"/>
                      <a:endParaRPr lang="en-GB" sz="1200" u="none" strike="noStrike" kern="1200" dirty="0">
                        <a:solidFill>
                          <a:schemeClr val="dk1"/>
                        </a:solidFill>
                        <a:effectLst/>
                        <a:latin typeface="Barlow" panose="00000500000000000000" pitchFamily="2" charset="0"/>
                        <a:ea typeface="+mn-ea"/>
                        <a:cs typeface="+mn-cs"/>
                      </a:endParaRPr>
                    </a:p>
                    <a:p>
                      <a:pPr marL="0" algn="l" defTabSz="914400" rtl="0" eaLnBrk="1" fontAlgn="b" latinLnBrk="0" hangingPunct="1"/>
                      <a:endParaRPr lang="en-GB" sz="1200" u="none" strike="noStrike" kern="1200" dirty="0">
                        <a:solidFill>
                          <a:schemeClr val="dk1"/>
                        </a:solidFill>
                        <a:effectLst/>
                        <a:latin typeface="Barlow" panose="00000500000000000000" pitchFamily="2" charset="0"/>
                        <a:ea typeface="+mn-ea"/>
                        <a:cs typeface="+mn-cs"/>
                      </a:endParaRP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Agriculture, forestry, fishing; </a:t>
                      </a:r>
                    </a:p>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Mining and quarrying; </a:t>
                      </a:r>
                    </a:p>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Electricity, gas and air supply; </a:t>
                      </a:r>
                    </a:p>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Water and sewerage</a:t>
                      </a:r>
                    </a:p>
                  </a:txBody>
                  <a:tcPr marL="9525" marR="9525" marT="9525" marB="0" anchor="ctr">
                    <a:solidFill>
                      <a:srgbClr val="FFF5E7"/>
                    </a:solidFill>
                  </a:tcPr>
                </a:tc>
                <a:extLst>
                  <a:ext uri="{0D108BD9-81ED-4DB2-BD59-A6C34878D82A}">
                    <a16:rowId xmlns:a16="http://schemas.microsoft.com/office/drawing/2014/main" val="3981063455"/>
                  </a:ext>
                </a:extLst>
              </a:tr>
              <a:tr h="185348">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Manufacturing</a:t>
                      </a: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Manufacturing</a:t>
                      </a:r>
                    </a:p>
                  </a:txBody>
                  <a:tcPr marL="9525" marR="9525" marT="9525" marB="0" anchor="b">
                    <a:solidFill>
                      <a:srgbClr val="FFF5E7"/>
                    </a:solidFill>
                  </a:tcPr>
                </a:tc>
                <a:extLst>
                  <a:ext uri="{0D108BD9-81ED-4DB2-BD59-A6C34878D82A}">
                    <a16:rowId xmlns:a16="http://schemas.microsoft.com/office/drawing/2014/main" val="559542905"/>
                  </a:ext>
                </a:extLst>
              </a:tr>
              <a:tr h="185348">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Construction </a:t>
                      </a: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Construction </a:t>
                      </a:r>
                    </a:p>
                  </a:txBody>
                  <a:tcPr marL="9525" marR="9525" marT="9525" marB="0" anchor="b">
                    <a:solidFill>
                      <a:srgbClr val="FFF5E7"/>
                    </a:solidFill>
                  </a:tcPr>
                </a:tc>
                <a:extLst>
                  <a:ext uri="{0D108BD9-81ED-4DB2-BD59-A6C34878D82A}">
                    <a16:rowId xmlns:a16="http://schemas.microsoft.com/office/drawing/2014/main" val="250275430"/>
                  </a:ext>
                </a:extLst>
              </a:tr>
              <a:tr h="185348">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Wholesale and retail</a:t>
                      </a: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Wholesale and retail sales and repairs</a:t>
                      </a:r>
                    </a:p>
                  </a:txBody>
                  <a:tcPr marL="9525" marR="9525" marT="9525" marB="0" anchor="ctr">
                    <a:solidFill>
                      <a:srgbClr val="FFF5E7"/>
                    </a:solidFill>
                  </a:tcPr>
                </a:tc>
                <a:extLst>
                  <a:ext uri="{0D108BD9-81ED-4DB2-BD59-A6C34878D82A}">
                    <a16:rowId xmlns:a16="http://schemas.microsoft.com/office/drawing/2014/main" val="1618380521"/>
                  </a:ext>
                </a:extLst>
              </a:tr>
              <a:tr h="361521">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Transport and storage</a:t>
                      </a:r>
                    </a:p>
                    <a:p>
                      <a:pPr marL="0" algn="l" defTabSz="914400" rtl="0" eaLnBrk="1" fontAlgn="b" latinLnBrk="0" hangingPunct="1"/>
                      <a:endParaRPr lang="en-GB" sz="1200" u="none" strike="noStrike" kern="1200" dirty="0">
                        <a:solidFill>
                          <a:schemeClr val="dk1"/>
                        </a:solidFill>
                        <a:effectLst/>
                        <a:latin typeface="Barlow" panose="00000500000000000000" pitchFamily="2" charset="0"/>
                        <a:ea typeface="+mn-ea"/>
                        <a:cs typeface="+mn-cs"/>
                      </a:endParaRP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Transport activity and storage of goods used for transport activities </a:t>
                      </a:r>
                    </a:p>
                  </a:txBody>
                  <a:tcPr marL="9525" marR="9525" marT="9525" marB="0" anchor="ctr">
                    <a:solidFill>
                      <a:srgbClr val="FFF5E7"/>
                    </a:solidFill>
                  </a:tcPr>
                </a:tc>
                <a:extLst>
                  <a:ext uri="{0D108BD9-81ED-4DB2-BD59-A6C34878D82A}">
                    <a16:rowId xmlns:a16="http://schemas.microsoft.com/office/drawing/2014/main" val="3870033832"/>
                  </a:ext>
                </a:extLst>
              </a:tr>
              <a:tr h="361521">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Accommodation and food</a:t>
                      </a:r>
                    </a:p>
                    <a:p>
                      <a:pPr marL="0" algn="l" defTabSz="914400" rtl="0" eaLnBrk="1" fontAlgn="b" latinLnBrk="0" hangingPunct="1"/>
                      <a:endParaRPr lang="en-GB" sz="1200" u="none" strike="noStrike" kern="1200" dirty="0">
                        <a:solidFill>
                          <a:schemeClr val="dk1"/>
                        </a:solidFill>
                        <a:effectLst/>
                        <a:latin typeface="Barlow" panose="00000500000000000000" pitchFamily="2" charset="0"/>
                        <a:ea typeface="+mn-ea"/>
                        <a:cs typeface="+mn-cs"/>
                      </a:endParaRPr>
                    </a:p>
                  </a:txBody>
                  <a:tcPr marL="9525" marR="9525" marT="9525" marB="0" anchor="b">
                    <a:solidFill>
                      <a:srgbClr val="FFF5E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u="none" strike="noStrike" kern="1200" dirty="0">
                          <a:solidFill>
                            <a:schemeClr val="dk1"/>
                          </a:solidFill>
                          <a:effectLst/>
                          <a:latin typeface="Barlow" panose="00000500000000000000" pitchFamily="2" charset="0"/>
                          <a:ea typeface="+mn-ea"/>
                          <a:cs typeface="+mn-cs"/>
                        </a:rPr>
                        <a:t>Accommodation and food service activities</a:t>
                      </a:r>
                    </a:p>
                  </a:txBody>
                  <a:tcPr marL="9525" marR="9525" marT="9525" marB="0" anchor="ctr">
                    <a:solidFill>
                      <a:srgbClr val="FFF5E7"/>
                    </a:solidFill>
                  </a:tcPr>
                </a:tc>
                <a:extLst>
                  <a:ext uri="{0D108BD9-81ED-4DB2-BD59-A6C34878D82A}">
                    <a16:rowId xmlns:a16="http://schemas.microsoft.com/office/drawing/2014/main" val="303462306"/>
                  </a:ext>
                </a:extLst>
              </a:tr>
              <a:tr h="361521">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IT, finance and real estate</a:t>
                      </a:r>
                    </a:p>
                    <a:p>
                      <a:pPr marL="0" algn="l" defTabSz="914400" rtl="0" eaLnBrk="1" fontAlgn="b" latinLnBrk="0" hangingPunct="1"/>
                      <a:endParaRPr lang="en-GB" sz="1200" u="none" strike="noStrike" kern="1200" dirty="0">
                        <a:solidFill>
                          <a:schemeClr val="dk1"/>
                        </a:solidFill>
                        <a:effectLst/>
                        <a:latin typeface="Barlow" panose="00000500000000000000" pitchFamily="2" charset="0"/>
                        <a:ea typeface="+mn-ea"/>
                        <a:cs typeface="+mn-cs"/>
                      </a:endParaRP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IT, telecommunications, financial services, insurance, and real estate</a:t>
                      </a:r>
                    </a:p>
                  </a:txBody>
                  <a:tcPr marL="9525" marR="9525" marT="9525" marB="0" anchor="ctr">
                    <a:solidFill>
                      <a:srgbClr val="FFF5E7"/>
                    </a:solidFill>
                  </a:tcPr>
                </a:tc>
                <a:extLst>
                  <a:ext uri="{0D108BD9-81ED-4DB2-BD59-A6C34878D82A}">
                    <a16:rowId xmlns:a16="http://schemas.microsoft.com/office/drawing/2014/main" val="447061043"/>
                  </a:ext>
                </a:extLst>
              </a:tr>
              <a:tr h="361521">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Professional, scientific and technical</a:t>
                      </a: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Legal, accounting, advertising, architectural and scientific research. </a:t>
                      </a:r>
                    </a:p>
                  </a:txBody>
                  <a:tcPr marL="9525" marR="9525" marT="9525" marB="0" anchor="ctr">
                    <a:solidFill>
                      <a:srgbClr val="FFF5E7"/>
                    </a:solidFill>
                  </a:tcPr>
                </a:tc>
                <a:extLst>
                  <a:ext uri="{0D108BD9-81ED-4DB2-BD59-A6C34878D82A}">
                    <a16:rowId xmlns:a16="http://schemas.microsoft.com/office/drawing/2014/main" val="3406824505"/>
                  </a:ext>
                </a:extLst>
              </a:tr>
              <a:tr h="537693">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Administrative and support services</a:t>
                      </a:r>
                    </a:p>
                    <a:p>
                      <a:pPr marL="0" algn="l" defTabSz="914400" rtl="0" eaLnBrk="1" fontAlgn="b" latinLnBrk="0" hangingPunct="1"/>
                      <a:endParaRPr lang="en-GB" sz="1200" u="none" strike="noStrike" kern="1200" dirty="0">
                        <a:solidFill>
                          <a:schemeClr val="dk1"/>
                        </a:solidFill>
                        <a:effectLst/>
                        <a:latin typeface="Barlow" panose="00000500000000000000" pitchFamily="2" charset="0"/>
                        <a:ea typeface="+mn-ea"/>
                        <a:cs typeface="+mn-cs"/>
                      </a:endParaRP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Office administration, human resources, services to buildings and landscapes, travel, and security services. </a:t>
                      </a:r>
                    </a:p>
                  </a:txBody>
                  <a:tcPr marL="9525" marR="9525" marT="9525" marB="0" anchor="ctr">
                    <a:solidFill>
                      <a:srgbClr val="FFF5E7"/>
                    </a:solidFill>
                  </a:tcPr>
                </a:tc>
                <a:extLst>
                  <a:ext uri="{0D108BD9-81ED-4DB2-BD59-A6C34878D82A}">
                    <a16:rowId xmlns:a16="http://schemas.microsoft.com/office/drawing/2014/main" val="1636382899"/>
                  </a:ext>
                </a:extLst>
              </a:tr>
              <a:tr h="71386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u="none" strike="noStrike" kern="1200" dirty="0">
                          <a:solidFill>
                            <a:schemeClr val="dk1"/>
                          </a:solidFill>
                          <a:effectLst/>
                          <a:latin typeface="Barlow" panose="00000500000000000000" pitchFamily="2" charset="0"/>
                          <a:ea typeface="+mn-ea"/>
                          <a:cs typeface="+mn-cs"/>
                        </a:rPr>
                        <a:t>Arts and entertainment</a:t>
                      </a:r>
                    </a:p>
                    <a:p>
                      <a:pPr marL="0" marR="0" lvl="0" indent="0" algn="l" defTabSz="914400" rtl="0" eaLnBrk="1" fontAlgn="b" latinLnBrk="0" hangingPunct="1">
                        <a:lnSpc>
                          <a:spcPct val="100000"/>
                        </a:lnSpc>
                        <a:spcBef>
                          <a:spcPts val="0"/>
                        </a:spcBef>
                        <a:spcAft>
                          <a:spcPts val="0"/>
                        </a:spcAft>
                        <a:buClrTx/>
                        <a:buSzTx/>
                        <a:buFontTx/>
                        <a:buNone/>
                        <a:tabLst/>
                        <a:defRPr/>
                      </a:pPr>
                      <a:endParaRPr lang="en-GB" sz="1200" u="none" strike="noStrike" kern="1200" dirty="0">
                        <a:solidFill>
                          <a:schemeClr val="dk1"/>
                        </a:solidFill>
                        <a:effectLst/>
                        <a:latin typeface="Barlow" panose="00000500000000000000" pitchFamily="2"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GB" sz="1200" u="none" strike="noStrike" kern="1200" dirty="0">
                        <a:solidFill>
                          <a:schemeClr val="dk1"/>
                        </a:solidFill>
                        <a:effectLst/>
                        <a:latin typeface="Barlow" panose="00000500000000000000" pitchFamily="2" charset="0"/>
                        <a:ea typeface="+mn-ea"/>
                        <a:cs typeface="+mn-cs"/>
                      </a:endParaRPr>
                    </a:p>
                    <a:p>
                      <a:pPr marL="0" algn="l" defTabSz="914400" rtl="0" eaLnBrk="1" fontAlgn="b" latinLnBrk="0" hangingPunct="1"/>
                      <a:endParaRPr lang="en-GB" sz="1200" u="none" strike="noStrike" kern="1200" dirty="0">
                        <a:solidFill>
                          <a:schemeClr val="dk1"/>
                        </a:solidFill>
                        <a:effectLst/>
                        <a:latin typeface="Barlow" panose="00000500000000000000" pitchFamily="2" charset="0"/>
                        <a:ea typeface="+mn-ea"/>
                        <a:cs typeface="+mn-cs"/>
                      </a:endParaRPr>
                    </a:p>
                  </a:txBody>
                  <a:tcPr marL="9525" marR="9525" marT="9525" marB="0" anchor="b">
                    <a:solidFill>
                      <a:srgbClr val="FFF5E7"/>
                    </a:solidFill>
                  </a:tcPr>
                </a:tc>
                <a:tc>
                  <a:txBody>
                    <a:bodyPr/>
                    <a:lstStyle/>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Creative and arts activities; </a:t>
                      </a:r>
                    </a:p>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Libraries, museums and cultural activities; </a:t>
                      </a:r>
                    </a:p>
                    <a:p>
                      <a:pPr marL="0" algn="l" defTabSz="914400" rtl="0" eaLnBrk="1" fontAlgn="b" latinLnBrk="0" hangingPunct="1"/>
                      <a:r>
                        <a:rPr lang="en-GB" sz="1200" u="none" strike="noStrike" kern="1200" dirty="0">
                          <a:solidFill>
                            <a:schemeClr val="dk1"/>
                          </a:solidFill>
                          <a:effectLst/>
                          <a:latin typeface="Barlow" panose="00000500000000000000" pitchFamily="2" charset="0"/>
                          <a:ea typeface="+mn-ea"/>
                          <a:cs typeface="+mn-cs"/>
                        </a:rPr>
                        <a:t>Sports and recreation</a:t>
                      </a:r>
                    </a:p>
                  </a:txBody>
                  <a:tcPr marL="9525" marR="9525" marT="9525" marB="0" anchor="ctr">
                    <a:solidFill>
                      <a:srgbClr val="FFF5E7"/>
                    </a:solidFill>
                  </a:tcPr>
                </a:tc>
                <a:extLst>
                  <a:ext uri="{0D108BD9-81ED-4DB2-BD59-A6C34878D82A}">
                    <a16:rowId xmlns:a16="http://schemas.microsoft.com/office/drawing/2014/main" val="3579196230"/>
                  </a:ext>
                </a:extLst>
              </a:tr>
            </a:tbl>
          </a:graphicData>
        </a:graphic>
      </p:graphicFrame>
      <p:graphicFrame>
        <p:nvGraphicFramePr>
          <p:cNvPr id="2" name="Table 1">
            <a:extLst>
              <a:ext uri="{FF2B5EF4-FFF2-40B4-BE49-F238E27FC236}">
                <a16:creationId xmlns:a16="http://schemas.microsoft.com/office/drawing/2014/main" id="{93A9A1D2-3176-A940-53B7-3D080AD8E2CE}"/>
              </a:ext>
            </a:extLst>
          </p:cNvPr>
          <p:cNvGraphicFramePr>
            <a:graphicFrameLocks noGrp="1"/>
          </p:cNvGraphicFramePr>
          <p:nvPr>
            <p:extLst>
              <p:ext uri="{D42A27DB-BD31-4B8C-83A1-F6EECF244321}">
                <p14:modId xmlns:p14="http://schemas.microsoft.com/office/powerpoint/2010/main" val="249474934"/>
              </p:ext>
            </p:extLst>
          </p:nvPr>
        </p:nvGraphicFramePr>
        <p:xfrm>
          <a:off x="6757559" y="1535831"/>
          <a:ext cx="5065873" cy="3830955"/>
        </p:xfrm>
        <a:graphic>
          <a:graphicData uri="http://schemas.openxmlformats.org/drawingml/2006/table">
            <a:tbl>
              <a:tblPr>
                <a:tableStyleId>{5C22544A-7EE6-4342-B048-85BDC9FD1C3A}</a:tableStyleId>
              </a:tblPr>
              <a:tblGrid>
                <a:gridCol w="2066289">
                  <a:extLst>
                    <a:ext uri="{9D8B030D-6E8A-4147-A177-3AD203B41FA5}">
                      <a16:colId xmlns:a16="http://schemas.microsoft.com/office/drawing/2014/main" val="2797884203"/>
                    </a:ext>
                  </a:extLst>
                </a:gridCol>
                <a:gridCol w="2999584">
                  <a:extLst>
                    <a:ext uri="{9D8B030D-6E8A-4147-A177-3AD203B41FA5}">
                      <a16:colId xmlns:a16="http://schemas.microsoft.com/office/drawing/2014/main" val="2494529996"/>
                    </a:ext>
                  </a:extLst>
                </a:gridCol>
              </a:tblGrid>
              <a:tr h="202667">
                <a:tc>
                  <a:txBody>
                    <a:bodyPr/>
                    <a:lstStyle/>
                    <a:p>
                      <a:pPr algn="l" fontAlgn="b"/>
                      <a:r>
                        <a:rPr lang="en-GB" sz="1300" b="1" u="none" strike="noStrike" dirty="0">
                          <a:solidFill>
                            <a:schemeClr val="bg1"/>
                          </a:solidFill>
                          <a:effectLst/>
                        </a:rPr>
                        <a:t>Growth sector category</a:t>
                      </a:r>
                      <a:endParaRPr lang="en-GB" sz="1300" b="1" i="0" u="none" strike="noStrike" dirty="0">
                        <a:solidFill>
                          <a:schemeClr val="bg1"/>
                        </a:solidFill>
                        <a:effectLst/>
                        <a:latin typeface="Calibri" panose="020F0502020204030204" pitchFamily="34" charset="0"/>
                      </a:endParaRPr>
                    </a:p>
                  </a:txBody>
                  <a:tcPr marL="9525" marR="9525" marT="9525" marB="0">
                    <a:solidFill>
                      <a:srgbClr val="3BC9D5"/>
                    </a:solidFill>
                  </a:tcPr>
                </a:tc>
                <a:tc>
                  <a:txBody>
                    <a:bodyPr/>
                    <a:lstStyle/>
                    <a:p>
                      <a:pPr algn="ctr" fontAlgn="ctr"/>
                      <a:r>
                        <a:rPr lang="en-GB" sz="1300" b="1" u="none" strike="noStrike" dirty="0">
                          <a:solidFill>
                            <a:schemeClr val="bg1"/>
                          </a:solidFill>
                          <a:effectLst/>
                        </a:rPr>
                        <a:t>SIC 2007 categories partially covered</a:t>
                      </a:r>
                      <a:endParaRPr lang="en-GB" sz="1300" b="1" i="0" u="none" strike="noStrike" dirty="0">
                        <a:solidFill>
                          <a:schemeClr val="bg1"/>
                        </a:solidFill>
                        <a:effectLst/>
                        <a:latin typeface="Calibri" panose="020F0502020204030204" pitchFamily="34" charset="0"/>
                      </a:endParaRPr>
                    </a:p>
                  </a:txBody>
                  <a:tcPr marL="9525" marR="9525" marT="9525" marB="0">
                    <a:solidFill>
                      <a:srgbClr val="3BC9D5"/>
                    </a:solidFill>
                  </a:tcPr>
                </a:tc>
                <a:extLst>
                  <a:ext uri="{0D108BD9-81ED-4DB2-BD59-A6C34878D82A}">
                    <a16:rowId xmlns:a16="http://schemas.microsoft.com/office/drawing/2014/main" val="2861663575"/>
                  </a:ext>
                </a:extLst>
              </a:tr>
              <a:tr h="782777">
                <a:tc>
                  <a:txBody>
                    <a:bodyPr/>
                    <a:lstStyle/>
                    <a:p>
                      <a:pPr algn="l" fontAlgn="b"/>
                      <a:r>
                        <a:rPr lang="en-GB" sz="1300" b="0" i="0" u="none" strike="noStrike" dirty="0">
                          <a:solidFill>
                            <a:srgbClr val="000000"/>
                          </a:solidFill>
                          <a:effectLst/>
                          <a:latin typeface="Calibri" panose="020F0502020204030204" pitchFamily="34" charset="0"/>
                        </a:rPr>
                        <a:t>Creative industries</a:t>
                      </a:r>
                    </a:p>
                  </a:txBody>
                  <a:tcPr marL="9525" marR="9525" marT="9525" marB="0"/>
                </a:tc>
                <a:tc>
                  <a:txBody>
                    <a:bodyPr/>
                    <a:lstStyle/>
                    <a:p>
                      <a:pPr algn="l" fontAlgn="ctr"/>
                      <a:r>
                        <a:rPr lang="en-GB" sz="1300" b="0" i="0" u="none" strike="noStrike" dirty="0">
                          <a:solidFill>
                            <a:srgbClr val="000000"/>
                          </a:solidFill>
                          <a:effectLst/>
                          <a:latin typeface="Calibri" panose="020F0502020204030204" pitchFamily="34" charset="0"/>
                        </a:rPr>
                        <a:t>Manufacturing;</a:t>
                      </a:r>
                    </a:p>
                    <a:p>
                      <a:pPr algn="l" fontAlgn="ctr"/>
                      <a:r>
                        <a:rPr lang="en-GB" sz="1300" b="0" i="0" u="none" strike="noStrike" dirty="0">
                          <a:solidFill>
                            <a:srgbClr val="000000"/>
                          </a:solidFill>
                          <a:effectLst/>
                          <a:latin typeface="Calibri" panose="020F0502020204030204" pitchFamily="34" charset="0"/>
                        </a:rPr>
                        <a:t>Wholesale and retail; </a:t>
                      </a:r>
                    </a:p>
                    <a:p>
                      <a:pPr algn="l" fontAlgn="ctr"/>
                      <a:r>
                        <a:rPr lang="en-GB" sz="1300" b="0" i="0" u="none" strike="noStrike" dirty="0">
                          <a:solidFill>
                            <a:srgbClr val="000000"/>
                          </a:solidFill>
                          <a:effectLst/>
                          <a:latin typeface="Calibri" panose="020F0502020204030204" pitchFamily="34" charset="0"/>
                        </a:rPr>
                        <a:t>Professional, scientific and technical;</a:t>
                      </a:r>
                    </a:p>
                    <a:p>
                      <a:pPr algn="l" fontAlgn="b"/>
                      <a:r>
                        <a:rPr lang="en-GB" sz="1300" b="0" i="0" u="none" strike="noStrike" dirty="0">
                          <a:solidFill>
                            <a:srgbClr val="000000"/>
                          </a:solidFill>
                          <a:effectLst/>
                          <a:latin typeface="Calibri" panose="020F0502020204030204" pitchFamily="34" charset="0"/>
                        </a:rPr>
                        <a:t>Administrative and support services;</a:t>
                      </a:r>
                    </a:p>
                    <a:p>
                      <a:pPr algn="l" fontAlgn="b"/>
                      <a:r>
                        <a:rPr lang="en-GB" sz="1300" b="0" i="0" u="none" strike="noStrike" dirty="0">
                          <a:solidFill>
                            <a:srgbClr val="000000"/>
                          </a:solidFill>
                          <a:effectLst/>
                          <a:latin typeface="Calibri" panose="020F0502020204030204" pitchFamily="34" charset="0"/>
                        </a:rPr>
                        <a:t>Arts and entertainment. </a:t>
                      </a:r>
                    </a:p>
                  </a:txBody>
                  <a:tcPr marL="9525" marR="9525" marT="9525" marB="0"/>
                </a:tc>
                <a:extLst>
                  <a:ext uri="{0D108BD9-81ED-4DB2-BD59-A6C34878D82A}">
                    <a16:rowId xmlns:a16="http://schemas.microsoft.com/office/drawing/2014/main" val="3981063455"/>
                  </a:ext>
                </a:extLst>
              </a:tr>
              <a:tr h="202667">
                <a:tc>
                  <a:txBody>
                    <a:bodyPr/>
                    <a:lstStyle/>
                    <a:p>
                      <a:pPr algn="l" fontAlgn="b"/>
                      <a:r>
                        <a:rPr lang="en-GB" sz="1300" b="0" i="0" u="none" strike="noStrike" dirty="0">
                          <a:solidFill>
                            <a:srgbClr val="000000"/>
                          </a:solidFill>
                          <a:effectLst/>
                          <a:latin typeface="Calibri" panose="020F0502020204030204" pitchFamily="34" charset="0"/>
                        </a:rPr>
                        <a:t>Energy</a:t>
                      </a:r>
                    </a:p>
                  </a:txBody>
                  <a:tcPr marL="9525" marR="9525" marT="9525" marB="0"/>
                </a:tc>
                <a:tc>
                  <a:txBody>
                    <a:bodyPr/>
                    <a:lstStyle/>
                    <a:p>
                      <a:pPr algn="l" fontAlgn="b"/>
                      <a:r>
                        <a:rPr lang="en-GB" sz="1300" b="0" i="0" u="none" strike="noStrike" dirty="0">
                          <a:solidFill>
                            <a:srgbClr val="000000"/>
                          </a:solidFill>
                          <a:effectLst/>
                          <a:latin typeface="Calibri" panose="020F0502020204030204" pitchFamily="34" charset="0"/>
                        </a:rPr>
                        <a:t>Primary industries; </a:t>
                      </a:r>
                    </a:p>
                    <a:p>
                      <a:pPr algn="l" fontAlgn="b"/>
                      <a:r>
                        <a:rPr lang="en-GB" sz="1300" b="0" i="0" u="none" strike="noStrike" dirty="0">
                          <a:solidFill>
                            <a:srgbClr val="000000"/>
                          </a:solidFill>
                          <a:effectLst/>
                          <a:latin typeface="Calibri" panose="020F0502020204030204" pitchFamily="34" charset="0"/>
                        </a:rPr>
                        <a:t>Manufacturing;</a:t>
                      </a:r>
                    </a:p>
                    <a:p>
                      <a:pPr algn="l" fontAlgn="b"/>
                      <a:r>
                        <a:rPr lang="en-GB" sz="1300" b="0" i="0" u="none" strike="noStrike" dirty="0">
                          <a:solidFill>
                            <a:srgbClr val="000000"/>
                          </a:solidFill>
                          <a:effectLst/>
                          <a:latin typeface="Calibri" panose="020F0502020204030204" pitchFamily="34" charset="0"/>
                        </a:rPr>
                        <a:t>Professional, scientific and technical. </a:t>
                      </a:r>
                    </a:p>
                  </a:txBody>
                  <a:tcPr marL="9525" marR="9525" marT="9525" marB="0"/>
                </a:tc>
                <a:extLst>
                  <a:ext uri="{0D108BD9-81ED-4DB2-BD59-A6C34878D82A}">
                    <a16:rowId xmlns:a16="http://schemas.microsoft.com/office/drawing/2014/main" val="559542905"/>
                  </a:ext>
                </a:extLst>
              </a:tr>
              <a:tr h="202667">
                <a:tc>
                  <a:txBody>
                    <a:bodyPr/>
                    <a:lstStyle/>
                    <a:p>
                      <a:pPr algn="l" fontAlgn="b"/>
                      <a:r>
                        <a:rPr lang="en-GB" sz="1300" b="0" i="0" u="none" strike="noStrike" dirty="0">
                          <a:solidFill>
                            <a:srgbClr val="000000"/>
                          </a:solidFill>
                          <a:effectLst/>
                          <a:latin typeface="Calibri" panose="020F0502020204030204" pitchFamily="34" charset="0"/>
                        </a:rPr>
                        <a:t>Financial and business services</a:t>
                      </a:r>
                    </a:p>
                  </a:txBody>
                  <a:tcPr marL="9525" marR="9525" marT="9525" marB="0"/>
                </a:tc>
                <a:tc>
                  <a:txBody>
                    <a:bodyPr/>
                    <a:lstStyle/>
                    <a:p>
                      <a:pPr algn="l" fontAlgn="ctr"/>
                      <a:r>
                        <a:rPr lang="en-GB" sz="1300" b="0" i="0" u="none" strike="noStrike" dirty="0">
                          <a:solidFill>
                            <a:srgbClr val="000000"/>
                          </a:solidFill>
                          <a:effectLst/>
                          <a:latin typeface="Calibri" panose="020F0502020204030204" pitchFamily="34" charset="0"/>
                        </a:rPr>
                        <a:t>IT, finance and real estate; </a:t>
                      </a:r>
                    </a:p>
                    <a:p>
                      <a:pPr algn="l" fontAlgn="ctr"/>
                      <a:r>
                        <a:rPr lang="en-GB" sz="1300" b="0" i="0" u="none" strike="noStrike" dirty="0">
                          <a:solidFill>
                            <a:srgbClr val="000000"/>
                          </a:solidFill>
                          <a:effectLst/>
                          <a:latin typeface="Calibri" panose="020F0502020204030204" pitchFamily="34" charset="0"/>
                        </a:rPr>
                        <a:t>Professional, scientific and technical;</a:t>
                      </a:r>
                    </a:p>
                    <a:p>
                      <a:pPr algn="l" fontAlgn="b"/>
                      <a:r>
                        <a:rPr lang="en-GB" sz="1300" b="0" i="0" u="none" strike="noStrike" dirty="0">
                          <a:solidFill>
                            <a:srgbClr val="000000"/>
                          </a:solidFill>
                          <a:effectLst/>
                          <a:latin typeface="Calibri" panose="020F0502020204030204" pitchFamily="34" charset="0"/>
                        </a:rPr>
                        <a:t>Administrative and support services;</a:t>
                      </a:r>
                    </a:p>
                  </a:txBody>
                  <a:tcPr marL="9525" marR="9525" marT="9525" marB="0"/>
                </a:tc>
                <a:extLst>
                  <a:ext uri="{0D108BD9-81ED-4DB2-BD59-A6C34878D82A}">
                    <a16:rowId xmlns:a16="http://schemas.microsoft.com/office/drawing/2014/main" val="250275430"/>
                  </a:ext>
                </a:extLst>
              </a:tr>
              <a:tr h="202667">
                <a:tc>
                  <a:txBody>
                    <a:bodyPr/>
                    <a:lstStyle/>
                    <a:p>
                      <a:pPr algn="l" fontAlgn="b"/>
                      <a:r>
                        <a:rPr lang="en-GB" sz="1300" b="0" i="0" u="none" strike="noStrike" dirty="0">
                          <a:solidFill>
                            <a:srgbClr val="000000"/>
                          </a:solidFill>
                          <a:effectLst/>
                          <a:latin typeface="Calibri" panose="020F0502020204030204" pitchFamily="34" charset="0"/>
                        </a:rPr>
                        <a:t>Food and drink</a:t>
                      </a:r>
                    </a:p>
                  </a:txBody>
                  <a:tcPr marL="9525" marR="9525" marT="9525" marB="0"/>
                </a:tc>
                <a:tc>
                  <a:txBody>
                    <a:bodyPr/>
                    <a:lstStyle/>
                    <a:p>
                      <a:pPr algn="l" fontAlgn="b"/>
                      <a:r>
                        <a:rPr lang="en-GB" sz="1300" b="0" i="0" u="none" strike="noStrike" dirty="0">
                          <a:solidFill>
                            <a:srgbClr val="000000"/>
                          </a:solidFill>
                          <a:effectLst/>
                          <a:latin typeface="Calibri" panose="020F0502020204030204" pitchFamily="34" charset="0"/>
                        </a:rPr>
                        <a:t>Primary industries; </a:t>
                      </a:r>
                    </a:p>
                    <a:p>
                      <a:pPr algn="l" fontAlgn="b"/>
                      <a:r>
                        <a:rPr lang="en-GB" sz="1300" b="0" i="0" u="none" strike="noStrike" dirty="0">
                          <a:solidFill>
                            <a:srgbClr val="000000"/>
                          </a:solidFill>
                          <a:effectLst/>
                          <a:latin typeface="Calibri" panose="020F0502020204030204" pitchFamily="34" charset="0"/>
                        </a:rPr>
                        <a:t>Manufacturing. </a:t>
                      </a:r>
                    </a:p>
                  </a:txBody>
                  <a:tcPr marL="9525" marR="9525" marT="9525" marB="0"/>
                </a:tc>
                <a:extLst>
                  <a:ext uri="{0D108BD9-81ED-4DB2-BD59-A6C34878D82A}">
                    <a16:rowId xmlns:a16="http://schemas.microsoft.com/office/drawing/2014/main" val="1618380521"/>
                  </a:ext>
                </a:extLst>
              </a:tr>
              <a:tr h="396037">
                <a:tc>
                  <a:txBody>
                    <a:bodyPr/>
                    <a:lstStyle/>
                    <a:p>
                      <a:pPr algn="l" fontAlgn="b"/>
                      <a:r>
                        <a:rPr lang="en-GB" sz="1300" b="0" i="0" u="none" strike="noStrike" dirty="0">
                          <a:solidFill>
                            <a:srgbClr val="000000"/>
                          </a:solidFill>
                          <a:effectLst/>
                          <a:latin typeface="Calibri" panose="020F0502020204030204" pitchFamily="34" charset="0"/>
                        </a:rPr>
                        <a:t>Life sciences</a:t>
                      </a:r>
                    </a:p>
                  </a:txBody>
                  <a:tcPr marL="9525" marR="9525" marT="9525" marB="0"/>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Manufacturing. </a:t>
                      </a:r>
                    </a:p>
                    <a:p>
                      <a:pPr marL="0" marR="0" lvl="0" indent="0" algn="l" defTabSz="91440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Professional, scientific and technical;</a:t>
                      </a:r>
                    </a:p>
                  </a:txBody>
                  <a:tcPr marL="9525" marR="9525" marT="9525" marB="0"/>
                </a:tc>
                <a:extLst>
                  <a:ext uri="{0D108BD9-81ED-4DB2-BD59-A6C34878D82A}">
                    <a16:rowId xmlns:a16="http://schemas.microsoft.com/office/drawing/2014/main" val="3870033832"/>
                  </a:ext>
                </a:extLst>
              </a:tr>
              <a:tr h="589407">
                <a:tc>
                  <a:txBody>
                    <a:bodyPr/>
                    <a:lstStyle/>
                    <a:p>
                      <a:pPr algn="l" fontAlgn="b"/>
                      <a:r>
                        <a:rPr lang="en-GB" sz="1300" b="0" i="0" u="none" strike="noStrike" dirty="0">
                          <a:solidFill>
                            <a:srgbClr val="000000"/>
                          </a:solidFill>
                          <a:effectLst/>
                          <a:latin typeface="Calibri" panose="020F0502020204030204" pitchFamily="34" charset="0"/>
                        </a:rPr>
                        <a:t>Tourism </a:t>
                      </a:r>
                    </a:p>
                  </a:txBody>
                  <a:tcPr marL="9525" marR="9525" marT="9525" marB="0"/>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Accommodation and food services;</a:t>
                      </a:r>
                    </a:p>
                    <a:p>
                      <a:pPr marL="0" marR="0" lvl="0" indent="0" algn="l" defTabSz="91440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Administrative and support services;</a:t>
                      </a:r>
                    </a:p>
                    <a:p>
                      <a:pPr marL="0" marR="0" lvl="0" indent="0" algn="l" defTabSz="91440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Arts and entertainment. </a:t>
                      </a:r>
                    </a:p>
                  </a:txBody>
                  <a:tcPr marL="9525" marR="9525" marT="9525" marB="0"/>
                </a:tc>
                <a:extLst>
                  <a:ext uri="{0D108BD9-81ED-4DB2-BD59-A6C34878D82A}">
                    <a16:rowId xmlns:a16="http://schemas.microsoft.com/office/drawing/2014/main" val="303462306"/>
                  </a:ext>
                </a:extLst>
              </a:tr>
            </a:tbl>
          </a:graphicData>
        </a:graphic>
      </p:graphicFrame>
      <p:sp>
        <p:nvSpPr>
          <p:cNvPr id="4" name="TextBox 3">
            <a:extLst>
              <a:ext uri="{FF2B5EF4-FFF2-40B4-BE49-F238E27FC236}">
                <a16:creationId xmlns:a16="http://schemas.microsoft.com/office/drawing/2014/main" id="{E5CF96CE-E7F2-F88F-B17A-71BD23334E96}"/>
              </a:ext>
            </a:extLst>
          </p:cNvPr>
          <p:cNvSpPr txBox="1"/>
          <p:nvPr/>
        </p:nvSpPr>
        <p:spPr>
          <a:xfrm>
            <a:off x="548860" y="856562"/>
            <a:ext cx="5823064" cy="646331"/>
          </a:xfrm>
          <a:prstGeom prst="rect">
            <a:avLst/>
          </a:prstGeom>
          <a:noFill/>
        </p:spPr>
        <p:txBody>
          <a:bodyPr wrap="square" rtlCol="0">
            <a:spAutoFit/>
          </a:bodyPr>
          <a:lstStyle/>
          <a:p>
            <a:r>
              <a:rPr lang="en-GB" sz="1200" b="1" dirty="0">
                <a:latin typeface="Barlow" panose="00000500000000000000" pitchFamily="2" charset="0"/>
              </a:rPr>
              <a:t>SIC 2007 categories</a:t>
            </a:r>
          </a:p>
          <a:p>
            <a:r>
              <a:rPr lang="en-GB" sz="1200" dirty="0">
                <a:latin typeface="Barlow" panose="00000500000000000000" pitchFamily="2" charset="0"/>
              </a:rPr>
              <a:t>The sector categories referred to in the report, and examples of the types of sectors covered by these categories, are summarised below. </a:t>
            </a:r>
            <a:endParaRPr lang="en-GB" sz="1200" dirty="0">
              <a:solidFill>
                <a:srgbClr val="FF0000"/>
              </a:solidFill>
              <a:latin typeface="Barlow" panose="00000500000000000000" pitchFamily="2" charset="0"/>
            </a:endParaRPr>
          </a:p>
        </p:txBody>
      </p:sp>
      <p:sp>
        <p:nvSpPr>
          <p:cNvPr id="5" name="TextBox 4">
            <a:extLst>
              <a:ext uri="{FF2B5EF4-FFF2-40B4-BE49-F238E27FC236}">
                <a16:creationId xmlns:a16="http://schemas.microsoft.com/office/drawing/2014/main" id="{C33AC6D1-6337-5413-CF69-A2B1BEAB9CEC}"/>
              </a:ext>
            </a:extLst>
          </p:cNvPr>
          <p:cNvSpPr txBox="1"/>
          <p:nvPr/>
        </p:nvSpPr>
        <p:spPr>
          <a:xfrm>
            <a:off x="6665392" y="856562"/>
            <a:ext cx="4878908" cy="646331"/>
          </a:xfrm>
          <a:prstGeom prst="rect">
            <a:avLst/>
          </a:prstGeom>
          <a:noFill/>
        </p:spPr>
        <p:txBody>
          <a:bodyPr wrap="square" rtlCol="0">
            <a:spAutoFit/>
          </a:bodyPr>
          <a:lstStyle/>
          <a:p>
            <a:r>
              <a:rPr lang="en-GB" sz="1200" b="1" dirty="0">
                <a:latin typeface="Barlow" panose="00000500000000000000" pitchFamily="2" charset="0"/>
              </a:rPr>
              <a:t>Growth sector categories </a:t>
            </a:r>
          </a:p>
          <a:p>
            <a:r>
              <a:rPr lang="en-GB" sz="1200" dirty="0">
                <a:latin typeface="Barlow" panose="00000500000000000000" pitchFamily="2" charset="0"/>
              </a:rPr>
              <a:t>The growth sector categories referred to in the report, and the types of SIC 2007 sectors they partially cover are summarised below. </a:t>
            </a:r>
          </a:p>
        </p:txBody>
      </p:sp>
    </p:spTree>
    <p:extLst>
      <p:ext uri="{BB962C8B-B14F-4D97-AF65-F5344CB8AC3E}">
        <p14:creationId xmlns:p14="http://schemas.microsoft.com/office/powerpoint/2010/main" val="2454497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0877CA-BB5F-448C-8DE8-CDC2186138FA}"/>
              </a:ext>
            </a:extLst>
          </p:cNvPr>
          <p:cNvGraphicFramePr>
            <a:graphicFrameLocks noGrp="1"/>
          </p:cNvGraphicFramePr>
          <p:nvPr>
            <p:extLst>
              <p:ext uri="{D42A27DB-BD31-4B8C-83A1-F6EECF244321}">
                <p14:modId xmlns:p14="http://schemas.microsoft.com/office/powerpoint/2010/main" val="1859542597"/>
              </p:ext>
            </p:extLst>
          </p:nvPr>
        </p:nvGraphicFramePr>
        <p:xfrm>
          <a:off x="738717" y="1084789"/>
          <a:ext cx="4287446" cy="1577801"/>
        </p:xfrm>
        <a:graphic>
          <a:graphicData uri="http://schemas.openxmlformats.org/drawingml/2006/table">
            <a:tbl>
              <a:tblPr>
                <a:tableStyleId>{5C22544A-7EE6-4342-B048-85BDC9FD1C3A}</a:tableStyleId>
              </a:tblPr>
              <a:tblGrid>
                <a:gridCol w="3343422">
                  <a:extLst>
                    <a:ext uri="{9D8B030D-6E8A-4147-A177-3AD203B41FA5}">
                      <a16:colId xmlns:a16="http://schemas.microsoft.com/office/drawing/2014/main" val="1378550053"/>
                    </a:ext>
                  </a:extLst>
                </a:gridCol>
                <a:gridCol w="944024">
                  <a:extLst>
                    <a:ext uri="{9D8B030D-6E8A-4147-A177-3AD203B41FA5}">
                      <a16:colId xmlns:a16="http://schemas.microsoft.com/office/drawing/2014/main" val="2150945645"/>
                    </a:ext>
                  </a:extLst>
                </a:gridCol>
              </a:tblGrid>
              <a:tr h="258057">
                <a:tc>
                  <a:txBody>
                    <a:bodyPr/>
                    <a:lstStyle/>
                    <a:p>
                      <a:pPr algn="l" fontAlgn="b"/>
                      <a:r>
                        <a:rPr lang="en-GB" sz="1200" b="1" u="none" strike="noStrike" dirty="0">
                          <a:solidFill>
                            <a:schemeClr val="bg1"/>
                          </a:solidFill>
                          <a:effectLst/>
                          <a:latin typeface="Barlow" panose="00000500000000000000" pitchFamily="2" charset="0"/>
                        </a:rPr>
                        <a:t>Size (no of employees)</a:t>
                      </a:r>
                      <a:endParaRPr lang="en-GB" sz="1200" b="1" i="0" u="none" strike="noStrike" dirty="0">
                        <a:solidFill>
                          <a:schemeClr val="bg1"/>
                        </a:solidFill>
                        <a:effectLst/>
                        <a:latin typeface="Barlow" panose="00000500000000000000" pitchFamily="2" charset="0"/>
                      </a:endParaRPr>
                    </a:p>
                  </a:txBody>
                  <a:tcPr marL="9525" marR="9525" marT="9525" marB="0" anchor="b">
                    <a:solidFill>
                      <a:srgbClr val="3BC9D5"/>
                    </a:solidFill>
                  </a:tcPr>
                </a:tc>
                <a:tc>
                  <a:txBody>
                    <a:bodyPr/>
                    <a:lstStyle/>
                    <a:p>
                      <a:pPr algn="ctr" fontAlgn="ctr"/>
                      <a:r>
                        <a:rPr lang="en-GB" sz="1200" b="1" u="none" strike="noStrike" dirty="0">
                          <a:solidFill>
                            <a:schemeClr val="bg1"/>
                          </a:solidFill>
                          <a:effectLst/>
                          <a:latin typeface="Barlow" panose="00000500000000000000" pitchFamily="2" charset="0"/>
                        </a:rPr>
                        <a:t>%</a:t>
                      </a:r>
                      <a:endParaRPr lang="en-GB" sz="1200" b="1" i="0" u="none" strike="noStrike" dirty="0">
                        <a:solidFill>
                          <a:schemeClr val="bg1"/>
                        </a:solidFill>
                        <a:effectLst/>
                        <a:latin typeface="Barlow" panose="00000500000000000000" pitchFamily="2" charset="0"/>
                      </a:endParaRPr>
                    </a:p>
                  </a:txBody>
                  <a:tcPr marL="9525" marR="9525" marT="9525" marB="0" anchor="ctr">
                    <a:solidFill>
                      <a:srgbClr val="3BC9D5"/>
                    </a:solidFill>
                  </a:tcPr>
                </a:tc>
                <a:extLst>
                  <a:ext uri="{0D108BD9-81ED-4DB2-BD59-A6C34878D82A}">
                    <a16:rowId xmlns:a16="http://schemas.microsoft.com/office/drawing/2014/main" val="1656078104"/>
                  </a:ext>
                </a:extLst>
              </a:tr>
              <a:tr h="258057">
                <a:tc>
                  <a:txBody>
                    <a:bodyPr/>
                    <a:lstStyle/>
                    <a:p>
                      <a:pPr algn="l" fontAlgn="b"/>
                      <a:r>
                        <a:rPr lang="en-GB" sz="1200" u="none" strike="noStrike" dirty="0">
                          <a:effectLst/>
                          <a:latin typeface="Barlow" panose="00000500000000000000" pitchFamily="2" charset="0"/>
                        </a:rPr>
                        <a:t> Sole trader</a:t>
                      </a:r>
                      <a:endParaRPr lang="en-GB" sz="1200" b="0" i="0" u="none" strike="noStrike" dirty="0">
                        <a:solidFill>
                          <a:srgbClr val="000000"/>
                        </a:solidFill>
                        <a:effectLst/>
                        <a:latin typeface="Barlow" panose="00000500000000000000" pitchFamily="2" charset="0"/>
                      </a:endParaRP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30</a:t>
                      </a:r>
                    </a:p>
                  </a:txBody>
                  <a:tcPr marL="9525" marR="9525" marT="9525" marB="0" anchor="ctr"/>
                </a:tc>
                <a:extLst>
                  <a:ext uri="{0D108BD9-81ED-4DB2-BD59-A6C34878D82A}">
                    <a16:rowId xmlns:a16="http://schemas.microsoft.com/office/drawing/2014/main" val="840151715"/>
                  </a:ext>
                </a:extLst>
              </a:tr>
              <a:tr h="258057">
                <a:tc>
                  <a:txBody>
                    <a:bodyPr/>
                    <a:lstStyle/>
                    <a:p>
                      <a:pPr algn="l" fontAlgn="b"/>
                      <a:r>
                        <a:rPr lang="en-GB" sz="1200" u="none" strike="noStrike" dirty="0">
                          <a:effectLst/>
                          <a:latin typeface="Barlow" panose="00000500000000000000" pitchFamily="2" charset="0"/>
                        </a:rPr>
                        <a:t> 1-4</a:t>
                      </a:r>
                      <a:endParaRPr lang="en-GB" sz="1200" b="0" i="0" u="none" strike="noStrike" dirty="0">
                        <a:solidFill>
                          <a:srgbClr val="000000"/>
                        </a:solidFill>
                        <a:effectLst/>
                        <a:latin typeface="Barlow" panose="00000500000000000000" pitchFamily="2" charset="0"/>
                      </a:endParaRP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47</a:t>
                      </a:r>
                    </a:p>
                  </a:txBody>
                  <a:tcPr marL="9525" marR="9525" marT="9525" marB="0" anchor="ctr"/>
                </a:tc>
                <a:extLst>
                  <a:ext uri="{0D108BD9-81ED-4DB2-BD59-A6C34878D82A}">
                    <a16:rowId xmlns:a16="http://schemas.microsoft.com/office/drawing/2014/main" val="2295418099"/>
                  </a:ext>
                </a:extLst>
              </a:tr>
              <a:tr h="258057">
                <a:tc>
                  <a:txBody>
                    <a:bodyPr/>
                    <a:lstStyle/>
                    <a:p>
                      <a:pPr algn="l" fontAlgn="b"/>
                      <a:r>
                        <a:rPr lang="en-GB" sz="1200" u="none" strike="noStrike" dirty="0">
                          <a:effectLst/>
                          <a:latin typeface="Barlow" panose="00000500000000000000" pitchFamily="2" charset="0"/>
                        </a:rPr>
                        <a:t> 5-10 </a:t>
                      </a:r>
                      <a:endParaRPr lang="en-GB" sz="1200" b="0" i="0" u="none" strike="noStrike" dirty="0">
                        <a:solidFill>
                          <a:srgbClr val="000000"/>
                        </a:solidFill>
                        <a:effectLst/>
                        <a:latin typeface="Barlow" panose="00000500000000000000" pitchFamily="2" charset="0"/>
                      </a:endParaRP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13</a:t>
                      </a:r>
                    </a:p>
                  </a:txBody>
                  <a:tcPr marL="9525" marR="9525" marT="9525" marB="0" anchor="ctr"/>
                </a:tc>
                <a:extLst>
                  <a:ext uri="{0D108BD9-81ED-4DB2-BD59-A6C34878D82A}">
                    <a16:rowId xmlns:a16="http://schemas.microsoft.com/office/drawing/2014/main" val="4093174599"/>
                  </a:ext>
                </a:extLst>
              </a:tr>
              <a:tr h="287516">
                <a:tc>
                  <a:txBody>
                    <a:bodyPr/>
                    <a:lstStyle/>
                    <a:p>
                      <a:pPr algn="l" fontAlgn="b"/>
                      <a:r>
                        <a:rPr lang="en-GB" sz="1200" u="none" strike="noStrike" dirty="0">
                          <a:effectLst/>
                          <a:latin typeface="Barlow" panose="00000500000000000000" pitchFamily="2" charset="0"/>
                        </a:rPr>
                        <a:t> 11-24 </a:t>
                      </a:r>
                      <a:endParaRPr lang="en-GB" sz="1200" b="0" i="0" u="none" strike="noStrike" dirty="0">
                        <a:solidFill>
                          <a:srgbClr val="000000"/>
                        </a:solidFill>
                        <a:effectLst/>
                        <a:latin typeface="Barlow" panose="00000500000000000000" pitchFamily="2" charset="0"/>
                      </a:endParaRP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6</a:t>
                      </a:r>
                    </a:p>
                  </a:txBody>
                  <a:tcPr marL="9525" marR="9525" marT="9525" marB="0" anchor="ctr"/>
                </a:tc>
                <a:extLst>
                  <a:ext uri="{0D108BD9-81ED-4DB2-BD59-A6C34878D82A}">
                    <a16:rowId xmlns:a16="http://schemas.microsoft.com/office/drawing/2014/main" val="3630900347"/>
                  </a:ext>
                </a:extLst>
              </a:tr>
              <a:tr h="258057">
                <a:tc>
                  <a:txBody>
                    <a:bodyPr/>
                    <a:lstStyle/>
                    <a:p>
                      <a:pPr algn="l" fontAlgn="b"/>
                      <a:r>
                        <a:rPr lang="en-GB" sz="1200" u="none" strike="noStrike" dirty="0">
                          <a:effectLst/>
                          <a:latin typeface="Barlow" panose="00000500000000000000" pitchFamily="2" charset="0"/>
                        </a:rPr>
                        <a:t> 25+</a:t>
                      </a:r>
                      <a:endParaRPr lang="en-GB" sz="1200" b="0" i="0" u="none" strike="noStrike" dirty="0">
                        <a:solidFill>
                          <a:srgbClr val="000000"/>
                        </a:solidFill>
                        <a:effectLst/>
                        <a:latin typeface="Barlow" panose="00000500000000000000" pitchFamily="2" charset="0"/>
                      </a:endParaRP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3</a:t>
                      </a:r>
                    </a:p>
                  </a:txBody>
                  <a:tcPr marL="9525" marR="9525" marT="9525" marB="0" anchor="ctr"/>
                </a:tc>
                <a:extLst>
                  <a:ext uri="{0D108BD9-81ED-4DB2-BD59-A6C34878D82A}">
                    <a16:rowId xmlns:a16="http://schemas.microsoft.com/office/drawing/2014/main" val="4023832717"/>
                  </a:ext>
                </a:extLst>
              </a:tr>
            </a:tbl>
          </a:graphicData>
        </a:graphic>
      </p:graphicFrame>
      <p:graphicFrame>
        <p:nvGraphicFramePr>
          <p:cNvPr id="4" name="Table 3">
            <a:extLst>
              <a:ext uri="{FF2B5EF4-FFF2-40B4-BE49-F238E27FC236}">
                <a16:creationId xmlns:a16="http://schemas.microsoft.com/office/drawing/2014/main" id="{A03DBA2D-3805-4983-ADA7-3E3556B94843}"/>
              </a:ext>
            </a:extLst>
          </p:cNvPr>
          <p:cNvGraphicFramePr>
            <a:graphicFrameLocks noGrp="1"/>
          </p:cNvGraphicFramePr>
          <p:nvPr>
            <p:extLst>
              <p:ext uri="{D42A27DB-BD31-4B8C-83A1-F6EECF244321}">
                <p14:modId xmlns:p14="http://schemas.microsoft.com/office/powerpoint/2010/main" val="1517482652"/>
              </p:ext>
            </p:extLst>
          </p:nvPr>
        </p:nvGraphicFramePr>
        <p:xfrm>
          <a:off x="738717" y="2967744"/>
          <a:ext cx="4287446" cy="733425"/>
        </p:xfrm>
        <a:graphic>
          <a:graphicData uri="http://schemas.openxmlformats.org/drawingml/2006/table">
            <a:tbl>
              <a:tblPr>
                <a:tableStyleId>{5C22544A-7EE6-4342-B048-85BDC9FD1C3A}</a:tableStyleId>
              </a:tblPr>
              <a:tblGrid>
                <a:gridCol w="3343421">
                  <a:extLst>
                    <a:ext uri="{9D8B030D-6E8A-4147-A177-3AD203B41FA5}">
                      <a16:colId xmlns:a16="http://schemas.microsoft.com/office/drawing/2014/main" val="2126175278"/>
                    </a:ext>
                  </a:extLst>
                </a:gridCol>
                <a:gridCol w="944025">
                  <a:extLst>
                    <a:ext uri="{9D8B030D-6E8A-4147-A177-3AD203B41FA5}">
                      <a16:colId xmlns:a16="http://schemas.microsoft.com/office/drawing/2014/main" val="2189552959"/>
                    </a:ext>
                  </a:extLst>
                </a:gridCol>
              </a:tblGrid>
              <a:tr h="244475">
                <a:tc>
                  <a:txBody>
                    <a:bodyPr/>
                    <a:lstStyle/>
                    <a:p>
                      <a:pPr algn="l" fontAlgn="b"/>
                      <a:r>
                        <a:rPr lang="en-GB" sz="1300" b="1" u="none" strike="noStrike" dirty="0">
                          <a:solidFill>
                            <a:schemeClr val="bg1"/>
                          </a:solidFill>
                          <a:effectLst/>
                        </a:rPr>
                        <a:t>Location</a:t>
                      </a:r>
                      <a:endParaRPr lang="en-GB" sz="1300" b="1" i="0" u="none" strike="noStrike" dirty="0">
                        <a:solidFill>
                          <a:schemeClr val="bg1"/>
                        </a:solidFill>
                        <a:effectLst/>
                        <a:latin typeface="Calibri" panose="020F0502020204030204" pitchFamily="34" charset="0"/>
                      </a:endParaRPr>
                    </a:p>
                  </a:txBody>
                  <a:tcPr marL="9525" marR="9525" marT="9525" marB="0" anchor="b">
                    <a:solidFill>
                      <a:srgbClr val="3BC9D5"/>
                    </a:solidFill>
                  </a:tcPr>
                </a:tc>
                <a:tc>
                  <a:txBody>
                    <a:bodyPr/>
                    <a:lstStyle/>
                    <a:p>
                      <a:pPr algn="ctr" fontAlgn="ctr"/>
                      <a:r>
                        <a:rPr lang="en-GB" sz="1300" b="1" u="none" strike="noStrike" dirty="0">
                          <a:solidFill>
                            <a:schemeClr val="bg1"/>
                          </a:solidFill>
                          <a:effectLst/>
                        </a:rPr>
                        <a:t>%</a:t>
                      </a: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3BC9D5"/>
                    </a:solidFill>
                  </a:tcPr>
                </a:tc>
                <a:extLst>
                  <a:ext uri="{0D108BD9-81ED-4DB2-BD59-A6C34878D82A}">
                    <a16:rowId xmlns:a16="http://schemas.microsoft.com/office/drawing/2014/main" val="1896597168"/>
                  </a:ext>
                </a:extLst>
              </a:tr>
              <a:tr h="244475">
                <a:tc>
                  <a:txBody>
                    <a:bodyPr/>
                    <a:lstStyle/>
                    <a:p>
                      <a:pPr algn="l" fontAlgn="b"/>
                      <a:r>
                        <a:rPr lang="en-GB" sz="1300" b="0" i="0" u="none" strike="noStrike" dirty="0">
                          <a:solidFill>
                            <a:srgbClr val="000000"/>
                          </a:solidFill>
                          <a:effectLst/>
                          <a:latin typeface="Calibri" panose="020F0502020204030204" pitchFamily="34" charset="0"/>
                        </a:rPr>
                        <a:t>Dumfries and Galloway</a:t>
                      </a: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1539499687"/>
                  </a:ext>
                </a:extLst>
              </a:tr>
              <a:tr h="244475">
                <a:tc>
                  <a:txBody>
                    <a:bodyPr/>
                    <a:lstStyle/>
                    <a:p>
                      <a:pPr algn="l" fontAlgn="b"/>
                      <a:r>
                        <a:rPr lang="en-GB" sz="1300" u="none" strike="noStrike" dirty="0">
                          <a:effectLst/>
                        </a:rPr>
                        <a:t>Scottish Borders</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885418762"/>
                  </a:ext>
                </a:extLst>
              </a:tr>
            </a:tbl>
          </a:graphicData>
        </a:graphic>
      </p:graphicFrame>
      <p:sp>
        <p:nvSpPr>
          <p:cNvPr id="7" name="Title 1">
            <a:extLst>
              <a:ext uri="{FF2B5EF4-FFF2-40B4-BE49-F238E27FC236}">
                <a16:creationId xmlns:a16="http://schemas.microsoft.com/office/drawing/2014/main" id="{DB00BB57-31DA-40A6-A84B-91A95A5BDCC1}"/>
              </a:ext>
            </a:extLst>
          </p:cNvPr>
          <p:cNvSpPr txBox="1">
            <a:spLocks/>
          </p:cNvSpPr>
          <p:nvPr/>
        </p:nvSpPr>
        <p:spPr>
          <a:xfrm>
            <a:off x="647700" y="297392"/>
            <a:ext cx="10380133" cy="6593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Barlow Condensed Medium" pitchFamily="2" charset="77"/>
                <a:ea typeface="+mj-ea"/>
                <a:cs typeface="+mj-cs"/>
              </a:defRPr>
            </a:lvl1pPr>
          </a:lstStyle>
          <a:p>
            <a:r>
              <a:rPr lang="en-US" dirty="0"/>
              <a:t>Profile of businesses interviewed</a:t>
            </a:r>
          </a:p>
        </p:txBody>
      </p:sp>
      <p:graphicFrame>
        <p:nvGraphicFramePr>
          <p:cNvPr id="8" name="Table 7">
            <a:extLst>
              <a:ext uri="{FF2B5EF4-FFF2-40B4-BE49-F238E27FC236}">
                <a16:creationId xmlns:a16="http://schemas.microsoft.com/office/drawing/2014/main" id="{AEBC025C-A95F-4AEF-9C52-D75F4F5ED418}"/>
              </a:ext>
            </a:extLst>
          </p:cNvPr>
          <p:cNvGraphicFramePr>
            <a:graphicFrameLocks noGrp="1"/>
          </p:cNvGraphicFramePr>
          <p:nvPr>
            <p:extLst>
              <p:ext uri="{D42A27DB-BD31-4B8C-83A1-F6EECF244321}">
                <p14:modId xmlns:p14="http://schemas.microsoft.com/office/powerpoint/2010/main" val="842029931"/>
              </p:ext>
            </p:extLst>
          </p:nvPr>
        </p:nvGraphicFramePr>
        <p:xfrm>
          <a:off x="738717" y="4081111"/>
          <a:ext cx="4287446" cy="977900"/>
        </p:xfrm>
        <a:graphic>
          <a:graphicData uri="http://schemas.openxmlformats.org/drawingml/2006/table">
            <a:tbl>
              <a:tblPr>
                <a:tableStyleId>{5C22544A-7EE6-4342-B048-85BDC9FD1C3A}</a:tableStyleId>
              </a:tblPr>
              <a:tblGrid>
                <a:gridCol w="3343421">
                  <a:extLst>
                    <a:ext uri="{9D8B030D-6E8A-4147-A177-3AD203B41FA5}">
                      <a16:colId xmlns:a16="http://schemas.microsoft.com/office/drawing/2014/main" val="2126175278"/>
                    </a:ext>
                  </a:extLst>
                </a:gridCol>
                <a:gridCol w="944025">
                  <a:extLst>
                    <a:ext uri="{9D8B030D-6E8A-4147-A177-3AD203B41FA5}">
                      <a16:colId xmlns:a16="http://schemas.microsoft.com/office/drawing/2014/main" val="2189552959"/>
                    </a:ext>
                  </a:extLst>
                </a:gridCol>
              </a:tblGrid>
              <a:tr h="244475">
                <a:tc>
                  <a:txBody>
                    <a:bodyPr/>
                    <a:lstStyle/>
                    <a:p>
                      <a:pPr algn="l" fontAlgn="b"/>
                      <a:r>
                        <a:rPr lang="en-GB" sz="1300" b="1" u="none" strike="noStrike" dirty="0">
                          <a:solidFill>
                            <a:schemeClr val="bg1"/>
                          </a:solidFill>
                          <a:effectLst/>
                        </a:rPr>
                        <a:t>Urban/Rural</a:t>
                      </a:r>
                      <a:endParaRPr lang="en-GB" sz="1300" b="1" i="0" u="none" strike="noStrike" dirty="0">
                        <a:solidFill>
                          <a:schemeClr val="bg1"/>
                        </a:solidFill>
                        <a:effectLst/>
                        <a:latin typeface="Calibri" panose="020F0502020204030204" pitchFamily="34" charset="0"/>
                      </a:endParaRPr>
                    </a:p>
                  </a:txBody>
                  <a:tcPr marL="9525" marR="9525" marT="9525" marB="0" anchor="b">
                    <a:solidFill>
                      <a:srgbClr val="3BC9D5"/>
                    </a:solidFill>
                  </a:tcPr>
                </a:tc>
                <a:tc>
                  <a:txBody>
                    <a:bodyPr/>
                    <a:lstStyle/>
                    <a:p>
                      <a:pPr algn="ctr" fontAlgn="ctr"/>
                      <a:r>
                        <a:rPr lang="en-GB" sz="1300" b="1" u="none" strike="noStrike" dirty="0">
                          <a:solidFill>
                            <a:schemeClr val="bg1"/>
                          </a:solidFill>
                          <a:effectLst/>
                        </a:rPr>
                        <a:t>%</a:t>
                      </a:r>
                      <a:endParaRPr lang="en-GB" sz="1300" b="1" i="0" u="none" strike="noStrike" dirty="0">
                        <a:solidFill>
                          <a:schemeClr val="bg1"/>
                        </a:solidFill>
                        <a:effectLst/>
                        <a:latin typeface="Calibri" panose="020F0502020204030204" pitchFamily="34" charset="0"/>
                      </a:endParaRPr>
                    </a:p>
                  </a:txBody>
                  <a:tcPr marL="9525" marR="9525" marT="9525" marB="0" anchor="ctr">
                    <a:solidFill>
                      <a:srgbClr val="3BC9D5"/>
                    </a:solidFill>
                  </a:tcPr>
                </a:tc>
                <a:extLst>
                  <a:ext uri="{0D108BD9-81ED-4DB2-BD59-A6C34878D82A}">
                    <a16:rowId xmlns:a16="http://schemas.microsoft.com/office/drawing/2014/main" val="1896597168"/>
                  </a:ext>
                </a:extLst>
              </a:tr>
              <a:tr h="244475">
                <a:tc>
                  <a:txBody>
                    <a:bodyPr/>
                    <a:lstStyle/>
                    <a:p>
                      <a:pPr algn="l" fontAlgn="b"/>
                      <a:r>
                        <a:rPr lang="en-GB" sz="1300" b="0" i="0" u="none" strike="noStrike" dirty="0">
                          <a:solidFill>
                            <a:srgbClr val="000000"/>
                          </a:solidFill>
                          <a:effectLst/>
                          <a:latin typeface="Calibri" panose="020F0502020204030204" pitchFamily="34" charset="0"/>
                        </a:rPr>
                        <a:t>Remote rural</a:t>
                      </a: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val="1539499687"/>
                  </a:ext>
                </a:extLst>
              </a:tr>
              <a:tr h="244475">
                <a:tc>
                  <a:txBody>
                    <a:bodyPr/>
                    <a:lstStyle/>
                    <a:p>
                      <a:pPr algn="l" fontAlgn="b"/>
                      <a:r>
                        <a:rPr lang="en-GB" sz="1300" u="none" strike="noStrike" dirty="0">
                          <a:effectLst/>
                        </a:rPr>
                        <a:t>Accessible rural</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38</a:t>
                      </a:r>
                    </a:p>
                  </a:txBody>
                  <a:tcPr marL="9525" marR="9525" marT="9525" marB="0" anchor="ctr"/>
                </a:tc>
                <a:extLst>
                  <a:ext uri="{0D108BD9-81ED-4DB2-BD59-A6C34878D82A}">
                    <a16:rowId xmlns:a16="http://schemas.microsoft.com/office/drawing/2014/main" val="885418762"/>
                  </a:ext>
                </a:extLst>
              </a:tr>
              <a:tr h="244475">
                <a:tc>
                  <a:txBody>
                    <a:bodyPr/>
                    <a:lstStyle/>
                    <a:p>
                      <a:pPr algn="l" fontAlgn="b"/>
                      <a:r>
                        <a:rPr lang="en-GB" sz="1300" b="0" i="0" u="none" strike="noStrike" dirty="0">
                          <a:solidFill>
                            <a:srgbClr val="000000"/>
                          </a:solidFill>
                          <a:effectLst/>
                          <a:latin typeface="Calibri" panose="020F0502020204030204" pitchFamily="34" charset="0"/>
                        </a:rPr>
                        <a:t>Urban</a:t>
                      </a:r>
                    </a:p>
                  </a:txBody>
                  <a:tcPr marL="9525" marR="9525" marT="9525" marB="0" anchor="b"/>
                </a:tc>
                <a:tc>
                  <a:txBody>
                    <a:bodyPr/>
                    <a:lstStyle/>
                    <a:p>
                      <a:pPr algn="ctr" fontAlgn="ctr"/>
                      <a:r>
                        <a:rPr lang="en-GB" sz="1300" b="0" i="0" u="none" strike="noStrike" dirty="0">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1077091399"/>
                  </a:ext>
                </a:extLst>
              </a:tr>
            </a:tbl>
          </a:graphicData>
        </a:graphic>
      </p:graphicFrame>
      <p:graphicFrame>
        <p:nvGraphicFramePr>
          <p:cNvPr id="5" name="Table 4">
            <a:extLst>
              <a:ext uri="{FF2B5EF4-FFF2-40B4-BE49-F238E27FC236}">
                <a16:creationId xmlns:a16="http://schemas.microsoft.com/office/drawing/2014/main" id="{F0A171A7-36C8-AA8F-A2AD-4A26C14792FE}"/>
              </a:ext>
            </a:extLst>
          </p:cNvPr>
          <p:cNvGraphicFramePr>
            <a:graphicFrameLocks noGrp="1"/>
          </p:cNvGraphicFramePr>
          <p:nvPr>
            <p:extLst>
              <p:ext uri="{D42A27DB-BD31-4B8C-83A1-F6EECF244321}">
                <p14:modId xmlns:p14="http://schemas.microsoft.com/office/powerpoint/2010/main" val="3922642120"/>
              </p:ext>
            </p:extLst>
          </p:nvPr>
        </p:nvGraphicFramePr>
        <p:xfrm>
          <a:off x="5739342" y="1045628"/>
          <a:ext cx="4287446" cy="2868086"/>
        </p:xfrm>
        <a:graphic>
          <a:graphicData uri="http://schemas.openxmlformats.org/drawingml/2006/table">
            <a:tbl>
              <a:tblPr>
                <a:tableStyleId>{5C22544A-7EE6-4342-B048-85BDC9FD1C3A}</a:tableStyleId>
              </a:tblPr>
              <a:tblGrid>
                <a:gridCol w="3343422">
                  <a:extLst>
                    <a:ext uri="{9D8B030D-6E8A-4147-A177-3AD203B41FA5}">
                      <a16:colId xmlns:a16="http://schemas.microsoft.com/office/drawing/2014/main" val="1378550053"/>
                    </a:ext>
                  </a:extLst>
                </a:gridCol>
                <a:gridCol w="944024">
                  <a:extLst>
                    <a:ext uri="{9D8B030D-6E8A-4147-A177-3AD203B41FA5}">
                      <a16:colId xmlns:a16="http://schemas.microsoft.com/office/drawing/2014/main" val="2150945645"/>
                    </a:ext>
                  </a:extLst>
                </a:gridCol>
              </a:tblGrid>
              <a:tr h="258057">
                <a:tc>
                  <a:txBody>
                    <a:bodyPr/>
                    <a:lstStyle/>
                    <a:p>
                      <a:pPr algn="l" fontAlgn="b"/>
                      <a:r>
                        <a:rPr lang="en-GB" sz="1200" b="1" i="0" u="none" strike="noStrike" dirty="0">
                          <a:solidFill>
                            <a:schemeClr val="bg1"/>
                          </a:solidFill>
                          <a:effectLst/>
                          <a:latin typeface="Barlow" panose="00000500000000000000" pitchFamily="2" charset="0"/>
                        </a:rPr>
                        <a:t>Sector</a:t>
                      </a:r>
                    </a:p>
                  </a:txBody>
                  <a:tcPr marL="9525" marR="9525" marT="9525" marB="0" anchor="b">
                    <a:solidFill>
                      <a:srgbClr val="3BC9D5"/>
                    </a:solidFill>
                  </a:tcPr>
                </a:tc>
                <a:tc>
                  <a:txBody>
                    <a:bodyPr/>
                    <a:lstStyle/>
                    <a:p>
                      <a:pPr algn="ctr" fontAlgn="ctr"/>
                      <a:r>
                        <a:rPr lang="en-GB" sz="1200" b="1" u="none" strike="noStrike" dirty="0">
                          <a:solidFill>
                            <a:schemeClr val="bg1"/>
                          </a:solidFill>
                          <a:effectLst/>
                          <a:latin typeface="Barlow" panose="00000500000000000000" pitchFamily="2" charset="0"/>
                        </a:rPr>
                        <a:t>%</a:t>
                      </a:r>
                      <a:endParaRPr lang="en-GB" sz="1200" b="1" i="0" u="none" strike="noStrike" dirty="0">
                        <a:solidFill>
                          <a:schemeClr val="bg1"/>
                        </a:solidFill>
                        <a:effectLst/>
                        <a:latin typeface="Barlow" panose="00000500000000000000" pitchFamily="2" charset="0"/>
                      </a:endParaRPr>
                    </a:p>
                  </a:txBody>
                  <a:tcPr marL="9525" marR="9525" marT="9525" marB="0" anchor="ctr">
                    <a:solidFill>
                      <a:srgbClr val="3BC9D5"/>
                    </a:solidFill>
                  </a:tcPr>
                </a:tc>
                <a:extLst>
                  <a:ext uri="{0D108BD9-81ED-4DB2-BD59-A6C34878D82A}">
                    <a16:rowId xmlns:a16="http://schemas.microsoft.com/office/drawing/2014/main" val="1656078104"/>
                  </a:ext>
                </a:extLst>
              </a:tr>
              <a:tr h="258057">
                <a:tc>
                  <a:txBody>
                    <a:bodyPr/>
                    <a:lstStyle/>
                    <a:p>
                      <a:pPr algn="l" fontAlgn="b"/>
                      <a:r>
                        <a:rPr lang="en-GB" sz="1200" b="0" i="0" u="none" strike="noStrike" dirty="0">
                          <a:solidFill>
                            <a:srgbClr val="000000"/>
                          </a:solidFill>
                          <a:effectLst/>
                          <a:latin typeface="Barlow" panose="00000500000000000000" pitchFamily="2" charset="0"/>
                        </a:rPr>
                        <a:t>Primary industries</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31</a:t>
                      </a:r>
                    </a:p>
                  </a:txBody>
                  <a:tcPr marL="9525" marR="9525" marT="9525" marB="0" anchor="ctr"/>
                </a:tc>
                <a:extLst>
                  <a:ext uri="{0D108BD9-81ED-4DB2-BD59-A6C34878D82A}">
                    <a16:rowId xmlns:a16="http://schemas.microsoft.com/office/drawing/2014/main" val="840151715"/>
                  </a:ext>
                </a:extLst>
              </a:tr>
              <a:tr h="258057">
                <a:tc>
                  <a:txBody>
                    <a:bodyPr/>
                    <a:lstStyle/>
                    <a:p>
                      <a:pPr algn="l" fontAlgn="b"/>
                      <a:r>
                        <a:rPr lang="en-GB" sz="1200" b="0" i="0" u="none" strike="noStrike" dirty="0">
                          <a:solidFill>
                            <a:srgbClr val="000000"/>
                          </a:solidFill>
                          <a:effectLst/>
                          <a:latin typeface="Barlow" panose="00000500000000000000" pitchFamily="2" charset="0"/>
                        </a:rPr>
                        <a:t>Manufacturing</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5</a:t>
                      </a:r>
                    </a:p>
                  </a:txBody>
                  <a:tcPr marL="9525" marR="9525" marT="9525" marB="0" anchor="ctr"/>
                </a:tc>
                <a:extLst>
                  <a:ext uri="{0D108BD9-81ED-4DB2-BD59-A6C34878D82A}">
                    <a16:rowId xmlns:a16="http://schemas.microsoft.com/office/drawing/2014/main" val="2295418099"/>
                  </a:ext>
                </a:extLst>
              </a:tr>
              <a:tr h="258057">
                <a:tc>
                  <a:txBody>
                    <a:bodyPr/>
                    <a:lstStyle/>
                    <a:p>
                      <a:pPr algn="l" fontAlgn="b"/>
                      <a:r>
                        <a:rPr lang="en-GB" sz="1200" b="0" i="0" u="none" strike="noStrike" dirty="0">
                          <a:solidFill>
                            <a:srgbClr val="000000"/>
                          </a:solidFill>
                          <a:effectLst/>
                          <a:latin typeface="Barlow" panose="00000500000000000000" pitchFamily="2" charset="0"/>
                        </a:rPr>
                        <a:t>Construction</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12</a:t>
                      </a:r>
                    </a:p>
                  </a:txBody>
                  <a:tcPr marL="9525" marR="9525" marT="9525" marB="0" anchor="ctr"/>
                </a:tc>
                <a:extLst>
                  <a:ext uri="{0D108BD9-81ED-4DB2-BD59-A6C34878D82A}">
                    <a16:rowId xmlns:a16="http://schemas.microsoft.com/office/drawing/2014/main" val="4093174599"/>
                  </a:ext>
                </a:extLst>
              </a:tr>
              <a:tr h="287516">
                <a:tc>
                  <a:txBody>
                    <a:bodyPr/>
                    <a:lstStyle/>
                    <a:p>
                      <a:pPr algn="l" fontAlgn="b"/>
                      <a:r>
                        <a:rPr lang="en-GB" sz="1200" b="0" i="0" u="none" strike="noStrike" dirty="0">
                          <a:solidFill>
                            <a:srgbClr val="000000"/>
                          </a:solidFill>
                          <a:effectLst/>
                          <a:latin typeface="Barlow" panose="00000500000000000000" pitchFamily="2" charset="0"/>
                        </a:rPr>
                        <a:t>Wholesale and retail</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13</a:t>
                      </a:r>
                    </a:p>
                  </a:txBody>
                  <a:tcPr marL="9525" marR="9525" marT="9525" marB="0" anchor="ctr"/>
                </a:tc>
                <a:extLst>
                  <a:ext uri="{0D108BD9-81ED-4DB2-BD59-A6C34878D82A}">
                    <a16:rowId xmlns:a16="http://schemas.microsoft.com/office/drawing/2014/main" val="3630900347"/>
                  </a:ext>
                </a:extLst>
              </a:tr>
              <a:tr h="258057">
                <a:tc>
                  <a:txBody>
                    <a:bodyPr/>
                    <a:lstStyle/>
                    <a:p>
                      <a:pPr algn="l" fontAlgn="b"/>
                      <a:r>
                        <a:rPr lang="en-GB" sz="1200" b="0" i="0" u="none" strike="noStrike" dirty="0">
                          <a:solidFill>
                            <a:srgbClr val="000000"/>
                          </a:solidFill>
                          <a:effectLst/>
                          <a:latin typeface="Barlow" panose="00000500000000000000" pitchFamily="2" charset="0"/>
                        </a:rPr>
                        <a:t>Transport and storage</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3</a:t>
                      </a:r>
                    </a:p>
                  </a:txBody>
                  <a:tcPr marL="9525" marR="9525" marT="9525" marB="0" anchor="ctr"/>
                </a:tc>
                <a:extLst>
                  <a:ext uri="{0D108BD9-81ED-4DB2-BD59-A6C34878D82A}">
                    <a16:rowId xmlns:a16="http://schemas.microsoft.com/office/drawing/2014/main" val="4023832717"/>
                  </a:ext>
                </a:extLst>
              </a:tr>
              <a:tr h="258057">
                <a:tc>
                  <a:txBody>
                    <a:bodyPr/>
                    <a:lstStyle/>
                    <a:p>
                      <a:pPr algn="l" fontAlgn="b"/>
                      <a:r>
                        <a:rPr lang="en-GB" sz="1200" b="0" i="0" u="none" strike="noStrike" dirty="0">
                          <a:solidFill>
                            <a:srgbClr val="000000"/>
                          </a:solidFill>
                          <a:effectLst/>
                          <a:latin typeface="Barlow" panose="00000500000000000000" pitchFamily="2" charset="0"/>
                        </a:rPr>
                        <a:t>Accommodation and food</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9</a:t>
                      </a:r>
                    </a:p>
                  </a:txBody>
                  <a:tcPr marL="9525" marR="9525" marT="9525" marB="0" anchor="ctr"/>
                </a:tc>
                <a:extLst>
                  <a:ext uri="{0D108BD9-81ED-4DB2-BD59-A6C34878D82A}">
                    <a16:rowId xmlns:a16="http://schemas.microsoft.com/office/drawing/2014/main" val="3577169054"/>
                  </a:ext>
                </a:extLst>
              </a:tr>
              <a:tr h="258057">
                <a:tc>
                  <a:txBody>
                    <a:bodyPr/>
                    <a:lstStyle/>
                    <a:p>
                      <a:pPr algn="l" fontAlgn="b"/>
                      <a:r>
                        <a:rPr lang="en-GB" sz="1200" b="0" i="0" u="none" strike="noStrike" dirty="0">
                          <a:solidFill>
                            <a:srgbClr val="000000"/>
                          </a:solidFill>
                          <a:effectLst/>
                          <a:latin typeface="Barlow" panose="00000500000000000000" pitchFamily="2" charset="0"/>
                        </a:rPr>
                        <a:t>IT, finance and real estate</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5</a:t>
                      </a:r>
                    </a:p>
                  </a:txBody>
                  <a:tcPr marL="9525" marR="9525" marT="9525" marB="0" anchor="ctr"/>
                </a:tc>
                <a:extLst>
                  <a:ext uri="{0D108BD9-81ED-4DB2-BD59-A6C34878D82A}">
                    <a16:rowId xmlns:a16="http://schemas.microsoft.com/office/drawing/2014/main" val="2173093559"/>
                  </a:ext>
                </a:extLst>
              </a:tr>
              <a:tr h="258057">
                <a:tc>
                  <a:txBody>
                    <a:bodyPr/>
                    <a:lstStyle/>
                    <a:p>
                      <a:pPr algn="l" fontAlgn="b"/>
                      <a:r>
                        <a:rPr lang="en-GB" sz="1200" b="0" i="0" u="none" strike="noStrike" dirty="0">
                          <a:solidFill>
                            <a:srgbClr val="000000"/>
                          </a:solidFill>
                          <a:effectLst/>
                          <a:latin typeface="Barlow" panose="00000500000000000000" pitchFamily="2" charset="0"/>
                        </a:rPr>
                        <a:t>Professional, scientific and technical </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10</a:t>
                      </a:r>
                    </a:p>
                  </a:txBody>
                  <a:tcPr marL="9525" marR="9525" marT="9525" marB="0" anchor="ctr"/>
                </a:tc>
                <a:extLst>
                  <a:ext uri="{0D108BD9-81ED-4DB2-BD59-A6C34878D82A}">
                    <a16:rowId xmlns:a16="http://schemas.microsoft.com/office/drawing/2014/main" val="2108469099"/>
                  </a:ext>
                </a:extLst>
              </a:tr>
              <a:tr h="258057">
                <a:tc>
                  <a:txBody>
                    <a:bodyPr/>
                    <a:lstStyle/>
                    <a:p>
                      <a:pPr algn="l" fontAlgn="b"/>
                      <a:r>
                        <a:rPr lang="en-GB" sz="1200" b="0" i="0" u="none" strike="noStrike" dirty="0">
                          <a:solidFill>
                            <a:srgbClr val="000000"/>
                          </a:solidFill>
                          <a:effectLst/>
                          <a:latin typeface="Barlow" panose="00000500000000000000" pitchFamily="2" charset="0"/>
                        </a:rPr>
                        <a:t>Administrative and support services</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6</a:t>
                      </a:r>
                    </a:p>
                  </a:txBody>
                  <a:tcPr marL="9525" marR="9525" marT="9525" marB="0" anchor="ctr"/>
                </a:tc>
                <a:extLst>
                  <a:ext uri="{0D108BD9-81ED-4DB2-BD59-A6C34878D82A}">
                    <a16:rowId xmlns:a16="http://schemas.microsoft.com/office/drawing/2014/main" val="667632311"/>
                  </a:ext>
                </a:extLst>
              </a:tr>
              <a:tr h="258057">
                <a:tc>
                  <a:txBody>
                    <a:bodyPr/>
                    <a:lstStyle/>
                    <a:p>
                      <a:pPr algn="l" fontAlgn="b"/>
                      <a:r>
                        <a:rPr lang="en-GB" sz="1200" b="0" i="0" u="none" strike="noStrike" dirty="0">
                          <a:solidFill>
                            <a:srgbClr val="000000"/>
                          </a:solidFill>
                          <a:effectLst/>
                          <a:latin typeface="Barlow" panose="00000500000000000000" pitchFamily="2" charset="0"/>
                        </a:rPr>
                        <a:t>Arts and entertainment</a:t>
                      </a:r>
                    </a:p>
                  </a:txBody>
                  <a:tcPr marL="9525" marR="9525" marT="9525" marB="0" anchor="b"/>
                </a:tc>
                <a:tc>
                  <a:txBody>
                    <a:bodyPr/>
                    <a:lstStyle/>
                    <a:p>
                      <a:pPr algn="ctr" fontAlgn="ctr"/>
                      <a:r>
                        <a:rPr lang="en-GB" sz="1200" b="0" i="0" u="none" strike="noStrike" dirty="0">
                          <a:solidFill>
                            <a:srgbClr val="000000"/>
                          </a:solidFill>
                          <a:effectLst/>
                          <a:latin typeface="Barlow" panose="00000500000000000000" pitchFamily="2" charset="0"/>
                        </a:rPr>
                        <a:t>6</a:t>
                      </a:r>
                    </a:p>
                  </a:txBody>
                  <a:tcPr marL="9525" marR="9525" marT="9525" marB="0" anchor="ctr"/>
                </a:tc>
                <a:extLst>
                  <a:ext uri="{0D108BD9-81ED-4DB2-BD59-A6C34878D82A}">
                    <a16:rowId xmlns:a16="http://schemas.microsoft.com/office/drawing/2014/main" val="1315769584"/>
                  </a:ext>
                </a:extLst>
              </a:tr>
            </a:tbl>
          </a:graphicData>
        </a:graphic>
      </p:graphicFrame>
    </p:spTree>
    <p:extLst>
      <p:ext uri="{BB962C8B-B14F-4D97-AF65-F5344CB8AC3E}">
        <p14:creationId xmlns:p14="http://schemas.microsoft.com/office/powerpoint/2010/main" val="800767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3607" y="507562"/>
            <a:ext cx="9854128" cy="616863"/>
          </a:xfrm>
        </p:spPr>
        <p:txBody>
          <a:bodyPr>
            <a:normAutofit fontScale="90000"/>
          </a:bodyPr>
          <a:lstStyle/>
          <a:p>
            <a:r>
              <a:rPr lang="en-GB" altLang="en-US" dirty="0"/>
              <a:t>Ipsos Standards &amp; Accreditations</a:t>
            </a:r>
            <a:endParaRPr lang="en-GB" dirty="0"/>
          </a:p>
        </p:txBody>
      </p:sp>
      <p:sp>
        <p:nvSpPr>
          <p:cNvPr id="13" name="Rectangle 12"/>
          <p:cNvSpPr/>
          <p:nvPr/>
        </p:nvSpPr>
        <p:spPr>
          <a:xfrm>
            <a:off x="7216207" y="2100950"/>
            <a:ext cx="4061393" cy="3191771"/>
          </a:xfrm>
          <a:prstGeom prst="rect">
            <a:avLst/>
          </a:prstGeom>
        </p:spPr>
        <p:txBody>
          <a:bodyPr wrap="square" lIns="0" tIns="0" rIns="0" bIns="0">
            <a:spAutoFit/>
          </a:bodyPr>
          <a:lstStyle/>
          <a:p>
            <a:pPr defTabSz="727272" eaLnBrk="0" fontAlgn="base" hangingPunct="0">
              <a:lnSpc>
                <a:spcPct val="110000"/>
              </a:lnSpc>
              <a:spcBef>
                <a:spcPct val="0"/>
              </a:spcBef>
              <a:spcAft>
                <a:spcPct val="0"/>
              </a:spcAft>
            </a:pPr>
            <a:r>
              <a:rPr lang="en-US" altLang="en-US" sz="1100" b="1" dirty="0">
                <a:latin typeface="Barlow" panose="00000500000000000000" pitchFamily="2" charset="0"/>
                <a:ea typeface="Times New Roman" panose="02020603050405020304" pitchFamily="18" charset="0"/>
                <a:cs typeface="Arial" panose="020B0604020202020204" pitchFamily="34" charset="0"/>
              </a:rPr>
              <a:t>The UK General Data Protection Regulation (UK GDPR) </a:t>
            </a:r>
            <a:r>
              <a:rPr lang="en-GB" altLang="en-US" sz="1100" b="1" dirty="0">
                <a:latin typeface="Barlow" panose="00000500000000000000" pitchFamily="2" charset="0"/>
                <a:ea typeface="Times New Roman" panose="02020603050405020304" pitchFamily="18" charset="0"/>
                <a:cs typeface="Arial" panose="020B0604020202020204" pitchFamily="34" charset="0"/>
              </a:rPr>
              <a:t>&amp; the UK Data Protection Act 2018 (DPA) </a:t>
            </a:r>
            <a:r>
              <a:rPr lang="en-GB" altLang="en-US" sz="1100" dirty="0">
                <a:latin typeface="Barlow" panose="00000500000000000000" pitchFamily="2" charset="0"/>
                <a:ea typeface="Times New Roman" panose="02020603050405020304" pitchFamily="18" charset="0"/>
                <a:cs typeface="Arial" panose="020B0604020202020204" pitchFamily="34" charset="0"/>
              </a:rPr>
              <a:t>– Ipsos  is required to comply with the UK General  Data Protection Regulation and the UK Data Protection Act; it covers the processing of personal data and the protection of privacy.</a:t>
            </a:r>
          </a:p>
          <a:p>
            <a:pPr defTabSz="659636" eaLnBrk="0" fontAlgn="base" hangingPunct="0">
              <a:lnSpc>
                <a:spcPct val="110000"/>
              </a:lnSpc>
              <a:spcBef>
                <a:spcPct val="0"/>
              </a:spcBef>
              <a:spcAft>
                <a:spcPct val="0"/>
              </a:spcAft>
            </a:pPr>
            <a:endParaRPr lang="en-US" altLang="en-US" sz="1100" dirty="0">
              <a:latin typeface="Barlow" panose="00000500000000000000" pitchFamily="2" charset="0"/>
              <a:ea typeface="Times New Roman" panose="02020603050405020304" pitchFamily="18" charset="0"/>
              <a:cs typeface="Arial" panose="020B0604020202020204" pitchFamily="34" charset="0"/>
            </a:endParaRPr>
          </a:p>
          <a:p>
            <a:pPr defTabSz="659636" eaLnBrk="0" fontAlgn="base" hangingPunct="0">
              <a:lnSpc>
                <a:spcPct val="110000"/>
              </a:lnSpc>
              <a:spcBef>
                <a:spcPts val="637"/>
              </a:spcBef>
              <a:spcAft>
                <a:spcPts val="637"/>
              </a:spcAft>
            </a:pPr>
            <a:r>
              <a:rPr lang="en-GB" altLang="en-US" sz="1100" b="1" dirty="0">
                <a:latin typeface="Barlow" panose="00000500000000000000" pitchFamily="2" charset="0"/>
                <a:ea typeface="Times New Roman" panose="02020603050405020304" pitchFamily="18" charset="0"/>
                <a:cs typeface="Arial" panose="020B0604020202020204" pitchFamily="34" charset="0"/>
              </a:rPr>
              <a:t>HMG Cyber Essentials </a:t>
            </a:r>
            <a:r>
              <a:rPr lang="en-GB" altLang="en-US" sz="1100" dirty="0">
                <a:latin typeface="Barlow" panose="00000500000000000000" pitchFamily="2" charset="0"/>
                <a:ea typeface="Times New Roman" panose="02020603050405020304" pitchFamily="18" charset="0"/>
                <a:cs typeface="Arial" panose="020B0604020202020204" pitchFamily="34" charset="0"/>
              </a:rPr>
              <a:t>– </a:t>
            </a:r>
            <a:r>
              <a:rPr lang="en-US" altLang="en-US" sz="1100" dirty="0">
                <a:latin typeface="Barlow" panose="00000500000000000000" pitchFamily="2" charset="0"/>
                <a:ea typeface="Times New Roman" panose="02020603050405020304" pitchFamily="18" charset="0"/>
                <a:cs typeface="Arial" panose="020B0604020202020204" pitchFamily="34" charset="0"/>
              </a:rPr>
              <a:t>A government backed </a:t>
            </a:r>
            <a:r>
              <a:rPr lang="en-GB" altLang="en-US" sz="1100" dirty="0">
                <a:solidFill>
                  <a:srgbClr val="1A1A1A"/>
                </a:solidFill>
                <a:latin typeface="Barlow" panose="00000500000000000000" pitchFamily="2" charset="0"/>
                <a:ea typeface="Times New Roman" panose="02020603050405020304" pitchFamily="18" charset="0"/>
                <a:cs typeface="Arial" panose="020B0604020202020204" pitchFamily="34" charset="0"/>
              </a:rPr>
              <a:t>and key deliverable of the UK’s National Cyber Security Programme. Ipsos was assessment validated for certification in 2016.</a:t>
            </a:r>
            <a:r>
              <a:rPr lang="en-GB" altLang="en-US" sz="1100" dirty="0">
                <a:latin typeface="Barlow" panose="00000500000000000000" pitchFamily="2" charset="0"/>
                <a:ea typeface="Times New Roman" panose="02020603050405020304" pitchFamily="18" charset="0"/>
                <a:cs typeface="Arial" panose="020B0604020202020204" pitchFamily="34" charset="0"/>
              </a:rPr>
              <a:t> Cyber Essentials defines a set of controls which, when properly implemented, provide organisations with basic protection from the most prevalent forms of threat coming from the internet.</a:t>
            </a:r>
            <a:r>
              <a:rPr lang="en-GB" altLang="en-US" sz="1100" dirty="0">
                <a:solidFill>
                  <a:srgbClr val="1A1A1A"/>
                </a:solidFill>
                <a:latin typeface="Barlow" panose="00000500000000000000" pitchFamily="2" charset="0"/>
                <a:ea typeface="Times New Roman" panose="02020603050405020304" pitchFamily="18" charset="0"/>
                <a:cs typeface="Arial" panose="020B0604020202020204" pitchFamily="34" charset="0"/>
              </a:rPr>
              <a:t> </a:t>
            </a:r>
            <a:endParaRPr lang="en-GB" altLang="en-US" sz="1100" dirty="0">
              <a:latin typeface="Barlow" panose="00000500000000000000" pitchFamily="2" charset="0"/>
              <a:ea typeface="Times New Roman" panose="02020603050405020304" pitchFamily="18" charset="0"/>
              <a:cs typeface="Arial" panose="020B0604020202020204" pitchFamily="34" charset="0"/>
            </a:endParaRPr>
          </a:p>
          <a:p>
            <a:pPr defTabSz="659636" eaLnBrk="0" fontAlgn="base" hangingPunct="0">
              <a:lnSpc>
                <a:spcPct val="110000"/>
              </a:lnSpc>
              <a:spcBef>
                <a:spcPts val="637"/>
              </a:spcBef>
              <a:spcAft>
                <a:spcPts val="637"/>
              </a:spcAft>
            </a:pPr>
            <a:r>
              <a:rPr lang="en-GB" altLang="en-US" sz="1100" b="1" dirty="0">
                <a:latin typeface="Barlow" panose="00000500000000000000" pitchFamily="2" charset="0"/>
                <a:ea typeface="Times New Roman" panose="02020603050405020304" pitchFamily="18" charset="0"/>
                <a:cs typeface="Arial" panose="020B0604020202020204" pitchFamily="34" charset="0"/>
              </a:rPr>
              <a:t>Fair Data </a:t>
            </a:r>
            <a:r>
              <a:rPr lang="en-GB" altLang="en-US" sz="1100" dirty="0">
                <a:latin typeface="Barlow" panose="00000500000000000000" pitchFamily="2" charset="0"/>
                <a:ea typeface="Times New Roman" panose="02020603050405020304" pitchFamily="18" charset="0"/>
                <a:cs typeface="Arial" panose="020B0604020202020204" pitchFamily="34" charset="0"/>
              </a:rPr>
              <a:t>–</a:t>
            </a:r>
            <a:r>
              <a:rPr lang="en-GB" altLang="en-US" sz="1100" b="1" dirty="0">
                <a:latin typeface="Barlow" panose="00000500000000000000" pitchFamily="2" charset="0"/>
                <a:ea typeface="Times New Roman" panose="02020603050405020304" pitchFamily="18" charset="0"/>
                <a:cs typeface="Arial" panose="020B0604020202020204" pitchFamily="34" charset="0"/>
              </a:rPr>
              <a:t> </a:t>
            </a:r>
            <a:r>
              <a:rPr lang="en-GB" altLang="en-US" sz="1100" dirty="0">
                <a:latin typeface="Barlow" panose="00000500000000000000" pitchFamily="2" charset="0"/>
                <a:ea typeface="Times New Roman" panose="02020603050405020304" pitchFamily="18" charset="0"/>
                <a:cs typeface="Arial" panose="020B0604020202020204" pitchFamily="34" charset="0"/>
              </a:rPr>
              <a:t>Ipsos is signed up as a ‘Fair Data’ Company</a:t>
            </a:r>
            <a:r>
              <a:rPr lang="en-GB" altLang="en-US" sz="1100" b="1" dirty="0">
                <a:latin typeface="Barlow" panose="00000500000000000000" pitchFamily="2" charset="0"/>
                <a:ea typeface="Times New Roman" panose="02020603050405020304" pitchFamily="18" charset="0"/>
                <a:cs typeface="Arial" panose="020B0604020202020204" pitchFamily="34" charset="0"/>
              </a:rPr>
              <a:t> </a:t>
            </a:r>
            <a:r>
              <a:rPr lang="en-GB" altLang="en-US" sz="1100" dirty="0">
                <a:latin typeface="Barlow" panose="00000500000000000000" pitchFamily="2" charset="0"/>
                <a:ea typeface="Times New Roman" panose="02020603050405020304" pitchFamily="18" charset="0"/>
                <a:cs typeface="Arial" panose="020B0604020202020204" pitchFamily="34" charset="0"/>
              </a:rPr>
              <a:t>by </a:t>
            </a:r>
            <a:r>
              <a:rPr lang="en-US" altLang="en-US" sz="1100" dirty="0">
                <a:solidFill>
                  <a:srgbClr val="333333"/>
                </a:solidFill>
                <a:latin typeface="Barlow" panose="00000500000000000000" pitchFamily="2" charset="0"/>
                <a:ea typeface="Times New Roman" panose="02020603050405020304" pitchFamily="18" charset="0"/>
                <a:cs typeface="Arial" panose="020B0604020202020204" pitchFamily="34" charset="0"/>
              </a:rPr>
              <a:t>agreeing to adhere to ten core principles. The principles support and</a:t>
            </a:r>
            <a:r>
              <a:rPr lang="en-US" altLang="en-US" sz="1100" dirty="0">
                <a:solidFill>
                  <a:srgbClr val="333333"/>
                </a:solidFill>
                <a:latin typeface="Barlow" panose="00000500000000000000" pitchFamily="2" charset="0"/>
                <a:ea typeface="Times New Roman" panose="02020603050405020304" pitchFamily="18" charset="0"/>
                <a:cs typeface="Helvetica" panose="020B0604020202020204" pitchFamily="34" charset="0"/>
              </a:rPr>
              <a:t> </a:t>
            </a:r>
            <a:r>
              <a:rPr lang="en-US" altLang="en-US" sz="1100" dirty="0">
                <a:solidFill>
                  <a:srgbClr val="333333"/>
                </a:solidFill>
                <a:latin typeface="Barlow" panose="00000500000000000000" pitchFamily="2" charset="0"/>
                <a:ea typeface="Times New Roman" panose="02020603050405020304" pitchFamily="18" charset="0"/>
                <a:cs typeface="Arial" panose="020B0604020202020204" pitchFamily="34" charset="0"/>
              </a:rPr>
              <a:t>complement other standards such as ISOs, and the requirements of Data Protection legislation.  </a:t>
            </a:r>
            <a:endParaRPr lang="en-GB" altLang="en-US" sz="1100" dirty="0">
              <a:latin typeface="Barlow" panose="00000500000000000000"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260" y="4568173"/>
            <a:ext cx="553190" cy="315474"/>
          </a:xfrm>
          <a:prstGeom prst="rect">
            <a:avLst/>
          </a:prstGeom>
        </p:spPr>
      </p:pic>
      <p:sp>
        <p:nvSpPr>
          <p:cNvPr id="22" name="Rectangle 21"/>
          <p:cNvSpPr/>
          <p:nvPr/>
        </p:nvSpPr>
        <p:spPr>
          <a:xfrm>
            <a:off x="649872" y="1282596"/>
            <a:ext cx="10437228" cy="446404"/>
          </a:xfrm>
          <a:prstGeom prst="rect">
            <a:avLst/>
          </a:prstGeom>
        </p:spPr>
        <p:txBody>
          <a:bodyPr wrap="square">
            <a:spAutoFit/>
          </a:bodyPr>
          <a:lstStyle/>
          <a:p>
            <a:pPr defTabSz="659636" eaLnBrk="0" fontAlgn="base" hangingPunct="0">
              <a:lnSpc>
                <a:spcPct val="110000"/>
              </a:lnSpc>
              <a:spcBef>
                <a:spcPct val="0"/>
              </a:spcBef>
              <a:spcAft>
                <a:spcPct val="0"/>
              </a:spcAft>
            </a:pPr>
            <a:r>
              <a:rPr lang="en-GB" altLang="en-US" sz="1100" b="1" dirty="0">
                <a:latin typeface="Barlow" panose="00000500000000000000" pitchFamily="2" charset="0"/>
                <a:ea typeface="Times New Roman" panose="02020603050405020304" pitchFamily="18" charset="0"/>
                <a:cs typeface="Arial" panose="020B0604020202020204" pitchFamily="34" charset="0"/>
              </a:rPr>
              <a:t>Ipsos’ standards &amp; accreditations provide our clients with the peace of mind that they can always depend on us to deliver reliable, sustainable findings. Moreover, our focus on quality and continuous improvement means we have embedded a 'right first time' approach throughout our organisation.</a:t>
            </a:r>
            <a:endParaRPr lang="en-GB" altLang="en-US" sz="1100" dirty="0">
              <a:latin typeface="Barlow" panose="00000500000000000000" pitchFamily="2" charset="0"/>
            </a:endParaRPr>
          </a:p>
        </p:txBody>
      </p:sp>
      <p:sp>
        <p:nvSpPr>
          <p:cNvPr id="29" name="TextBox 28"/>
          <p:cNvSpPr txBox="1"/>
          <p:nvPr/>
        </p:nvSpPr>
        <p:spPr bwMode="gray">
          <a:xfrm>
            <a:off x="6360131" y="5446835"/>
            <a:ext cx="5020935" cy="582006"/>
          </a:xfrm>
          <a:prstGeom prst="rect">
            <a:avLst/>
          </a:prstGeom>
          <a:ln>
            <a:noFill/>
          </a:ln>
        </p:spPr>
        <p:txBody>
          <a:bodyPr vert="horz" wrap="square" lIns="41325" tIns="20663" rIns="41325" bIns="20663" rtlCol="0" anchor="b">
            <a:spAutoFit/>
          </a:bodyPr>
          <a:lstStyle>
            <a:lvl1pPr indent="0">
              <a:lnSpc>
                <a:spcPct val="120000"/>
              </a:lnSpc>
              <a:spcBef>
                <a:spcPts val="1800"/>
              </a:spcBef>
              <a:buClr>
                <a:schemeClr val="bg2"/>
              </a:buClr>
              <a:buFont typeface="Wingdings" panose="05000000000000000000" pitchFamily="2" charset="2"/>
              <a:buNone/>
              <a:defRPr sz="1200">
                <a:latin typeface="Segoe UI Light" panose="020B0502040204020203" pitchFamily="34" charset="0"/>
              </a:defRPr>
            </a:lvl1pPr>
            <a:lvl2pPr marL="447675" indent="-174625">
              <a:lnSpc>
                <a:spcPct val="120000"/>
              </a:lnSpc>
              <a:spcBef>
                <a:spcPts val="1800"/>
              </a:spcBef>
              <a:buClr>
                <a:schemeClr val="bg2"/>
              </a:buClr>
              <a:buFont typeface="Wingdings" panose="05000000000000000000" pitchFamily="2" charset="2"/>
              <a:buChar char="§"/>
              <a:defRPr sz="1100">
                <a:latin typeface="Segoe UI Light" panose="020B0502040204020203" pitchFamily="34" charset="0"/>
              </a:defRPr>
            </a:lvl2pPr>
            <a:lvl3pPr marL="720725"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3pPr>
            <a:lvl4pPr marL="984250" indent="-174625">
              <a:lnSpc>
                <a:spcPct val="120000"/>
              </a:lnSpc>
              <a:spcBef>
                <a:spcPts val="1800"/>
              </a:spcBef>
              <a:buClr>
                <a:schemeClr val="bg2"/>
              </a:buClr>
              <a:buFont typeface="Geomanist Light" pitchFamily="50" charset="0"/>
              <a:buChar char="–"/>
              <a:defRPr sz="1100">
                <a:latin typeface="Segoe UI Light" panose="020B0502040204020203" pitchFamily="34" charset="0"/>
              </a:defRPr>
            </a:lvl4pPr>
            <a:lvl5pPr marL="1257300"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10000"/>
              </a:lnSpc>
            </a:pPr>
            <a:r>
              <a:rPr lang="en-GB" sz="1100" b="1" dirty="0">
                <a:latin typeface="Barlow" panose="00000500000000000000" pitchFamily="2" charset="0"/>
                <a:ea typeface="Segoe UI" panose="020B0502040204020203" pitchFamily="34" charset="0"/>
                <a:cs typeface="Arial" panose="020B0604020202020204" pitchFamily="34" charset="0"/>
              </a:rPr>
              <a:t>This work was carried out in accordance with the requirements of the international quality standard for market research, ISO 20252 </a:t>
            </a:r>
            <a:r>
              <a:rPr lang="en-GB" sz="1100" b="1" dirty="0">
                <a:solidFill>
                  <a:srgbClr val="222223"/>
                </a:solidFill>
                <a:latin typeface="Barlow" panose="00000500000000000000" pitchFamily="2" charset="0"/>
                <a:cs typeface="Arial" panose="020B0604020202020204" pitchFamily="34" charset="0"/>
              </a:rPr>
              <a:t>and with the Ipsos Terms and Conditions</a:t>
            </a:r>
            <a:endParaRPr lang="en-GB" sz="1100" b="1" dirty="0">
              <a:latin typeface="Barlow" panose="00000500000000000000" pitchFamily="2" charset="0"/>
              <a:ea typeface="Segoe UI" panose="020B0502040204020203" pitchFamily="34" charset="0"/>
              <a:cs typeface="Arial" panose="020B0604020202020204" pitchFamily="34" charset="0"/>
            </a:endParaRPr>
          </a:p>
        </p:txBody>
      </p:sp>
      <p:cxnSp>
        <p:nvCxnSpPr>
          <p:cNvPr id="30" name="Straight Connector 29"/>
          <p:cNvCxnSpPr/>
          <p:nvPr/>
        </p:nvCxnSpPr>
        <p:spPr bwMode="gray">
          <a:xfrm>
            <a:off x="6359454" y="5425981"/>
            <a:ext cx="43080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data protection act logo vect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94485" y="2106351"/>
            <a:ext cx="565028" cy="2801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 descr="Cyber Essentials Badge (High Res)">
            <a:extLst>
              <a:ext uri="{FF2B5EF4-FFF2-40B4-BE49-F238E27FC236}">
                <a16:creationId xmlns:a16="http://schemas.microsoft.com/office/drawing/2014/main" id="{80A4450B-9E88-414C-BCC6-BE1EAD0DE9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978" y="3319831"/>
            <a:ext cx="354642" cy="29833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94A4CC40-E04C-4D91-B06B-2D225107BC0D}"/>
              </a:ext>
            </a:extLst>
          </p:cNvPr>
          <p:cNvSpPr/>
          <p:nvPr/>
        </p:nvSpPr>
        <p:spPr>
          <a:xfrm>
            <a:off x="1743093" y="2073376"/>
            <a:ext cx="4257200" cy="726481"/>
          </a:xfrm>
          <a:prstGeom prst="rect">
            <a:avLst/>
          </a:prstGeom>
        </p:spPr>
        <p:txBody>
          <a:bodyPr wrap="square" lIns="0" tIns="0" rIns="0" bIns="0">
            <a:spAutoFit/>
          </a:bodyPr>
          <a:lstStyle/>
          <a:p>
            <a:pPr>
              <a:lnSpc>
                <a:spcPct val="110000"/>
              </a:lnSpc>
            </a:pPr>
            <a:r>
              <a:rPr lang="en-GB" altLang="en-US" sz="1100" b="1" dirty="0">
                <a:latin typeface="Barlow" panose="00000500000000000000" pitchFamily="2" charset="0"/>
                <a:ea typeface="Times New Roman" panose="02020603050405020304" pitchFamily="18" charset="0"/>
                <a:cs typeface="Arial" panose="020B0604020202020204" pitchFamily="34" charset="0"/>
              </a:rPr>
              <a:t>ISO 20252</a:t>
            </a:r>
            <a:r>
              <a:rPr lang="en-GB" altLang="en-US" sz="1100" dirty="0">
                <a:latin typeface="Barlow" panose="00000500000000000000" pitchFamily="2" charset="0"/>
                <a:ea typeface="Times New Roman" panose="02020603050405020304" pitchFamily="18" charset="0"/>
                <a:cs typeface="Arial" panose="020B0604020202020204" pitchFamily="34" charset="0"/>
              </a:rPr>
              <a:t> – is the international market research specific standard that supersedes BS 7911 / MRQSA &amp; incorporates IQCS (Interviewer Quality Control Scheme); it covers the 5 stages of a Market Research project. Ipsos was the first company in the world to gain this accreditation.</a:t>
            </a:r>
            <a:endParaRPr lang="en-GB" sz="1100" dirty="0">
              <a:latin typeface="Barlow" panose="00000500000000000000" pitchFamily="2" charset="0"/>
            </a:endParaRPr>
          </a:p>
        </p:txBody>
      </p:sp>
      <p:sp>
        <p:nvSpPr>
          <p:cNvPr id="37" name="Rectangle 36">
            <a:extLst>
              <a:ext uri="{FF2B5EF4-FFF2-40B4-BE49-F238E27FC236}">
                <a16:creationId xmlns:a16="http://schemas.microsoft.com/office/drawing/2014/main" id="{C2BEA40B-9DE8-47E3-962A-A272930FAFF2}"/>
              </a:ext>
            </a:extLst>
          </p:cNvPr>
          <p:cNvSpPr/>
          <p:nvPr/>
        </p:nvSpPr>
        <p:spPr>
          <a:xfrm>
            <a:off x="1719222" y="2975615"/>
            <a:ext cx="4175344" cy="1285095"/>
          </a:xfrm>
          <a:prstGeom prst="rect">
            <a:avLst/>
          </a:prstGeom>
        </p:spPr>
        <p:txBody>
          <a:bodyPr wrap="square" lIns="0" tIns="0" rIns="0" bIns="0">
            <a:spAutoFit/>
          </a:bodyPr>
          <a:lstStyle/>
          <a:p>
            <a:pPr defTabSz="659636" eaLnBrk="0" fontAlgn="base" hangingPunct="0">
              <a:lnSpc>
                <a:spcPct val="110000"/>
              </a:lnSpc>
              <a:spcBef>
                <a:spcPct val="0"/>
              </a:spcBef>
              <a:spcAft>
                <a:spcPct val="0"/>
              </a:spcAft>
            </a:pPr>
            <a:r>
              <a:rPr lang="en-GB" altLang="en-US" sz="1100" b="1" dirty="0">
                <a:latin typeface="Barlow" panose="00000500000000000000" pitchFamily="2" charset="0"/>
                <a:ea typeface="Times New Roman" panose="02020603050405020304" pitchFamily="18" charset="0"/>
                <a:cs typeface="Arial" panose="020B0604020202020204" pitchFamily="34" charset="0"/>
              </a:rPr>
              <a:t>MRS Company Partnership </a:t>
            </a:r>
            <a:r>
              <a:rPr lang="en-GB" altLang="en-US" sz="1100" dirty="0">
                <a:latin typeface="Barlow" panose="00000500000000000000" pitchFamily="2" charset="0"/>
                <a:ea typeface="Times New Roman" panose="02020603050405020304" pitchFamily="18" charset="0"/>
                <a:cs typeface="Arial" panose="020B0604020202020204" pitchFamily="34" charset="0"/>
              </a:rPr>
              <a:t>– By being an MRS Company Partner, Ipsos endorse and support the core MRS brand values of professionalism, research excellence and business effectiveness, and commit to comply with the MRS Code of Conduct throughout the organisation &amp; we were the first company to sign our organisation up to the requirements &amp; self regulation of the MRS Code; more than 350 companies have followed our lead. </a:t>
            </a:r>
          </a:p>
        </p:txBody>
      </p:sp>
      <p:sp>
        <p:nvSpPr>
          <p:cNvPr id="38" name="Rectangle 37">
            <a:extLst>
              <a:ext uri="{FF2B5EF4-FFF2-40B4-BE49-F238E27FC236}">
                <a16:creationId xmlns:a16="http://schemas.microsoft.com/office/drawing/2014/main" id="{181305FC-5C67-49DF-A198-ECED560FAAD6}"/>
              </a:ext>
            </a:extLst>
          </p:cNvPr>
          <p:cNvSpPr/>
          <p:nvPr/>
        </p:nvSpPr>
        <p:spPr>
          <a:xfrm>
            <a:off x="1729085" y="4388980"/>
            <a:ext cx="4175346" cy="726481"/>
          </a:xfrm>
          <a:prstGeom prst="rect">
            <a:avLst/>
          </a:prstGeom>
        </p:spPr>
        <p:txBody>
          <a:bodyPr wrap="square" lIns="0" tIns="0" rIns="0" bIns="0">
            <a:spAutoFit/>
          </a:bodyPr>
          <a:lstStyle/>
          <a:p>
            <a:pPr defTabSz="659636" eaLnBrk="0" fontAlgn="base" hangingPunct="0">
              <a:lnSpc>
                <a:spcPct val="110000"/>
              </a:lnSpc>
              <a:spcBef>
                <a:spcPct val="0"/>
              </a:spcBef>
              <a:spcAft>
                <a:spcPct val="0"/>
              </a:spcAft>
            </a:pPr>
            <a:r>
              <a:rPr lang="en-GB" altLang="en-US" sz="1100" b="1" dirty="0">
                <a:latin typeface="Barlow" panose="00000500000000000000" pitchFamily="2" charset="0"/>
                <a:ea typeface="Times New Roman" panose="02020603050405020304" pitchFamily="18" charset="0"/>
                <a:cs typeface="Arial" panose="020B0604020202020204" pitchFamily="34" charset="0"/>
              </a:rPr>
              <a:t>ISO 9001 </a:t>
            </a:r>
            <a:r>
              <a:rPr lang="en-GB" altLang="en-US" sz="1100" dirty="0">
                <a:latin typeface="Barlow" panose="00000500000000000000" pitchFamily="2" charset="0"/>
                <a:ea typeface="Times New Roman" panose="02020603050405020304" pitchFamily="18" charset="0"/>
                <a:cs typeface="Arial" panose="020B0604020202020204" pitchFamily="34" charset="0"/>
              </a:rPr>
              <a:t>– International general company standard with a focus on continual improvement through quality management systems. In 1994 we became one of the early adopters of the ISO 9001 business standard.</a:t>
            </a:r>
          </a:p>
        </p:txBody>
      </p:sp>
      <p:sp>
        <p:nvSpPr>
          <p:cNvPr id="39" name="Rectangle 38">
            <a:extLst>
              <a:ext uri="{FF2B5EF4-FFF2-40B4-BE49-F238E27FC236}">
                <a16:creationId xmlns:a16="http://schemas.microsoft.com/office/drawing/2014/main" id="{71616F2D-C659-422C-AABB-19309D53E123}"/>
              </a:ext>
            </a:extLst>
          </p:cNvPr>
          <p:cNvSpPr/>
          <p:nvPr/>
        </p:nvSpPr>
        <p:spPr>
          <a:xfrm>
            <a:off x="1746337" y="5252925"/>
            <a:ext cx="4183352" cy="912686"/>
          </a:xfrm>
          <a:prstGeom prst="rect">
            <a:avLst/>
          </a:prstGeom>
        </p:spPr>
        <p:txBody>
          <a:bodyPr wrap="square" lIns="0" tIns="0" rIns="0" bIns="0">
            <a:spAutoFit/>
          </a:bodyPr>
          <a:lstStyle/>
          <a:p>
            <a:pPr defTabSz="659636" eaLnBrk="0" fontAlgn="base" hangingPunct="0">
              <a:lnSpc>
                <a:spcPct val="110000"/>
              </a:lnSpc>
              <a:spcBef>
                <a:spcPct val="0"/>
              </a:spcBef>
              <a:spcAft>
                <a:spcPct val="0"/>
              </a:spcAft>
            </a:pPr>
            <a:r>
              <a:rPr lang="en-GB" altLang="en-US" sz="1100" b="1" dirty="0">
                <a:latin typeface="Barlow" panose="00000500000000000000" pitchFamily="2" charset="0"/>
                <a:ea typeface="Times New Roman" panose="02020603050405020304" pitchFamily="18" charset="0"/>
                <a:cs typeface="Arial" panose="020B0604020202020204" pitchFamily="34" charset="0"/>
              </a:rPr>
              <a:t>ISO 27001 </a:t>
            </a:r>
            <a:r>
              <a:rPr lang="en-GB" altLang="en-US" sz="1100" dirty="0">
                <a:latin typeface="Barlow" panose="00000500000000000000" pitchFamily="2" charset="0"/>
                <a:ea typeface="Times New Roman" panose="02020603050405020304" pitchFamily="18" charset="0"/>
                <a:cs typeface="Arial" panose="020B0604020202020204" pitchFamily="34" charset="0"/>
              </a:rPr>
              <a:t>– International standard for information security designed to ensure the selection of adequate and proportionate security controls. Ipsos was the first research company in the UK to be awarded this in August 2008.</a:t>
            </a:r>
            <a:br>
              <a:rPr lang="en-GB" altLang="en-US" sz="1100" dirty="0">
                <a:latin typeface="Barlow" panose="00000500000000000000" pitchFamily="2" charset="0"/>
                <a:ea typeface="Times New Roman" panose="02020603050405020304" pitchFamily="18" charset="0"/>
                <a:cs typeface="Arial" panose="020B0604020202020204" pitchFamily="34" charset="0"/>
              </a:rPr>
            </a:br>
            <a:endParaRPr lang="en-GB" altLang="en-US" sz="1100" dirty="0">
              <a:latin typeface="Barlow" panose="00000500000000000000" pitchFamily="2" charset="0"/>
              <a:ea typeface="Times New Roman" panose="02020603050405020304" pitchFamily="18" charset="0"/>
              <a:cs typeface="Arial" panose="020B0604020202020204" pitchFamily="34" charset="0"/>
            </a:endParaRPr>
          </a:p>
        </p:txBody>
      </p:sp>
      <p:pic>
        <p:nvPicPr>
          <p:cNvPr id="40" name="Picture 39">
            <a:extLst>
              <a:ext uri="{FF2B5EF4-FFF2-40B4-BE49-F238E27FC236}">
                <a16:creationId xmlns:a16="http://schemas.microsoft.com/office/drawing/2014/main" id="{0177C319-6D7E-443F-969A-1D068FDC6C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934" y="5254120"/>
            <a:ext cx="665602" cy="385431"/>
          </a:xfrm>
          <a:prstGeom prst="rect">
            <a:avLst/>
          </a:prstGeom>
        </p:spPr>
      </p:pic>
      <p:pic>
        <p:nvPicPr>
          <p:cNvPr id="41" name="Picture 2" descr="Quality and Compliance Logos 2012 colour">
            <a:extLst>
              <a:ext uri="{FF2B5EF4-FFF2-40B4-BE49-F238E27FC236}">
                <a16:creationId xmlns:a16="http://schemas.microsoft.com/office/drawing/2014/main" id="{C50D9126-C599-4AAA-9530-566BA893457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62194" y="2975284"/>
            <a:ext cx="714342" cy="4060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5D23FEE1-EF86-43B4-A753-057CA5F5E2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194" y="4400076"/>
            <a:ext cx="665602" cy="385431"/>
          </a:xfrm>
          <a:prstGeom prst="rect">
            <a:avLst/>
          </a:prstGeom>
        </p:spPr>
      </p:pic>
      <p:pic>
        <p:nvPicPr>
          <p:cNvPr id="43" name="Picture 42">
            <a:extLst>
              <a:ext uri="{FF2B5EF4-FFF2-40B4-BE49-F238E27FC236}">
                <a16:creationId xmlns:a16="http://schemas.microsoft.com/office/drawing/2014/main" id="{376B0EDF-1D8C-4D93-A867-390AF4E4BA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194" y="2119300"/>
            <a:ext cx="665602" cy="385431"/>
          </a:xfrm>
          <a:prstGeom prst="rect">
            <a:avLst/>
          </a:prstGeom>
        </p:spPr>
      </p:pic>
      <p:sp>
        <p:nvSpPr>
          <p:cNvPr id="2" name="Slide Number Placeholder 1">
            <a:extLst>
              <a:ext uri="{FF2B5EF4-FFF2-40B4-BE49-F238E27FC236}">
                <a16:creationId xmlns:a16="http://schemas.microsoft.com/office/drawing/2014/main" id="{B1AE1550-C2FF-4B4D-99A9-C1642BC36645}"/>
              </a:ext>
            </a:extLst>
          </p:cNvPr>
          <p:cNvSpPr>
            <a:spLocks noGrp="1"/>
          </p:cNvSpPr>
          <p:nvPr>
            <p:ph type="sldNum" sz="quarter" idx="4"/>
          </p:nvPr>
        </p:nvSpPr>
        <p:spPr>
          <a:xfrm>
            <a:off x="1595354" y="6534028"/>
            <a:ext cx="133731" cy="110126"/>
          </a:xfrm>
        </p:spPr>
        <p:txBody>
          <a:bodyPr/>
          <a:lstStyle/>
          <a:p>
            <a:fld id="{D61AABEC-672F-4B68-B914-690DA978312C}" type="slidenum">
              <a:rPr lang="en-GB" smtClean="0"/>
              <a:pPr/>
              <a:t>53</a:t>
            </a:fld>
            <a:r>
              <a:rPr lang="en-GB"/>
              <a:t>  </a:t>
            </a:r>
            <a:endParaRPr lang="en-GB" dirty="0"/>
          </a:p>
        </p:txBody>
      </p:sp>
    </p:spTree>
    <p:extLst>
      <p:ext uri="{BB962C8B-B14F-4D97-AF65-F5344CB8AC3E}">
        <p14:creationId xmlns:p14="http://schemas.microsoft.com/office/powerpoint/2010/main" val="3346142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D26D5B-50AC-AA0A-4CDB-323ED7212AA7}"/>
              </a:ext>
            </a:extLst>
          </p:cNvPr>
          <p:cNvSpPr txBox="1">
            <a:spLocks/>
          </p:cNvSpPr>
          <p:nvPr/>
        </p:nvSpPr>
        <p:spPr>
          <a:xfrm>
            <a:off x="723901" y="3686175"/>
            <a:ext cx="6229350" cy="20002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7200" kern="1200">
                <a:solidFill>
                  <a:srgbClr val="3BC9D5"/>
                </a:solidFill>
                <a:latin typeface="Barlow Condensed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66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Bahnschrift SemiCondensed" panose="020B0502040204020203" pitchFamily="34" charset="0"/>
              </a:rPr>
              <a:t>Thank you</a:t>
            </a:r>
          </a:p>
        </p:txBody>
      </p:sp>
    </p:spTree>
    <p:extLst>
      <p:ext uri="{BB962C8B-B14F-4D97-AF65-F5344CB8AC3E}">
        <p14:creationId xmlns:p14="http://schemas.microsoft.com/office/powerpoint/2010/main" val="288747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03D5-119B-354C-829C-2559E333BED5}"/>
              </a:ext>
            </a:extLst>
          </p:cNvPr>
          <p:cNvSpPr>
            <a:spLocks noGrp="1"/>
          </p:cNvSpPr>
          <p:nvPr>
            <p:ph type="body" sz="quarter" idx="10"/>
          </p:nvPr>
        </p:nvSpPr>
        <p:spPr>
          <a:xfrm>
            <a:off x="309934" y="622186"/>
            <a:ext cx="2643187" cy="3257550"/>
          </a:xfrm>
        </p:spPr>
        <p:txBody>
          <a:bodyPr>
            <a:normAutofit/>
          </a:bodyPr>
          <a:lstStyle/>
          <a:p>
            <a:r>
              <a:rPr lang="en-US" dirty="0"/>
              <a:t>01</a:t>
            </a:r>
          </a:p>
        </p:txBody>
      </p:sp>
      <p:sp>
        <p:nvSpPr>
          <p:cNvPr id="3" name="Text Placeholder 2">
            <a:extLst>
              <a:ext uri="{FF2B5EF4-FFF2-40B4-BE49-F238E27FC236}">
                <a16:creationId xmlns:a16="http://schemas.microsoft.com/office/drawing/2014/main" id="{7B528233-D6A9-4E40-AE95-2A803B694ED3}"/>
              </a:ext>
            </a:extLst>
          </p:cNvPr>
          <p:cNvSpPr>
            <a:spLocks noGrp="1"/>
          </p:cNvSpPr>
          <p:nvPr>
            <p:ph type="body" sz="quarter" idx="11"/>
          </p:nvPr>
        </p:nvSpPr>
        <p:spPr/>
        <p:txBody>
          <a:bodyPr/>
          <a:lstStyle/>
          <a:p>
            <a:r>
              <a:rPr lang="en-US" dirty="0">
                <a:latin typeface="+mn-lt"/>
              </a:rPr>
              <a:t>I</a:t>
            </a:r>
            <a:r>
              <a:rPr lang="en-US" sz="5600" dirty="0"/>
              <a:t>ntroductio</a:t>
            </a:r>
            <a:r>
              <a:rPr lang="en-US" dirty="0">
                <a:latin typeface="+mn-lt"/>
              </a:rPr>
              <a:t>n</a:t>
            </a:r>
          </a:p>
        </p:txBody>
      </p:sp>
    </p:spTree>
    <p:extLst>
      <p:ext uri="{BB962C8B-B14F-4D97-AF65-F5344CB8AC3E}">
        <p14:creationId xmlns:p14="http://schemas.microsoft.com/office/powerpoint/2010/main" val="384001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56723" y="259292"/>
            <a:ext cx="10515600" cy="1325563"/>
          </a:xfrm>
        </p:spPr>
        <p:txBody>
          <a:bodyPr/>
          <a:lstStyle/>
          <a:p>
            <a:r>
              <a:rPr lang="en-GB" dirty="0"/>
              <a:t>Introduction and context</a:t>
            </a:r>
          </a:p>
        </p:txBody>
      </p:sp>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701172" y="1265557"/>
            <a:ext cx="5290055" cy="4839968"/>
          </a:xfrm>
        </p:spPr>
        <p:txBody>
          <a:bodyPr>
            <a:noAutofit/>
          </a:bodyPr>
          <a:lstStyle/>
          <a:p>
            <a:pPr marL="0" indent="0">
              <a:buNone/>
            </a:pPr>
            <a:r>
              <a:rPr lang="en-GB" sz="1200" b="1" dirty="0">
                <a:latin typeface="Barlow" panose="00000500000000000000" pitchFamily="2" charset="0"/>
              </a:rPr>
              <a:t>Introduction </a:t>
            </a:r>
          </a:p>
          <a:p>
            <a:pPr marL="0" indent="0">
              <a:buNone/>
            </a:pPr>
            <a:r>
              <a:rPr lang="en-GB" sz="1200" dirty="0">
                <a:solidFill>
                  <a:prstClr val="black"/>
                </a:solidFill>
                <a:latin typeface="Barlow" panose="00000500000000000000" pitchFamily="2" charset="0"/>
              </a:rPr>
              <a:t>The South of Scotland Enterprise (SOSE) Business Panel was created to measure and monitor the economic health of the South of Scotland region through the experiences and opinions of businesses and social enterprises in the area, and to explore topical issues at a regional, sub-regional or sectoral level. </a:t>
            </a:r>
          </a:p>
          <a:p>
            <a:pPr marL="0" indent="0">
              <a:buNone/>
            </a:pPr>
            <a:r>
              <a:rPr lang="en-GB" sz="1200" dirty="0">
                <a:solidFill>
                  <a:prstClr val="black"/>
                </a:solidFill>
                <a:latin typeface="Barlow" panose="00000500000000000000" pitchFamily="2" charset="0"/>
              </a:rPr>
              <a:t>In June 2021, SOSE commissioned Ipsos to establish and manage the panel and run a survey with businesses and social enterprises, representative of the South of Scotland business base in terms of geographic area, organisation size and sector. </a:t>
            </a:r>
          </a:p>
          <a:p>
            <a:pPr marL="0" indent="0">
              <a:spcAft>
                <a:spcPts val="800"/>
              </a:spcAft>
              <a:buNone/>
            </a:pPr>
            <a:r>
              <a:rPr lang="en-GB" sz="1200" dirty="0">
                <a:solidFill>
                  <a:prstClr val="black"/>
                </a:solidFill>
                <a:latin typeface="Barlow" panose="00000500000000000000" pitchFamily="2" charset="0"/>
              </a:rPr>
              <a:t>This report presents findings from the panel survey carried out in May/June 2023. The survey covered a range of topics including: economic optimism, business performance, markets, financial outlook, adapting to change, and automation. </a:t>
            </a:r>
          </a:p>
          <a:p>
            <a:pPr marL="0" indent="0">
              <a:buNone/>
            </a:pPr>
            <a:r>
              <a:rPr lang="en-GB" sz="1200" dirty="0">
                <a:solidFill>
                  <a:prstClr val="black"/>
                </a:solidFill>
                <a:latin typeface="Barlow" panose="00000500000000000000" pitchFamily="2" charset="0"/>
              </a:rPr>
              <a:t>Each wave, the survey is carried out in parallel with one for Highlands and Islands Enterprise (HIE), among members of the HIE Business Panel and other businesses in the Highlands and Islands region. Both surveys covered the same questions.</a:t>
            </a:r>
          </a:p>
          <a:p>
            <a:pPr marL="0" indent="0">
              <a:buNone/>
            </a:pPr>
            <a:endParaRPr lang="en-GB" sz="1200" dirty="0">
              <a:latin typeface="Barlow" panose="00000500000000000000" pitchFamily="2" charset="0"/>
            </a:endParaRPr>
          </a:p>
          <a:p>
            <a:pPr marL="0" indent="0">
              <a:buNone/>
            </a:pPr>
            <a:endParaRPr lang="en-GB" sz="1200" dirty="0">
              <a:latin typeface="Barlow" panose="00000500000000000000" pitchFamily="2" charset="0"/>
            </a:endParaRPr>
          </a:p>
        </p:txBody>
      </p:sp>
      <p:sp>
        <p:nvSpPr>
          <p:cNvPr id="5" name="Content Placeholder 2">
            <a:extLst>
              <a:ext uri="{FF2B5EF4-FFF2-40B4-BE49-F238E27FC236}">
                <a16:creationId xmlns:a16="http://schemas.microsoft.com/office/drawing/2014/main" id="{26B79FDB-0AAB-4CAB-BA75-D82F6B9999AE}"/>
              </a:ext>
            </a:extLst>
          </p:cNvPr>
          <p:cNvSpPr txBox="1">
            <a:spLocks/>
          </p:cNvSpPr>
          <p:nvPr/>
        </p:nvSpPr>
        <p:spPr>
          <a:xfrm>
            <a:off x="6200773" y="1294132"/>
            <a:ext cx="545782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latin typeface="Barlow" panose="00000500000000000000" pitchFamily="2" charset="0"/>
              </a:rPr>
              <a:t>Context</a:t>
            </a:r>
          </a:p>
          <a:p>
            <a:pPr marL="0" indent="0">
              <a:buNone/>
            </a:pPr>
            <a:r>
              <a:rPr lang="en-GB" sz="1200" dirty="0">
                <a:solidFill>
                  <a:prstClr val="black"/>
                </a:solidFill>
                <a:latin typeface="Barlow" panose="00000500000000000000" pitchFamily="2" charset="0"/>
              </a:rPr>
              <a:t>This wave businesses continued to face a challenging economic backdrop. The cost of living and energy crises continued, with rising mortgage rates in particular being widely reported. During fieldwork, Scotland’s employment rate dropped below the UK average, in part due to an increase in the economically inactive population. </a:t>
            </a:r>
          </a:p>
          <a:p>
            <a:pPr marL="0" indent="0">
              <a:buNone/>
            </a:pPr>
            <a:r>
              <a:rPr lang="en-GB" sz="1200" dirty="0">
                <a:solidFill>
                  <a:prstClr val="black"/>
                </a:solidFill>
                <a:latin typeface="Barlow" panose="00000500000000000000" pitchFamily="2" charset="0"/>
              </a:rPr>
              <a:t>The Office for National Statistics (ONS) reported that industrial action, along with additional bank holidays, had contributed to reduced output in May 2023. The construction and service sectors in particular had seen a fall in output. </a:t>
            </a:r>
          </a:p>
          <a:p>
            <a:pPr marL="0" indent="0">
              <a:buNone/>
            </a:pPr>
            <a:r>
              <a:rPr lang="en-GB" sz="1200" dirty="0">
                <a:solidFill>
                  <a:prstClr val="black"/>
                </a:solidFill>
                <a:latin typeface="Barlow" panose="00000500000000000000" pitchFamily="2" charset="0"/>
              </a:rPr>
              <a:t>May and June also saw frequent reporting and commentary on the use, benefits, and challenges of automation and artificial intelligence (AI). This wave SOSE therefore sought to understand the use of, and attitudes towards, automation by businesses in the region. </a:t>
            </a:r>
          </a:p>
          <a:p>
            <a:pPr marL="0" indent="0">
              <a:spcAft>
                <a:spcPts val="800"/>
              </a:spcAft>
              <a:buNone/>
            </a:pPr>
            <a:endParaRPr lang="en-GB" sz="1200" b="1" dirty="0"/>
          </a:p>
          <a:p>
            <a:pPr marL="0" indent="0">
              <a:buNone/>
            </a:pPr>
            <a:endParaRPr lang="en-GB" sz="1200" dirty="0">
              <a:solidFill>
                <a:prstClr val="black"/>
              </a:solidFill>
              <a:latin typeface="Barlow" panose="00000500000000000000" pitchFamily="2" charset="0"/>
            </a:endParaRPr>
          </a:p>
          <a:p>
            <a:pPr marL="0" indent="0">
              <a:buNone/>
            </a:pPr>
            <a:endParaRPr lang="en-GB" sz="1200" dirty="0">
              <a:solidFill>
                <a:prstClr val="black"/>
              </a:solidFill>
              <a:latin typeface="Barlow" panose="00000500000000000000" pitchFamily="2" charset="0"/>
            </a:endParaRPr>
          </a:p>
        </p:txBody>
      </p:sp>
    </p:spTree>
    <p:extLst>
      <p:ext uri="{BB962C8B-B14F-4D97-AF65-F5344CB8AC3E}">
        <p14:creationId xmlns:p14="http://schemas.microsoft.com/office/powerpoint/2010/main" val="378981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56723" y="259292"/>
            <a:ext cx="10515600" cy="1325563"/>
          </a:xfrm>
        </p:spPr>
        <p:txBody>
          <a:bodyPr/>
          <a:lstStyle/>
          <a:p>
            <a:r>
              <a:rPr lang="en-GB" dirty="0"/>
              <a:t>Methodology (1)</a:t>
            </a:r>
          </a:p>
        </p:txBody>
      </p:sp>
      <p:sp>
        <p:nvSpPr>
          <p:cNvPr id="7" name="Content Placeholder 2">
            <a:extLst>
              <a:ext uri="{FF2B5EF4-FFF2-40B4-BE49-F238E27FC236}">
                <a16:creationId xmlns:a16="http://schemas.microsoft.com/office/drawing/2014/main" id="{AD7F8C4B-A4A4-3D6A-92C1-87CCAB46C977}"/>
              </a:ext>
            </a:extLst>
          </p:cNvPr>
          <p:cNvSpPr txBox="1">
            <a:spLocks/>
          </p:cNvSpPr>
          <p:nvPr/>
        </p:nvSpPr>
        <p:spPr>
          <a:xfrm>
            <a:off x="718417" y="1527061"/>
            <a:ext cx="545782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BC9D5"/>
              </a:buClr>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3BC9D5"/>
              </a:buClr>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3BC9D5"/>
              </a:buClr>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3BC9D5"/>
              </a:buClr>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GB" sz="1200" b="1" dirty="0"/>
              <a:t>Survey fieldwork</a:t>
            </a:r>
          </a:p>
          <a:p>
            <a:pPr marL="0" indent="0">
              <a:spcAft>
                <a:spcPts val="800"/>
              </a:spcAft>
              <a:buNone/>
            </a:pPr>
            <a:r>
              <a:rPr lang="en-GB" sz="1200" dirty="0"/>
              <a:t>The survey fieldwork was conducted between 30 May and 30 June 2023, using a combination of online survey and telephone interviewing. In total 610 eligible surveys with businesses and social enterprises across the South of Scotland were achieved (565 by telephone, 45 online).</a:t>
            </a:r>
          </a:p>
          <a:p>
            <a:pPr marL="0" indent="0">
              <a:buNone/>
            </a:pPr>
            <a:r>
              <a:rPr lang="en-GB" sz="1200" dirty="0">
                <a:latin typeface="Barlow" panose="00000500000000000000" pitchFamily="2" charset="0"/>
              </a:rPr>
              <a:t>Within each participating organisation, the survey respondent was the owner or a senior manager able to comment on the performance and future prospects of the organisation.</a:t>
            </a:r>
            <a:endParaRPr lang="en-GB" sz="1200" dirty="0">
              <a:solidFill>
                <a:prstClr val="black"/>
              </a:solidFill>
              <a:latin typeface="Barlow" panose="00000500000000000000" pitchFamily="2" charset="0"/>
            </a:endParaRPr>
          </a:p>
          <a:p>
            <a:pPr marL="0" indent="0">
              <a:buNone/>
            </a:pPr>
            <a:endParaRPr lang="en-GB" sz="1200" dirty="0">
              <a:solidFill>
                <a:prstClr val="black"/>
              </a:solidFill>
              <a:latin typeface="Barlow" panose="00000500000000000000" pitchFamily="2" charset="0"/>
            </a:endParaRPr>
          </a:p>
        </p:txBody>
      </p:sp>
      <p:sp>
        <p:nvSpPr>
          <p:cNvPr id="9" name="TextBox 8">
            <a:extLst>
              <a:ext uri="{FF2B5EF4-FFF2-40B4-BE49-F238E27FC236}">
                <a16:creationId xmlns:a16="http://schemas.microsoft.com/office/drawing/2014/main" id="{E5A73ED1-E736-1FD6-42A9-00DA983D30B9}"/>
              </a:ext>
            </a:extLst>
          </p:cNvPr>
          <p:cNvSpPr txBox="1"/>
          <p:nvPr/>
        </p:nvSpPr>
        <p:spPr>
          <a:xfrm>
            <a:off x="6653668" y="1603460"/>
            <a:ext cx="5229727" cy="2903359"/>
          </a:xfrm>
          <a:prstGeom prst="rect">
            <a:avLst/>
          </a:prstGeom>
          <a:noFill/>
        </p:spPr>
        <p:txBody>
          <a:bodyPr wrap="square">
            <a:spAutoFit/>
          </a:bodyPr>
          <a:lstStyle/>
          <a:p>
            <a:pPr>
              <a:spcBef>
                <a:spcPts val="600"/>
              </a:spcBef>
              <a:spcAft>
                <a:spcPts val="800"/>
              </a:spcAft>
            </a:pPr>
            <a:r>
              <a:rPr lang="en-GB" sz="1200" b="1" dirty="0">
                <a:latin typeface="Barlow" pitchFamily="2" charset="77"/>
              </a:rPr>
              <a:t>Updates to methodology</a:t>
            </a:r>
          </a:p>
          <a:p>
            <a:pPr marL="0" indent="0">
              <a:spcAft>
                <a:spcPts val="800"/>
              </a:spcAft>
              <a:buNone/>
            </a:pPr>
            <a:r>
              <a:rPr lang="en-GB" sz="1200" dirty="0">
                <a:latin typeface="Barlow" pitchFamily="2" charset="77"/>
              </a:rPr>
              <a:t>This wave two changes to the method were introduced.</a:t>
            </a:r>
          </a:p>
          <a:p>
            <a:pPr>
              <a:spcAft>
                <a:spcPts val="800"/>
              </a:spcAft>
            </a:pPr>
            <a:r>
              <a:rPr lang="en-GB" sz="1200" dirty="0">
                <a:latin typeface="Barlow" pitchFamily="2" charset="77"/>
              </a:rPr>
              <a:t>First, an online element was introduced, with businesses being offered the chance to complete the survey either online or by telephone interview. The online survey was distributed by e-mail, inviting respondents to complete the questionnaire via a unique link. The remaining surveys were carried out using telephone interviewing, the same approach that had been used in the previous survey waves. </a:t>
            </a:r>
          </a:p>
          <a:p>
            <a:pPr>
              <a:spcAft>
                <a:spcPts val="800"/>
              </a:spcAft>
            </a:pPr>
            <a:r>
              <a:rPr lang="en-GB" sz="1200" dirty="0">
                <a:latin typeface="Barlow" pitchFamily="2" charset="77"/>
              </a:rPr>
              <a:t>Second, a slight change was made to the sector categories used in the design of the survey sample (see overleaf).  </a:t>
            </a:r>
          </a:p>
          <a:p>
            <a:pPr marL="0" indent="0">
              <a:spcAft>
                <a:spcPts val="800"/>
              </a:spcAft>
              <a:buNone/>
            </a:pPr>
            <a:r>
              <a:rPr lang="en-GB" sz="1200" dirty="0">
                <a:latin typeface="Barlow" pitchFamily="2" charset="77"/>
              </a:rPr>
              <a:t>In both cases precautions were taken and quality checks carried out to ensure that findings remained as comparable as possible with previous survey waves. </a:t>
            </a:r>
          </a:p>
        </p:txBody>
      </p:sp>
    </p:spTree>
    <p:extLst>
      <p:ext uri="{BB962C8B-B14F-4D97-AF65-F5344CB8AC3E}">
        <p14:creationId xmlns:p14="http://schemas.microsoft.com/office/powerpoint/2010/main" val="147725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25B-C071-42CC-A555-A96E183AF036}"/>
              </a:ext>
            </a:extLst>
          </p:cNvPr>
          <p:cNvSpPr>
            <a:spLocks noGrp="1"/>
          </p:cNvSpPr>
          <p:nvPr>
            <p:ph type="title"/>
          </p:nvPr>
        </p:nvSpPr>
        <p:spPr>
          <a:xfrm>
            <a:off x="686643" y="284692"/>
            <a:ext cx="10515600" cy="1325563"/>
          </a:xfrm>
        </p:spPr>
        <p:txBody>
          <a:bodyPr/>
          <a:lstStyle/>
          <a:p>
            <a:r>
              <a:rPr lang="en-GB" dirty="0"/>
              <a:t>Methodology (2)</a:t>
            </a:r>
          </a:p>
        </p:txBody>
      </p:sp>
      <p:sp>
        <p:nvSpPr>
          <p:cNvPr id="4" name="Content Placeholder 2">
            <a:extLst>
              <a:ext uri="{FF2B5EF4-FFF2-40B4-BE49-F238E27FC236}">
                <a16:creationId xmlns:a16="http://schemas.microsoft.com/office/drawing/2014/main" id="{40FDC468-C3E3-43EB-B609-27BBBCE27B5C}"/>
              </a:ext>
            </a:extLst>
          </p:cNvPr>
          <p:cNvSpPr>
            <a:spLocks noGrp="1"/>
          </p:cNvSpPr>
          <p:nvPr>
            <p:ph sz="half" idx="1"/>
          </p:nvPr>
        </p:nvSpPr>
        <p:spPr>
          <a:xfrm>
            <a:off x="791862" y="1358106"/>
            <a:ext cx="5293077" cy="4351338"/>
          </a:xfrm>
        </p:spPr>
        <p:txBody>
          <a:bodyPr>
            <a:noAutofit/>
          </a:bodyPr>
          <a:lstStyle/>
          <a:p>
            <a:pPr marL="0" indent="0">
              <a:buNone/>
            </a:pPr>
            <a:r>
              <a:rPr lang="en-GB" sz="1200" b="1" dirty="0">
                <a:latin typeface="Barlow" panose="00000500000000000000" pitchFamily="2" charset="0"/>
              </a:rPr>
              <a:t>Sampling</a:t>
            </a:r>
          </a:p>
          <a:p>
            <a:pPr marL="0" indent="0">
              <a:buNone/>
            </a:pPr>
            <a:r>
              <a:rPr lang="en-GB" sz="1200" dirty="0">
                <a:latin typeface="Barlow" panose="00000500000000000000" pitchFamily="2" charset="0"/>
              </a:rPr>
              <a:t>The survey sample was partly sourced from businesses that took part in previous waves of the survey and had indicated that they were willing to be re-contacted as part of their members of the SOSE business panel. The remaining survey sample was sourced from the Dun and Bradstreet business database and was stratified by sector and size to reflect the population of businesses in the South of Scotland. </a:t>
            </a:r>
          </a:p>
          <a:p>
            <a:pPr marL="0" indent="0">
              <a:buNone/>
            </a:pPr>
            <a:r>
              <a:rPr lang="en-GB" sz="1200" dirty="0">
                <a:latin typeface="Barlow" panose="00000500000000000000" pitchFamily="2" charset="0"/>
              </a:rPr>
              <a:t>Quotas were set for recruitment and interviewing so that the achieved sample reflect the population of eligible organisations as defined by the Inter-Departmental Business Register (IDBR). </a:t>
            </a:r>
          </a:p>
          <a:p>
            <a:pPr marL="0" indent="0">
              <a:lnSpc>
                <a:spcPct val="100000"/>
              </a:lnSpc>
              <a:spcBef>
                <a:spcPts val="0"/>
              </a:spcBef>
              <a:buClrTx/>
              <a:buNone/>
            </a:pPr>
            <a:endParaRPr lang="en-GB" sz="1200" dirty="0">
              <a:latin typeface="Barlow" panose="00000500000000000000" pitchFamily="2" charset="0"/>
            </a:endParaRPr>
          </a:p>
          <a:p>
            <a:pPr marL="0" indent="0">
              <a:lnSpc>
                <a:spcPct val="100000"/>
              </a:lnSpc>
              <a:spcBef>
                <a:spcPts val="0"/>
              </a:spcBef>
              <a:buClrTx/>
              <a:buNone/>
            </a:pPr>
            <a:r>
              <a:rPr lang="en-GB" sz="1200" dirty="0">
                <a:latin typeface="Barlow" panose="00000500000000000000" pitchFamily="2" charset="0"/>
              </a:rPr>
              <a:t>The sectors referenced in the report are derived from a Standard Industry Classification (SIC) 2007 code applied to each business*. The following SIC 2007 Sections were excluded from the sampling:</a:t>
            </a:r>
          </a:p>
          <a:p>
            <a:r>
              <a:rPr lang="en-GB" sz="1200" dirty="0">
                <a:latin typeface="Barlow" panose="00000500000000000000" pitchFamily="2" charset="0"/>
              </a:rPr>
              <a:t>Public administration and defence; compulsory social security;</a:t>
            </a:r>
          </a:p>
          <a:p>
            <a:r>
              <a:rPr lang="en-GB" sz="1200" dirty="0">
                <a:latin typeface="Barlow" panose="00000500000000000000" pitchFamily="2" charset="0"/>
              </a:rPr>
              <a:t>Education and health and social work;</a:t>
            </a:r>
          </a:p>
          <a:p>
            <a:r>
              <a:rPr lang="en-GB" sz="1200" dirty="0">
                <a:latin typeface="Barlow" panose="00000500000000000000" pitchFamily="2" charset="0"/>
              </a:rPr>
              <a:t>Activities of households as employers; undifferentiated goods- and services-producing activities of households for own use; and</a:t>
            </a:r>
          </a:p>
          <a:p>
            <a:r>
              <a:rPr lang="en-GB" sz="1200" dirty="0">
                <a:latin typeface="Barlow" panose="00000500000000000000" pitchFamily="2" charset="0"/>
              </a:rPr>
              <a:t>Activities of extraterritorial organisations and bodies.</a:t>
            </a:r>
          </a:p>
          <a:p>
            <a:pPr marL="0" indent="0">
              <a:buNone/>
            </a:pPr>
            <a:endParaRPr lang="en-GB" sz="1200" dirty="0">
              <a:latin typeface="Barlow" panose="00000500000000000000" pitchFamily="2" charset="0"/>
            </a:endParaRPr>
          </a:p>
        </p:txBody>
      </p:sp>
      <p:sp>
        <p:nvSpPr>
          <p:cNvPr id="7" name="TextBox 6">
            <a:extLst>
              <a:ext uri="{FF2B5EF4-FFF2-40B4-BE49-F238E27FC236}">
                <a16:creationId xmlns:a16="http://schemas.microsoft.com/office/drawing/2014/main" id="{600637B4-EF06-26BB-0804-4F959C8D480A}"/>
              </a:ext>
            </a:extLst>
          </p:cNvPr>
          <p:cNvSpPr txBox="1"/>
          <p:nvPr/>
        </p:nvSpPr>
        <p:spPr>
          <a:xfrm>
            <a:off x="2207468" y="6021286"/>
            <a:ext cx="8994775" cy="830997"/>
          </a:xfrm>
          <a:prstGeom prst="rect">
            <a:avLst/>
          </a:prstGeom>
          <a:noFill/>
        </p:spPr>
        <p:txBody>
          <a:bodyPr wrap="square">
            <a:spAutoFit/>
          </a:bodyPr>
          <a:lstStyle/>
          <a:p>
            <a:r>
              <a:rPr lang="en-GB" sz="1000" dirty="0">
                <a:latin typeface="Barlow" panose="00000500000000000000" pitchFamily="2" charset="0"/>
              </a:rPr>
              <a:t>*Full details of SIC 2007 categories can be found at </a:t>
            </a:r>
            <a:r>
              <a:rPr lang="en-GB" sz="1000" dirty="0">
                <a:latin typeface="Barlow" panose="00000500000000000000" pitchFamily="2" charset="0"/>
                <a:hlinkClick r:id="rId2">
                  <a:extLst>
                    <a:ext uri="{A12FA001-AC4F-418D-AE19-62706E023703}">
                      <ahyp:hlinkClr xmlns:ahyp="http://schemas.microsoft.com/office/drawing/2018/hyperlinkcolor" val="tx"/>
                    </a:ext>
                  </a:extLst>
                </a:hlinkClick>
              </a:rPr>
              <a:t>https://www.gov.scot/publications/standard-industrial-classification/</a:t>
            </a:r>
            <a:r>
              <a:rPr lang="en-GB" sz="1000" dirty="0">
                <a:latin typeface="Barlow" panose="00000500000000000000" pitchFamily="2" charset="0"/>
              </a:rPr>
              <a:t> </a:t>
            </a:r>
          </a:p>
          <a:p>
            <a:r>
              <a:rPr lang="en-GB" sz="1000" dirty="0">
                <a:latin typeface="Barlow" panose="00000500000000000000" pitchFamily="2" charset="0"/>
              </a:rPr>
              <a:t>**Definition and details of growth sector categories are available from  the Scottish Government at </a:t>
            </a:r>
            <a:r>
              <a:rPr lang="en-GB" sz="1000" dirty="0">
                <a:latin typeface="Barlow" panose="00000500000000000000" pitchFamily="2" charset="0"/>
                <a:hlinkClick r:id="rId3">
                  <a:extLst>
                    <a:ext uri="{A12FA001-AC4F-418D-AE19-62706E023703}">
                      <ahyp:hlinkClr xmlns:ahyp="http://schemas.microsoft.com/office/drawing/2018/hyperlinkcolor" val="tx"/>
                    </a:ext>
                  </a:extLst>
                </a:hlinkClick>
              </a:rPr>
              <a:t>https://www.gov.scot/publications/growth-sector-statistics/</a:t>
            </a:r>
            <a:endParaRPr lang="en-GB" sz="1000" dirty="0">
              <a:latin typeface="Barlow" panose="00000500000000000000" pitchFamily="2" charset="0"/>
            </a:endParaRPr>
          </a:p>
          <a:p>
            <a:endParaRPr lang="en-GB" sz="1800" dirty="0"/>
          </a:p>
        </p:txBody>
      </p:sp>
      <p:sp>
        <p:nvSpPr>
          <p:cNvPr id="5" name="TextBox 4">
            <a:extLst>
              <a:ext uri="{FF2B5EF4-FFF2-40B4-BE49-F238E27FC236}">
                <a16:creationId xmlns:a16="http://schemas.microsoft.com/office/drawing/2014/main" id="{34F8FC57-B2E3-7F10-D9E1-7AD80A50C208}"/>
              </a:ext>
            </a:extLst>
          </p:cNvPr>
          <p:cNvSpPr txBox="1"/>
          <p:nvPr/>
        </p:nvSpPr>
        <p:spPr>
          <a:xfrm>
            <a:off x="6190158" y="1610255"/>
            <a:ext cx="5382718" cy="3277820"/>
          </a:xfrm>
          <a:prstGeom prst="rect">
            <a:avLst/>
          </a:prstGeom>
          <a:noFill/>
        </p:spPr>
        <p:txBody>
          <a:bodyPr wrap="square">
            <a:spAutoFit/>
          </a:bodyPr>
          <a:lstStyle/>
          <a:p>
            <a:r>
              <a:rPr lang="en-GB" sz="1200" dirty="0">
                <a:latin typeface="Barlow" panose="00000500000000000000" pitchFamily="2" charset="0"/>
              </a:rPr>
              <a:t>This wave, the survey was designed to be reflective of the population based on the SIC 2007 codes. Previous survey waves had been designed to be reflective of the population based on areas of economic activity considered to be “growth sectors” (as set out in the Government Economic Strategy) **. This wave, following that change in design, the sector profile of the achieved survey sample still remained similar to that seen in previous waves (based on SIC 2007 codes). </a:t>
            </a:r>
          </a:p>
          <a:p>
            <a:endParaRPr lang="en-GB" sz="1200" dirty="0">
              <a:latin typeface="Barlow" panose="00000500000000000000" pitchFamily="2" charset="0"/>
            </a:endParaRPr>
          </a:p>
          <a:p>
            <a:pPr marL="0" indent="0">
              <a:lnSpc>
                <a:spcPct val="100000"/>
              </a:lnSpc>
              <a:spcBef>
                <a:spcPts val="0"/>
              </a:spcBef>
              <a:buNone/>
            </a:pPr>
            <a:r>
              <a:rPr lang="en-GB" sz="1200" dirty="0">
                <a:latin typeface="Barlow" panose="00000500000000000000" pitchFamily="2" charset="0"/>
              </a:rPr>
              <a:t>To reflect the new sample design, while allowing comparability with previous waves, in this report businesses are referred to in two ways:</a:t>
            </a:r>
          </a:p>
          <a:p>
            <a:pPr marL="285750" indent="-285750">
              <a:buFont typeface="Arial" panose="020B0604020202020204" pitchFamily="34" charset="0"/>
              <a:buChar char="•"/>
            </a:pPr>
            <a:r>
              <a:rPr lang="en-GB" sz="1200" dirty="0">
                <a:latin typeface="Barlow" panose="00000500000000000000" pitchFamily="2" charset="0"/>
              </a:rPr>
              <a:t>by the standard sector groupings defined by SIC 2007 code.</a:t>
            </a:r>
          </a:p>
          <a:p>
            <a:pPr marL="285750" indent="-285750">
              <a:lnSpc>
                <a:spcPct val="100000"/>
              </a:lnSpc>
              <a:spcBef>
                <a:spcPts val="0"/>
              </a:spcBef>
              <a:buClrTx/>
              <a:buFont typeface="Arial" panose="020B0604020202020204" pitchFamily="34" charset="0"/>
              <a:buChar char="•"/>
            </a:pPr>
            <a:r>
              <a:rPr lang="en-GB" sz="1200" dirty="0">
                <a:latin typeface="Barlow" panose="00000500000000000000" pitchFamily="2" charset="0"/>
              </a:rPr>
              <a:t>by the growth sector categories used in previous waves. </a:t>
            </a:r>
          </a:p>
          <a:p>
            <a:pPr>
              <a:lnSpc>
                <a:spcPct val="100000"/>
              </a:lnSpc>
              <a:spcBef>
                <a:spcPts val="0"/>
              </a:spcBef>
              <a:buClrTx/>
            </a:pPr>
            <a:endParaRPr lang="en-GB" sz="1300" dirty="0"/>
          </a:p>
          <a:p>
            <a:pPr>
              <a:lnSpc>
                <a:spcPct val="100000"/>
              </a:lnSpc>
              <a:spcBef>
                <a:spcPts val="0"/>
              </a:spcBef>
              <a:buClrTx/>
            </a:pPr>
            <a:r>
              <a:rPr lang="en-GB" sz="1200" dirty="0">
                <a:latin typeface="Barlow" panose="00000500000000000000" pitchFamily="2" charset="0"/>
              </a:rPr>
              <a:t>The types of business covered by each category are shown in the appendix </a:t>
            </a:r>
            <a:r>
              <a:rPr lang="en-GB" sz="1200" dirty="0">
                <a:solidFill>
                  <a:srgbClr val="000000"/>
                </a:solidFill>
                <a:latin typeface="Barlow" panose="00000500000000000000" pitchFamily="2" charset="0"/>
              </a:rPr>
              <a:t>(slide 51).  </a:t>
            </a:r>
          </a:p>
          <a:p>
            <a:endParaRPr lang="en-GB" sz="1300" dirty="0"/>
          </a:p>
          <a:p>
            <a:endParaRPr lang="en-GB" sz="1300" dirty="0"/>
          </a:p>
        </p:txBody>
      </p:sp>
    </p:spTree>
    <p:extLst>
      <p:ext uri="{BB962C8B-B14F-4D97-AF65-F5344CB8AC3E}">
        <p14:creationId xmlns:p14="http://schemas.microsoft.com/office/powerpoint/2010/main" val="2975447750"/>
      </p:ext>
    </p:extLst>
  </p:cSld>
  <p:clrMapOvr>
    <a:masterClrMapping/>
  </p:clrMapOvr>
</p:sld>
</file>

<file path=ppt/theme/theme1.xml><?xml version="1.0" encoding="utf-8"?>
<a:theme xmlns:a="http://schemas.openxmlformats.org/drawingml/2006/main" name="Office Theme">
  <a:themeElements>
    <a:clrScheme name="Custom 6">
      <a:dk1>
        <a:srgbClr val="38234E"/>
      </a:dk1>
      <a:lt1>
        <a:srgbClr val="FEFFFF"/>
      </a:lt1>
      <a:dk2>
        <a:srgbClr val="E45F46"/>
      </a:dk2>
      <a:lt2>
        <a:srgbClr val="FBA94A"/>
      </a:lt2>
      <a:accent1>
        <a:srgbClr val="FFC600"/>
      </a:accent1>
      <a:accent2>
        <a:srgbClr val="30201B"/>
      </a:accent2>
      <a:accent3>
        <a:srgbClr val="423F72"/>
      </a:accent3>
      <a:accent4>
        <a:srgbClr val="FFFFFF"/>
      </a:accent4>
      <a:accent5>
        <a:srgbClr val="5B9BD5"/>
      </a:accent5>
      <a:accent6>
        <a:srgbClr val="38234E"/>
      </a:accent6>
      <a:hlink>
        <a:srgbClr val="38234E"/>
      </a:hlink>
      <a:folHlink>
        <a:srgbClr val="5F3B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rgbClr val="38234E"/>
    </a:dk1>
    <a:lt1>
      <a:srgbClr val="FEFFFF"/>
    </a:lt1>
    <a:dk2>
      <a:srgbClr val="E45F46"/>
    </a:dk2>
    <a:lt2>
      <a:srgbClr val="FBA94A"/>
    </a:lt2>
    <a:accent1>
      <a:srgbClr val="FFC600"/>
    </a:accent1>
    <a:accent2>
      <a:srgbClr val="30201B"/>
    </a:accent2>
    <a:accent3>
      <a:srgbClr val="423F72"/>
    </a:accent3>
    <a:accent4>
      <a:srgbClr val="FFFFFF"/>
    </a:accent4>
    <a:accent5>
      <a:srgbClr val="5B9BD5"/>
    </a:accent5>
    <a:accent6>
      <a:srgbClr val="38234E"/>
    </a:accent6>
    <a:hlink>
      <a:srgbClr val="38234E"/>
    </a:hlink>
    <a:folHlink>
      <a:srgbClr val="5F3B8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6187D86B4B24408DF510CA080CE845" ma:contentTypeVersion="17" ma:contentTypeDescription="Create a new document." ma:contentTypeScope="" ma:versionID="1437ad80e9a88091e6dd9d154ad9d999">
  <xsd:schema xmlns:xsd="http://www.w3.org/2001/XMLSchema" xmlns:xs="http://www.w3.org/2001/XMLSchema" xmlns:p="http://schemas.microsoft.com/office/2006/metadata/properties" xmlns:ns2="4b65226b-3559-4c39-a25a-700e0b5cd37d" xmlns:ns3="26a793e9-0373-40e5-b3f4-66c206131cbb" targetNamespace="http://schemas.microsoft.com/office/2006/metadata/properties" ma:root="true" ma:fieldsID="8cecfdca2b906863ef93088872474640" ns2:_="" ns3:_="">
    <xsd:import namespace="4b65226b-3559-4c39-a25a-700e0b5cd37d"/>
    <xsd:import namespace="26a793e9-0373-40e5-b3f4-66c206131c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5226b-3559-4c39-a25a-700e0b5cd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c46c83-c5ee-4e42-98f2-216ffc64b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a793e9-0373-40e5-b3f4-66c206131cb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b5af19-cff7-4b05-a650-0e02cecf7d15}" ma:internalName="TaxCatchAll" ma:showField="CatchAllData" ma:web="26a793e9-0373-40e5-b3f4-66c206131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6a793e9-0373-40e5-b3f4-66c206131cbb">
      <UserInfo>
        <DisplayName>Zoe Meldrum</DisplayName>
        <AccountId>133</AccountId>
        <AccountType/>
      </UserInfo>
    </SharedWithUsers>
    <TaxCatchAll xmlns="26a793e9-0373-40e5-b3f4-66c206131cbb" xsi:nil="true"/>
    <lcf76f155ced4ddcb4097134ff3c332f xmlns="4b65226b-3559-4c39-a25a-700e0b5cd3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C18C41-0006-4EAA-9064-321D7C4F9EB7}"/>
</file>

<file path=customXml/itemProps2.xml><?xml version="1.0" encoding="utf-8"?>
<ds:datastoreItem xmlns:ds="http://schemas.openxmlformats.org/officeDocument/2006/customXml" ds:itemID="{4795CF42-665C-4547-B977-39420D98C58D}">
  <ds:schemaRefs>
    <ds:schemaRef ds:uri="http://schemas.microsoft.com/sharepoint/v3/contenttype/forms"/>
  </ds:schemaRefs>
</ds:datastoreItem>
</file>

<file path=customXml/itemProps3.xml><?xml version="1.0" encoding="utf-8"?>
<ds:datastoreItem xmlns:ds="http://schemas.openxmlformats.org/officeDocument/2006/customXml" ds:itemID="{D99459ED-AD49-4005-AA6F-806F69395BD6}">
  <ds:schemaRefs>
    <ds:schemaRef ds:uri="http://schemas.microsoft.com/office/infopath/2007/PartnerControls"/>
    <ds:schemaRef ds:uri="http://purl.org/dc/elements/1.1/"/>
    <ds:schemaRef ds:uri="26a793e9-0373-40e5-b3f4-66c206131cbb"/>
    <ds:schemaRef ds:uri="http://schemas.microsoft.com/office/2006/documentManagement/types"/>
    <ds:schemaRef ds:uri="http://www.w3.org/XML/1998/namespace"/>
    <ds:schemaRef ds:uri="http://schemas.openxmlformats.org/package/2006/metadata/core-properties"/>
    <ds:schemaRef ds:uri="http://purl.org/dc/terms/"/>
    <ds:schemaRef ds:uri="a5a1aa78-feee-437c-bbc7-74335a89734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12961</TotalTime>
  <Words>11953</Words>
  <Application>Microsoft Office PowerPoint</Application>
  <PresentationFormat>Widescreen</PresentationFormat>
  <Paragraphs>1025</Paragraphs>
  <Slides>54</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Bahnschrift SemiCondensed</vt:lpstr>
      <vt:lpstr>Barlow</vt:lpstr>
      <vt:lpstr>Barlow Condensed Medium</vt:lpstr>
      <vt:lpstr>Calibri</vt:lpstr>
      <vt:lpstr>Calibri Light</vt:lpstr>
      <vt:lpstr>Wingdings</vt:lpstr>
      <vt:lpstr>Office Theme</vt:lpstr>
      <vt:lpstr>PowerPoint Presentation</vt:lpstr>
      <vt:lpstr>Executive summary (1) </vt:lpstr>
      <vt:lpstr>Executive summary (2) </vt:lpstr>
      <vt:lpstr>Executive summary (3) </vt:lpstr>
      <vt:lpstr>Executive summary (4) </vt:lpstr>
      <vt:lpstr>PowerPoint Presentation</vt:lpstr>
      <vt:lpstr>Introduction and context</vt:lpstr>
      <vt:lpstr>Methodology (1)</vt:lpstr>
      <vt:lpstr>Methodology (2)</vt:lpstr>
      <vt:lpstr>Presentation and interpretation of the data</vt:lpstr>
      <vt:lpstr>PowerPoint Presentation</vt:lpstr>
      <vt:lpstr>Key findings </vt:lpstr>
      <vt:lpstr>Profile of business ownership</vt:lpstr>
      <vt:lpstr>Import markets</vt:lpstr>
      <vt:lpstr>Export markets</vt:lpstr>
      <vt:lpstr>PowerPoint Presentation</vt:lpstr>
      <vt:lpstr>Key findings </vt:lpstr>
      <vt:lpstr>Current economic optimism </vt:lpstr>
      <vt:lpstr>Economic optimism over past six months</vt:lpstr>
      <vt:lpstr>Performance</vt:lpstr>
      <vt:lpstr>Aspects of business performance</vt:lpstr>
      <vt:lpstr>Performance expectations</vt:lpstr>
      <vt:lpstr>PowerPoint Presentation</vt:lpstr>
      <vt:lpstr>Key findings </vt:lpstr>
      <vt:lpstr>Financial concerns</vt:lpstr>
      <vt:lpstr>Financial viability</vt:lpstr>
      <vt:lpstr>PowerPoint Presentation</vt:lpstr>
      <vt:lpstr>Key findings </vt:lpstr>
      <vt:lpstr>Actions to improve productivity and competitive position (1)</vt:lpstr>
      <vt:lpstr>Actions to improve productivity and competitive position (2)</vt:lpstr>
      <vt:lpstr>Actions to ensure access to skills and resources (1)</vt:lpstr>
      <vt:lpstr>Actions to ensure access to skills and resources (2)</vt:lpstr>
      <vt:lpstr>Workforce-related actions (1)</vt:lpstr>
      <vt:lpstr>Workforce-related actions (2)</vt:lpstr>
      <vt:lpstr>PowerPoint Presentation</vt:lpstr>
      <vt:lpstr>PowerPoint Presentation</vt:lpstr>
      <vt:lpstr>Current approach to automation</vt:lpstr>
      <vt:lpstr>Likelihood of adopting automation</vt:lpstr>
      <vt:lpstr>Actions to support use of automation</vt:lpstr>
      <vt:lpstr>Areas automation was used in the business – current users</vt:lpstr>
      <vt:lpstr>Areas automation was used in the business – current users (2) </vt:lpstr>
      <vt:lpstr>Areas of the business in which use of automation is expected</vt:lpstr>
      <vt:lpstr>Application of automation</vt:lpstr>
      <vt:lpstr>Benefits of automation</vt:lpstr>
      <vt:lpstr>Concerns about automation</vt:lpstr>
      <vt:lpstr>Barriers to using automation</vt:lpstr>
      <vt:lpstr>Importance of automation for future of business</vt:lpstr>
      <vt:lpstr>PowerPoint Presentation</vt:lpstr>
      <vt:lpstr>PowerPoint Presentation</vt:lpstr>
      <vt:lpstr>PowerPoint Presentation</vt:lpstr>
      <vt:lpstr>PowerPoint Presentation</vt:lpstr>
      <vt:lpstr>PowerPoint Presentation</vt:lpstr>
      <vt:lpstr>Ipsos Standards &amp; Accreditations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Adam O'Sullivan</cp:lastModifiedBy>
  <cp:revision>666</cp:revision>
  <cp:lastPrinted>2023-07-18T11:58:33Z</cp:lastPrinted>
  <dcterms:created xsi:type="dcterms:W3CDTF">2020-02-11T09:04:36Z</dcterms:created>
  <dcterms:modified xsi:type="dcterms:W3CDTF">2023-08-16T13:29:29Z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0x0101002D81D08E3C56584AAC96CD351CB02808</vt:lpwstr>
  </property>
</Properties>
</file>