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Bold" pitchFamily="2" charset="77"/>
      <p:regular r:id="rId16"/>
      <p:bold r:id="rId17"/>
      <p:italic r:id="rId18"/>
      <p:boldItalic r:id="rId19"/>
    </p:embeddedFont>
    <p:embeddedFont>
      <p:font typeface="Montserrat Semi-Bold" pitchFamily="2" charset="77"/>
      <p:regular r:id="rId20"/>
      <p:bold r:id="rId21"/>
      <p:italic r:id="rId22"/>
      <p:boldItalic r:id="rId23"/>
    </p:embeddedFont>
    <p:embeddedFont>
      <p:font typeface="Open Sans Bold"/>
      <p:regular r:id="rId24"/>
      <p:bold r:id="rId25"/>
    </p:embeddedFont>
    <p:embeddedFont>
      <p:font typeface="Open Sans Light" pitchFamily="2" charset="0"/>
      <p:regular r:id="rId26"/>
      <p:italic r:id="rId27"/>
    </p:embeddedFont>
    <p:embeddedFont>
      <p:font typeface="Open Sans Medium"/>
      <p:regular r:id="rId28"/>
    </p:embeddedFont>
    <p:embeddedFont>
      <p:font typeface="Open Sans Semi-Bold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26" autoAdjust="0"/>
  </p:normalViewPr>
  <p:slideViewPr>
    <p:cSldViewPr>
      <p:cViewPr varScale="1">
        <p:scale>
          <a:sx n="80" d="100"/>
          <a:sy n="80" d="100"/>
        </p:scale>
        <p:origin x="11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Guide participants to the end survey, that will allow them to see progress they have made.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288" y="3107285"/>
            <a:ext cx="5902464" cy="311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8:</a:t>
            </a:r>
            <a:endParaRPr lang="en-US" sz="5944" b="1" dirty="0">
              <a:solidFill>
                <a:srgbClr val="17747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8322"/>
              </a:lnSpc>
            </a:pPr>
            <a:r>
              <a:rPr lang="en-US" sz="5944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Using</a:t>
            </a:r>
            <a:r>
              <a:rPr lang="en-US" sz="5944" b="1" dirty="0">
                <a:solidFill>
                  <a:srgbClr val="834E9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944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Digital Tools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288" y="2748696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Building Your Business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236824"/>
            <a:ext cx="5448300" cy="1129323"/>
            <a:chOff x="0" y="0"/>
            <a:chExt cx="1434943" cy="297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2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38900" y="3236824"/>
            <a:ext cx="5448300" cy="1129323"/>
            <a:chOff x="0" y="0"/>
            <a:chExt cx="1434943" cy="2974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9F6B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92000" y="3236824"/>
            <a:ext cx="5448300" cy="1129323"/>
            <a:chOff x="0" y="0"/>
            <a:chExt cx="1434943" cy="297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9950" y="3442433"/>
            <a:ext cx="711200" cy="711200"/>
            <a:chOff x="0" y="0"/>
            <a:chExt cx="948267" cy="94826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696281" y="3442433"/>
            <a:ext cx="711200" cy="711200"/>
            <a:chOff x="0" y="0"/>
            <a:chExt cx="948267" cy="94826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22612" y="3442433"/>
            <a:ext cx="711200" cy="711200"/>
            <a:chOff x="0" y="0"/>
            <a:chExt cx="948267" cy="9482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657350" y="3580863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is Pathways?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5800" y="4520191"/>
            <a:ext cx="5448300" cy="293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Pathways Programme by South of Scotland Enterprise (SOSE) is a support initiative designed to help people in the South of Scotland turn their business ideas into reality.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It specifically focuses on women and under-represented groups, helping them overcome the personal and practical barriers that often make starting a business feel overwhelming.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859" y="968035"/>
            <a:ext cx="16577021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Understanding opportunities, ideas and local entrepreneurship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85852" y="3580863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will you gain?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310012" y="3580863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Session Structure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0859" y="2511906"/>
            <a:ext cx="1620774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This </a:t>
            </a:r>
            <a:r>
              <a:rPr lang="en-US" sz="1700" dirty="0" err="1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programme</a:t>
            </a: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 is about exploring ideas, building confidence and understanding how enterprise can create opportunities in the South of Scotland.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438900" y="4520191"/>
            <a:ext cx="5448300" cy="470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Confidence &amp; Coaching: Personal support from local coaches to help you move past self-doubt and build the resilience needed to run a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Financial Help: Small grants (up to £1,000) to help pay for start-up essentials like equipment, marketing, or training.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Community: Connection to a network of other local entrepreneurs so you don’t have to start your journey alone.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Growth Support: Specialist coaching for those ready to scale up or innovate their existing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176471" y="4501141"/>
            <a:ext cx="5448300" cy="22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Introduction video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Understanding entrepreneurship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Regional opportunities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Case study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Activity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Reflection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Key takeaways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18042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813176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843539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 you will: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753108"/>
            <a:ext cx="1623060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is a content strategy?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935622" y="6001886"/>
            <a:ext cx="1900632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by: Canva Mockups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61815" y="2632069"/>
            <a:ext cx="8693458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how businesses use social media to help people find and connect with their ideas.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how setting goals and knowing your audience helps guide content creation.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apps, platforms, and tools that businesses use every day.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creating your own social media ideas to support your business goals.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398" y="566396"/>
            <a:ext cx="8281882" cy="6144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2025" y="737659"/>
            <a:ext cx="10413421" cy="1129323"/>
            <a:chOff x="0" y="0"/>
            <a:chExt cx="2742629" cy="2974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2629" cy="297435"/>
            </a:xfrm>
            <a:custGeom>
              <a:avLst/>
              <a:gdLst/>
              <a:ahLst/>
              <a:cxnLst/>
              <a:rect l="l" t="t" r="r" b="b"/>
              <a:pathLst>
                <a:path w="2742629" h="297435">
                  <a:moveTo>
                    <a:pt x="14869" y="0"/>
                  </a:moveTo>
                  <a:lnTo>
                    <a:pt x="2727760" y="0"/>
                  </a:lnTo>
                  <a:cubicBezTo>
                    <a:pt x="2731704" y="0"/>
                    <a:pt x="2735486" y="1567"/>
                    <a:pt x="2738275" y="4355"/>
                  </a:cubicBezTo>
                  <a:cubicBezTo>
                    <a:pt x="2741063" y="7144"/>
                    <a:pt x="2742629" y="10926"/>
                    <a:pt x="2742629" y="14869"/>
                  </a:cubicBezTo>
                  <a:lnTo>
                    <a:pt x="2742629" y="282566"/>
                  </a:lnTo>
                  <a:cubicBezTo>
                    <a:pt x="2742629" y="290778"/>
                    <a:pt x="2735972" y="297435"/>
                    <a:pt x="2727760" y="297435"/>
                  </a:cubicBezTo>
                  <a:lnTo>
                    <a:pt x="14869" y="297435"/>
                  </a:lnTo>
                  <a:cubicBezTo>
                    <a:pt x="6657" y="297435"/>
                    <a:pt x="0" y="290778"/>
                    <a:pt x="0" y="282566"/>
                  </a:cubicBezTo>
                  <a:lnTo>
                    <a:pt x="0" y="14869"/>
                  </a:lnTo>
                  <a:cubicBezTo>
                    <a:pt x="0" y="6657"/>
                    <a:pt x="6657" y="0"/>
                    <a:pt x="14869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42629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2092713"/>
            <a:ext cx="7257728" cy="2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5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 content strategy means:</a:t>
            </a:r>
          </a:p>
          <a:p>
            <a:pPr marL="518155" lvl="1" indent="-259078" algn="l">
              <a:lnSpc>
                <a:spcPts val="4655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Planning what you post</a:t>
            </a:r>
          </a:p>
          <a:p>
            <a:pPr marL="518155" lvl="1" indent="-259078" algn="l">
              <a:lnSpc>
                <a:spcPts val="4655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Thinking about your audience</a:t>
            </a:r>
          </a:p>
          <a:p>
            <a:pPr marL="518155" lvl="1" indent="-259078" algn="l">
              <a:lnSpc>
                <a:spcPts val="4655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Posting with purpose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2863" y="853693"/>
            <a:ext cx="1105356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Content Strategy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025" y="4799075"/>
            <a:ext cx="7257728" cy="52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5"/>
              </a:lnSpc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Why is planning content helpful?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554600"/>
            <a:ext cx="7257728" cy="2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5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about:</a:t>
            </a:r>
          </a:p>
          <a:p>
            <a:pPr marL="518155" lvl="1" indent="-259078" algn="l">
              <a:lnSpc>
                <a:spcPts val="4655"/>
              </a:lnSpc>
              <a:buAutoNum type="arabicPeriod"/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will you post?</a:t>
            </a:r>
          </a:p>
          <a:p>
            <a:pPr marL="518155" lvl="1" indent="-259078" algn="l">
              <a:lnSpc>
                <a:spcPts val="4655"/>
              </a:lnSpc>
              <a:buAutoNum type="arabicPeriod"/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When will you post?</a:t>
            </a:r>
          </a:p>
          <a:p>
            <a:pPr marL="518155" lvl="1" indent="-259078" algn="l">
              <a:lnSpc>
                <a:spcPts val="4655"/>
              </a:lnSpc>
              <a:buAutoNum type="arabicPeriod"/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Why are you posting it?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46582" y="7691250"/>
            <a:ext cx="7257728" cy="52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5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Kirsty Video - Planning Content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8123842" y="1481620"/>
            <a:ext cx="8587107" cy="8423196"/>
          </a:xfrm>
          <a:custGeom>
            <a:avLst/>
            <a:gdLst/>
            <a:ahLst/>
            <a:cxnLst/>
            <a:rect l="l" t="t" r="r" b="b"/>
            <a:pathLst>
              <a:path w="8587107" h="8423196">
                <a:moveTo>
                  <a:pt x="0" y="0"/>
                </a:moveTo>
                <a:lnTo>
                  <a:pt x="8587108" y="0"/>
                </a:lnTo>
                <a:lnTo>
                  <a:pt x="8587108" y="8423197"/>
                </a:lnTo>
                <a:lnTo>
                  <a:pt x="0" y="8423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Tools that help: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39316"/>
            <a:ext cx="6546792" cy="5088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1"/>
              </a:lnSpc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There are many tools we can use to help us create posts, here are a few: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Canva,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Meta Schedule Planner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Buffer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Metricool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Notion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Tiktok Studio Planner</a:t>
            </a:r>
          </a:p>
          <a:p>
            <a:pPr marL="518157" lvl="1" indent="-259078" algn="l">
              <a:lnSpc>
                <a:spcPts val="451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and many more...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23842" y="576262"/>
            <a:ext cx="821641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Take a look at this content planner from Kindling Minds.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stands out to you? What do you notice?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50253" y="405602"/>
            <a:ext cx="1972001" cy="19720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304232"/>
            <a:ext cx="6148237" cy="457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1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While watching the video, look carefully at what is happening.</a:t>
            </a:r>
          </a:p>
          <a:p>
            <a:pPr algn="l">
              <a:lnSpc>
                <a:spcPts val="4511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599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about:</a:t>
            </a:r>
          </a:p>
          <a:p>
            <a:pPr algn="l">
              <a:lnSpc>
                <a:spcPts val="599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What tools are being used</a:t>
            </a:r>
          </a:p>
          <a:p>
            <a:pPr algn="l">
              <a:lnSpc>
                <a:spcPts val="599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How the post is created</a:t>
            </a:r>
          </a:p>
          <a:p>
            <a:pPr algn="l">
              <a:lnSpc>
                <a:spcPts val="599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How it is scheduled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Scheduling Posts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095202"/>
            <a:ext cx="6148237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Kindling Minds has screen recorded a post upload for their social media pages.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6850" y="2493998"/>
            <a:ext cx="8115300" cy="65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✏️ </a:t>
            </a:r>
            <a:r>
              <a:rPr lang="en-US" sz="2399" b="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Task 6: </a:t>
            </a: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did you notice?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Write down: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One tool that was used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One step in creating the post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One step in scheduling the post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✏️ Part 2: Understanding the Process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☐ AI was used (e.g. captions or ideas)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☐ A specific platform was used (e.g. Instagram, Canva)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☐ The post was planned before being shared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☐ The post was scheduled for later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(Add anything else you noticed)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7673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Video Observations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95850" y="2493998"/>
            <a:ext cx="8115300" cy="65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✏️ </a:t>
            </a:r>
            <a:r>
              <a:rPr lang="en-US" sz="2399" b="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Task 7</a:t>
            </a: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: Thinking Like a Business Owner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Answer: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Why do you think planning and scheduling posts is helpful?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What do you think this business is trying to achieve with this post?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✏️ Part 2: Your Ideas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If this was your business…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What would you keep the same?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• What would you do differently or improve?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567386"/>
            <a:ext cx="1495953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your workbook, answer the following questions: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472805" y="143342"/>
            <a:ext cx="2289082" cy="1356493"/>
          </a:xfrm>
          <a:custGeom>
            <a:avLst/>
            <a:gdLst/>
            <a:ahLst/>
            <a:cxnLst/>
            <a:rect l="l" t="t" r="r" b="b"/>
            <a:pathLst>
              <a:path w="2289082" h="1356493">
                <a:moveTo>
                  <a:pt x="0" y="0"/>
                </a:moveTo>
                <a:lnTo>
                  <a:pt x="2289082" y="0"/>
                </a:lnTo>
                <a:lnTo>
                  <a:pt x="2289082" y="1356493"/>
                </a:lnTo>
                <a:lnTo>
                  <a:pt x="0" y="1356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875891"/>
            <a:ext cx="6057900" cy="2110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en-US" sz="2399" dirty="0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of your business idea... </a:t>
            </a: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Your task is to create a content planner for a week in your workbook.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Your Turn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699" y="4991100"/>
            <a:ext cx="6657131" cy="2110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Use the V.O.I.C.E method by Kirsty, Social Media Manager based in Dumfries to help strategically plan your content for the week.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BABAB6-1F3C-2265-EA8F-F15667D01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18" y="140767"/>
            <a:ext cx="7086600" cy="10005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1716405"/>
            <a:ext cx="1385529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Let’s Recap: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07E4FD38-E434-5A99-F769-5923AA6CC888}"/>
              </a:ext>
            </a:extLst>
          </p:cNvPr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6ECF135A-4FC1-6360-E72E-F6A415B3CA50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E973B7B5-275C-3EBE-8276-011833A64AE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10">
                <a:extLst>
                  <a:ext uri="{FF2B5EF4-FFF2-40B4-BE49-F238E27FC236}">
                    <a16:creationId xmlns:a16="http://schemas.microsoft.com/office/drawing/2014/main" id="{3ED4A5F0-37DC-EC6E-468B-CF45112041E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E49185F2-D1C4-3B24-74B8-A057AD9533BB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42097565-F07A-3A84-D21B-225C934D7B88}"/>
              </a:ext>
            </a:extLst>
          </p:cNvPr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839D9404-9E76-8606-FC32-41B0EFC17420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2665FBF5-ABB4-467F-5E5B-74076285DB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15">
                <a:extLst>
                  <a:ext uri="{FF2B5EF4-FFF2-40B4-BE49-F238E27FC236}">
                    <a16:creationId xmlns:a16="http://schemas.microsoft.com/office/drawing/2014/main" id="{61453173-790F-AF03-1DE1-E9B60E9CC74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CE7D5CCE-66C3-9CC6-1A7A-DFBFA2E1798A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40" name="Group 17">
            <a:extLst>
              <a:ext uri="{FF2B5EF4-FFF2-40B4-BE49-F238E27FC236}">
                <a16:creationId xmlns:a16="http://schemas.microsoft.com/office/drawing/2014/main" id="{05D07D56-6D0A-475D-9F8C-A17F8C911CF4}"/>
              </a:ext>
            </a:extLst>
          </p:cNvPr>
          <p:cNvGrpSpPr/>
          <p:nvPr/>
        </p:nvGrpSpPr>
        <p:grpSpPr>
          <a:xfrm>
            <a:off x="1028700" y="4718042"/>
            <a:ext cx="711200" cy="711200"/>
            <a:chOff x="0" y="0"/>
            <a:chExt cx="948267" cy="948267"/>
          </a:xfrm>
        </p:grpSpPr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26DD6071-7B1B-3BDC-03E1-2D3BCE2BA8BE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D334A7AE-89BF-F2A8-9718-5A93A538AA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20">
                <a:extLst>
                  <a:ext uri="{FF2B5EF4-FFF2-40B4-BE49-F238E27FC236}">
                    <a16:creationId xmlns:a16="http://schemas.microsoft.com/office/drawing/2014/main" id="{2192E42F-7C5E-BD6F-6851-808E3E987A3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2365A75A-6975-1E7D-2340-76A4A767D0CF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70E07EC4-73DF-4E28-43D5-F5B7B04DC58F}"/>
              </a:ext>
            </a:extLst>
          </p:cNvPr>
          <p:cNvGrpSpPr/>
          <p:nvPr/>
        </p:nvGrpSpPr>
        <p:grpSpPr>
          <a:xfrm>
            <a:off x="1028700" y="5813176"/>
            <a:ext cx="711200" cy="711200"/>
            <a:chOff x="0" y="0"/>
            <a:chExt cx="812800" cy="812800"/>
          </a:xfrm>
        </p:grpSpPr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BFECC4D9-7EC5-0E5C-F025-5EB8C68A67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451DA69F-07EB-ADB9-596E-5DDA44CAFFD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TextBox 25">
            <a:extLst>
              <a:ext uri="{FF2B5EF4-FFF2-40B4-BE49-F238E27FC236}">
                <a16:creationId xmlns:a16="http://schemas.microsoft.com/office/drawing/2014/main" id="{B9C15D59-6EF3-008A-1FE2-71B8D834C0EB}"/>
              </a:ext>
            </a:extLst>
          </p:cNvPr>
          <p:cNvSpPr txBox="1"/>
          <p:nvPr/>
        </p:nvSpPr>
        <p:spPr>
          <a:xfrm>
            <a:off x="1028700" y="5843539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49" name="TextBox 31">
            <a:extLst>
              <a:ext uri="{FF2B5EF4-FFF2-40B4-BE49-F238E27FC236}">
                <a16:creationId xmlns:a16="http://schemas.microsoft.com/office/drawing/2014/main" id="{84B72321-D830-54BA-7D63-5A146C3962CB}"/>
              </a:ext>
            </a:extLst>
          </p:cNvPr>
          <p:cNvSpPr txBox="1"/>
          <p:nvPr/>
        </p:nvSpPr>
        <p:spPr>
          <a:xfrm>
            <a:off x="1961815" y="2632069"/>
            <a:ext cx="8693458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how businesses use social media to help people find and connect with their ideas.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how setting goals and knowing your audience helps guide content creation.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apps, platforms, and tools that businesses use every day.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creating your own social media ideas to support your business goals.</a:t>
            </a:r>
          </a:p>
        </p:txBody>
      </p:sp>
      <p:pic>
        <p:nvPicPr>
          <p:cNvPr id="50" name="Picture 32">
            <a:extLst>
              <a:ext uri="{FF2B5EF4-FFF2-40B4-BE49-F238E27FC236}">
                <a16:creationId xmlns:a16="http://schemas.microsoft.com/office/drawing/2014/main" id="{417EF4E3-9D8D-D878-C4A5-78C491D2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273" y="2506105"/>
            <a:ext cx="7071659" cy="5246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9" ma:contentTypeDescription="Create a new document." ma:contentTypeScope="" ma:versionID="233fb7bbfb2c1bffbd2b56b6568f139e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c9251f85a4f0ba1893685877173ce4a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8A65F3C3-AA64-4324-AD40-91AC113B22C2}"/>
</file>

<file path=customXml/itemProps2.xml><?xml version="1.0" encoding="utf-8"?>
<ds:datastoreItem xmlns:ds="http://schemas.openxmlformats.org/officeDocument/2006/customXml" ds:itemID="{0839C007-4432-4962-81D3-90FFCB518703}"/>
</file>

<file path=customXml/itemProps3.xml><?xml version="1.0" encoding="utf-8"?>
<ds:datastoreItem xmlns:ds="http://schemas.openxmlformats.org/officeDocument/2006/customXml" ds:itemID="{DA838E8D-BC3D-4814-B3A1-3F9C44FADA4C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773</Words>
  <Application>Microsoft Macintosh PowerPoint</Application>
  <PresentationFormat>Custom</PresentationFormat>
  <Paragraphs>144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Open Sans Light</vt:lpstr>
      <vt:lpstr>Calibri</vt:lpstr>
      <vt:lpstr>Montserrat Bold</vt:lpstr>
      <vt:lpstr>Open Sans Bold</vt:lpstr>
      <vt:lpstr>Open Sans Semi-Bold</vt:lpstr>
      <vt:lpstr>Open Sans Medium</vt:lpstr>
      <vt:lpstr>Montserrat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9: Digital Tools</dc:title>
  <cp:lastModifiedBy>Kara Hunter</cp:lastModifiedBy>
  <cp:revision>10</cp:revision>
  <cp:lastPrinted>2026-03-24T23:13:59Z</cp:lastPrinted>
  <dcterms:created xsi:type="dcterms:W3CDTF">2006-08-16T00:00:00Z</dcterms:created>
  <dcterms:modified xsi:type="dcterms:W3CDTF">2026-04-13T15:18:44Z</dcterms:modified>
  <dc:identifier>DAHEfFB8tpI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