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6.xml" ContentType="application/vnd.openxmlformats-officedocument.drawingml.chart+xml"/>
  <Override PartName="/ppt/drawings/drawing3.xml" ContentType="application/vnd.openxmlformats-officedocument.drawingml.chartshapes+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269" r:id="rId5"/>
    <p:sldId id="480" r:id="rId6"/>
    <p:sldId id="682" r:id="rId7"/>
    <p:sldId id="683" r:id="rId8"/>
    <p:sldId id="689" r:id="rId9"/>
    <p:sldId id="783" r:id="rId10"/>
    <p:sldId id="473" r:id="rId11"/>
    <p:sldId id="474" r:id="rId12"/>
    <p:sldId id="475" r:id="rId13"/>
    <p:sldId id="784" r:id="rId14"/>
    <p:sldId id="765" r:id="rId15"/>
    <p:sldId id="427" r:id="rId16"/>
    <p:sldId id="785" r:id="rId17"/>
    <p:sldId id="736" r:id="rId18"/>
    <p:sldId id="696" r:id="rId19"/>
    <p:sldId id="737" r:id="rId20"/>
    <p:sldId id="701" r:id="rId21"/>
    <p:sldId id="778" r:id="rId22"/>
    <p:sldId id="779" r:id="rId23"/>
    <p:sldId id="766" r:id="rId24"/>
    <p:sldId id="767" r:id="rId25"/>
    <p:sldId id="741" r:id="rId26"/>
    <p:sldId id="768" r:id="rId27"/>
    <p:sldId id="742" r:id="rId28"/>
    <p:sldId id="769" r:id="rId29"/>
    <p:sldId id="733" r:id="rId30"/>
    <p:sldId id="781" r:id="rId31"/>
    <p:sldId id="443" r:id="rId32"/>
    <p:sldId id="740" r:id="rId33"/>
    <p:sldId id="739" r:id="rId34"/>
    <p:sldId id="699" r:id="rId35"/>
    <p:sldId id="782" r:id="rId36"/>
    <p:sldId id="770" r:id="rId37"/>
    <p:sldId id="771" r:id="rId38"/>
    <p:sldId id="774" r:id="rId39"/>
    <p:sldId id="773" r:id="rId40"/>
    <p:sldId id="772" r:id="rId41"/>
    <p:sldId id="775" r:id="rId42"/>
    <p:sldId id="780" r:id="rId43"/>
    <p:sldId id="776" r:id="rId44"/>
    <p:sldId id="777" r:id="rId45"/>
    <p:sldId id="437" r:id="rId46"/>
    <p:sldId id="681" r:id="rId47"/>
    <p:sldId id="426" r:id="rId48"/>
    <p:sldId id="268"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579948-5F2F-4E6A-971B-3B9788A58F3E}" name="Emily Gray" initials="EG" userId="S::Emily.Gray@Ipsos.com::c492d8a9-5535-4f20-b74c-2ec2ef6146db" providerId="AD"/>
  <p188:author id="{23545BC4-20B3-65A5-B466-31737DE4E0DB}" name="Stuart Stevenson" initials="SS" userId="S::Stuart.Stevenson@ipsos.com::b5342fc3-07b6-4634-b875-53894f7daf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 Simpson" initials="ES" lastIdx="57" clrIdx="0">
    <p:extLst>
      <p:ext uri="{19B8F6BF-5375-455C-9EA6-DF929625EA0E}">
        <p15:presenceInfo xmlns:p15="http://schemas.microsoft.com/office/powerpoint/2012/main" userId="S::Erin.Simpson@ipsos.com::8308a769-b373-499e-ba3f-27919470ce26" providerId="AD"/>
      </p:ext>
    </p:extLst>
  </p:cmAuthor>
  <p:cmAuthor id="2" name="Ciaran Mulholland" initials="CM" lastIdx="53" clrIdx="1">
    <p:extLst>
      <p:ext uri="{19B8F6BF-5375-455C-9EA6-DF929625EA0E}">
        <p15:presenceInfo xmlns:p15="http://schemas.microsoft.com/office/powerpoint/2012/main" userId="S::Ciaran.Mulholland@Ipsos.com::3ea511f8-ea61-46cc-b7f4-d9b5527e6b98" providerId="AD"/>
      </p:ext>
    </p:extLst>
  </p:cmAuthor>
  <p:cmAuthor id="3" name="Adam O'Sullivan" initials="AO" lastIdx="21" clrIdx="2">
    <p:extLst>
      <p:ext uri="{19B8F6BF-5375-455C-9EA6-DF929625EA0E}">
        <p15:presenceInfo xmlns:p15="http://schemas.microsoft.com/office/powerpoint/2012/main" userId="S::Adam.OSullivan@sose.scot::3f410b86-0c35-4ebf-ba7c-9e68f8c8dd48" providerId="AD"/>
      </p:ext>
    </p:extLst>
  </p:cmAuthor>
  <p:cmAuthor id="4" name="Zoe Meldrum" initials="ZM" lastIdx="18" clrIdx="3">
    <p:extLst>
      <p:ext uri="{19B8F6BF-5375-455C-9EA6-DF929625EA0E}">
        <p15:presenceInfo xmlns:p15="http://schemas.microsoft.com/office/powerpoint/2012/main" userId="S::Zoe.Meldrum@sose.scot::f2d00775-9abc-494f-ba99-8221b1538f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BC9D5"/>
    <a:srgbClr val="402957"/>
    <a:srgbClr val="FFC600"/>
    <a:srgbClr val="43319F"/>
    <a:srgbClr val="0E3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59" autoAdjust="0"/>
    <p:restoredTop sz="92713" autoAdjust="0"/>
  </p:normalViewPr>
  <p:slideViewPr>
    <p:cSldViewPr snapToGrid="0">
      <p:cViewPr>
        <p:scale>
          <a:sx n="100" d="100"/>
          <a:sy n="100" d="100"/>
        </p:scale>
        <p:origin x="1146" y="3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5599248889403"/>
          <c:y val="0"/>
          <c:w val="0.62844007511105948"/>
          <c:h val="0.90214824211646349"/>
        </c:manualLayout>
      </c:layout>
      <c:barChart>
        <c:barDir val="bar"/>
        <c:grouping val="clustered"/>
        <c:varyColors val="0"/>
        <c:ser>
          <c:idx val="0"/>
          <c:order val="0"/>
          <c:tx>
            <c:strRef>
              <c:f>Sheet1!$B$1</c:f>
              <c:strCache>
                <c:ptCount val="1"/>
                <c:pt idx="0">
                  <c:v>Feb/Marc</c:v>
                </c:pt>
              </c:strCache>
            </c:strRef>
          </c:tx>
          <c:spPr>
            <a:solidFill>
              <a:srgbClr val="3BC9D5"/>
            </a:solidFill>
          </c:spPr>
          <c:invertIfNegative val="0"/>
          <c:dLbls>
            <c:spPr>
              <a:noFill/>
              <a:ln>
                <a:noFill/>
              </a:ln>
              <a:effectLst/>
            </c:spPr>
            <c:txPr>
              <a:bodyPr wrap="square" lIns="38100" tIns="19050" rIns="38100" bIns="19050" anchor="ctr">
                <a:spAutoFit/>
              </a:bodyPr>
              <a:lstStyle/>
              <a:p>
                <a:pPr>
                  <a:defRPr>
                    <a:latin typeface="Barlow"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Family-owned</c:v>
                </c:pt>
                <c:pt idx="1">
                  <c:v>Women-led</c:v>
                </c:pt>
                <c:pt idx="2">
                  <c:v>Employee-owned</c:v>
                </c:pt>
                <c:pt idx="3">
                  <c:v>Social enterprise</c:v>
                </c:pt>
                <c:pt idx="4">
                  <c:v>None of these</c:v>
                </c:pt>
              </c:strCache>
            </c:strRef>
          </c:cat>
          <c:val>
            <c:numRef>
              <c:f>Sheet1!$B$2:$B$6</c:f>
              <c:numCache>
                <c:formatCode>0%</c:formatCode>
                <c:ptCount val="5"/>
                <c:pt idx="0">
                  <c:v>0.79</c:v>
                </c:pt>
                <c:pt idx="1">
                  <c:v>0.1</c:v>
                </c:pt>
                <c:pt idx="2">
                  <c:v>0.05</c:v>
                </c:pt>
                <c:pt idx="3">
                  <c:v>0.04</c:v>
                </c:pt>
                <c:pt idx="4">
                  <c:v>0.13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9DD3-4A25-85EB-323252EBDAFE}"/>
            </c:ext>
          </c:extLst>
        </c:ser>
        <c:dLbls>
          <c:showLegendKey val="0"/>
          <c:showVal val="0"/>
          <c:showCatName val="0"/>
          <c:showSerName val="0"/>
          <c:showPercent val="0"/>
          <c:showBubbleSize val="0"/>
        </c:dLbls>
        <c:gapWidth val="80"/>
        <c:axId val="164733312"/>
        <c:axId val="164734848"/>
      </c:barChart>
      <c:catAx>
        <c:axId val="164733312"/>
        <c:scaling>
          <c:orientation val="maxMin"/>
        </c:scaling>
        <c:delete val="0"/>
        <c:axPos val="l"/>
        <c:numFmt formatCode="General" sourceLinked="0"/>
        <c:majorTickMark val="none"/>
        <c:minorTickMark val="none"/>
        <c:tickLblPos val="nextTo"/>
        <c:spPr>
          <a:ln>
            <a:noFill/>
          </a:ln>
        </c:spPr>
        <c:txPr>
          <a:bodyPr/>
          <a:lstStyle/>
          <a:p>
            <a:pPr algn="r">
              <a:defRPr sz="1200">
                <a:latin typeface="Barlow" panose="00000500000000000000" pitchFamily="2" charset="0"/>
              </a:defRPr>
            </a:pPr>
            <a:endParaRPr lang="en-US"/>
          </a:p>
        </c:txPr>
        <c:crossAx val="164734848"/>
        <c:crosses val="autoZero"/>
        <c:auto val="0"/>
        <c:lblAlgn val="ctr"/>
        <c:lblOffset val="100"/>
        <c:noMultiLvlLbl val="0"/>
      </c:catAx>
      <c:valAx>
        <c:axId val="164734848"/>
        <c:scaling>
          <c:orientation val="minMax"/>
          <c:max val="1"/>
          <c:min val="0"/>
        </c:scaling>
        <c:delete val="1"/>
        <c:axPos val="t"/>
        <c:numFmt formatCode="0%" sourceLinked="1"/>
        <c:majorTickMark val="out"/>
        <c:minorTickMark val="none"/>
        <c:tickLblPos val="nextTo"/>
        <c:crossAx val="164733312"/>
        <c:crosses val="autoZero"/>
        <c:crossBetween val="between"/>
        <c:majorUnit val="0.2"/>
      </c:valAx>
    </c:plotArea>
    <c:plotVisOnly val="1"/>
    <c:dispBlanksAs val="gap"/>
    <c:showDLblsOverMax val="0"/>
  </c:chart>
  <c:txPr>
    <a:bodyPr/>
    <a:lstStyle/>
    <a:p>
      <a:pPr>
        <a:defRPr sz="1200" smtId="4294967295">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04858954355396"/>
          <c:y val="2.5566837728106733E-2"/>
          <c:w val="0.44195141045644604"/>
          <c:h val="0.94804640349914626"/>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rgbClr val="402957"/>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Cost</c:v>
                </c:pt>
                <c:pt idx="1">
                  <c:v>Quality of goods or materials</c:v>
                </c:pt>
                <c:pt idx="2">
                  <c:v>Supporting local businesses</c:v>
                </c:pt>
                <c:pt idx="3">
                  <c:v>Speed or ease of access</c:v>
                </c:pt>
                <c:pt idx="4">
                  <c:v>Keeping pace with customer demand</c:v>
                </c:pt>
                <c:pt idx="5">
                  <c:v>Minimising disruption to our operations</c:v>
                </c:pt>
                <c:pt idx="6">
                  <c:v>Minimising carbon emissions</c:v>
                </c:pt>
                <c:pt idx="7">
                  <c:v>Quantity they can provide</c:v>
                </c:pt>
              </c:strCache>
            </c:strRef>
          </c:cat>
          <c:val>
            <c:numRef>
              <c:f>Sheet1!$B$2:$B$9</c:f>
              <c:numCache>
                <c:formatCode>0%</c:formatCode>
                <c:ptCount val="8"/>
                <c:pt idx="0">
                  <c:v>0.75</c:v>
                </c:pt>
                <c:pt idx="1">
                  <c:v>0.69</c:v>
                </c:pt>
                <c:pt idx="2">
                  <c:v>0.56000000000000005</c:v>
                </c:pt>
                <c:pt idx="3">
                  <c:v>0.51</c:v>
                </c:pt>
                <c:pt idx="4">
                  <c:v>0.42</c:v>
                </c:pt>
                <c:pt idx="5">
                  <c:v>0.4</c:v>
                </c:pt>
                <c:pt idx="6">
                  <c:v>0.28000000000000003</c:v>
                </c:pt>
                <c:pt idx="7">
                  <c:v>0.26</c:v>
                </c:pt>
              </c:numCache>
            </c:numRef>
          </c:val>
          <c:extLst>
            <c:ext xmlns:c16="http://schemas.microsoft.com/office/drawing/2014/chart" uri="{C3380CC4-5D6E-409C-BE32-E72D297353CC}">
              <c16:uniqueId val="{00000000-54EF-472D-AEDB-CB573AEE918E}"/>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15599022628821E-2"/>
          <c:y val="0.19663307043739053"/>
          <c:w val="0.83255352042888642"/>
          <c:h val="0.61287384424755231"/>
        </c:manualLayout>
      </c:layout>
      <c:lineChart>
        <c:grouping val="standard"/>
        <c:varyColors val="0"/>
        <c:ser>
          <c:idx val="0"/>
          <c:order val="0"/>
          <c:tx>
            <c:strRef>
              <c:f>Sheet1!$B$1</c:f>
              <c:strCache>
                <c:ptCount val="1"/>
                <c:pt idx="0">
                  <c:v>Scotland</c:v>
                </c:pt>
              </c:strCache>
            </c:strRef>
          </c:tx>
          <c:spPr>
            <a:ln w="38100" cap="rnd">
              <a:solidFill>
                <a:srgbClr val="3BC9D5"/>
              </a:solidFill>
              <a:round/>
            </a:ln>
            <a:effectLst/>
          </c:spPr>
          <c:marker>
            <c:symbol val="circle"/>
            <c:size val="6"/>
            <c:spPr>
              <a:solidFill>
                <a:srgbClr val="3BC9D5"/>
              </a:solidFill>
              <a:ln w="9525">
                <a:solidFill>
                  <a:srgbClr val="3BC9D5"/>
                </a:solidFill>
              </a:ln>
              <a:effectLst/>
            </c:spPr>
          </c:marker>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AE-4452-911D-8CD1081D8D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June/July '21</c:v>
                </c:pt>
                <c:pt idx="1">
                  <c:v>Oct/Nov '21</c:v>
                </c:pt>
                <c:pt idx="2">
                  <c:v>Feb/Mar '22</c:v>
                </c:pt>
                <c:pt idx="3">
                  <c:v>June/July '22</c:v>
                </c:pt>
                <c:pt idx="4">
                  <c:v>Oct/Nov '22</c:v>
                </c:pt>
                <c:pt idx="5">
                  <c:v>Feb/Mar '23</c:v>
                </c:pt>
              </c:strCache>
            </c:strRef>
          </c:cat>
          <c:val>
            <c:numRef>
              <c:f>Sheet1!$B$2:$B$7</c:f>
              <c:numCache>
                <c:formatCode>0%</c:formatCode>
                <c:ptCount val="6"/>
                <c:pt idx="0">
                  <c:v>0.9</c:v>
                </c:pt>
                <c:pt idx="1">
                  <c:v>0.83</c:v>
                </c:pt>
                <c:pt idx="2">
                  <c:v>0.96</c:v>
                </c:pt>
                <c:pt idx="3">
                  <c:v>0.96</c:v>
                </c:pt>
                <c:pt idx="4">
                  <c:v>0.96</c:v>
                </c:pt>
                <c:pt idx="5">
                  <c:v>0.95</c:v>
                </c:pt>
              </c:numCache>
            </c:numRef>
          </c:val>
          <c:smooth val="0"/>
          <c:extLst>
            <c:ext xmlns:c16="http://schemas.microsoft.com/office/drawing/2014/chart" uri="{C3380CC4-5D6E-409C-BE32-E72D297353CC}">
              <c16:uniqueId val="{00000002-3669-4C99-B296-69D3F458761F}"/>
            </c:ext>
          </c:extLst>
        </c:ser>
        <c:ser>
          <c:idx val="1"/>
          <c:order val="1"/>
          <c:tx>
            <c:strRef>
              <c:f>Sheet1!$C$1</c:f>
              <c:strCache>
                <c:ptCount val="1"/>
                <c:pt idx="0">
                  <c:v>Rest of UK</c:v>
                </c:pt>
              </c:strCache>
            </c:strRef>
          </c:tx>
          <c:spPr>
            <a:ln w="38100" cap="rnd">
              <a:solidFill>
                <a:schemeClr val="tx1"/>
              </a:solidFill>
              <a:round/>
            </a:ln>
            <a:effectLst/>
          </c:spPr>
          <c:marker>
            <c:symbol val="x"/>
            <c:size val="6"/>
            <c:spPr>
              <a:solidFill>
                <a:schemeClr val="tx1"/>
              </a:solidFill>
              <a:ln w="9525">
                <a:solidFill>
                  <a:schemeClr val="tx1"/>
                </a:solidFill>
              </a:ln>
              <a:effectLst/>
            </c:spPr>
          </c:marker>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AE-4452-911D-8CD1081D8D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June/July '21</c:v>
                </c:pt>
                <c:pt idx="1">
                  <c:v>Oct/Nov '21</c:v>
                </c:pt>
                <c:pt idx="2">
                  <c:v>Feb/Mar '22</c:v>
                </c:pt>
                <c:pt idx="3">
                  <c:v>June/July '22</c:v>
                </c:pt>
                <c:pt idx="4">
                  <c:v>Oct/Nov '22</c:v>
                </c:pt>
                <c:pt idx="5">
                  <c:v>Feb/Mar '23</c:v>
                </c:pt>
              </c:strCache>
            </c:strRef>
          </c:cat>
          <c:val>
            <c:numRef>
              <c:f>Sheet1!$C$2:$C$7</c:f>
              <c:numCache>
                <c:formatCode>0%</c:formatCode>
                <c:ptCount val="6"/>
                <c:pt idx="0">
                  <c:v>0.63</c:v>
                </c:pt>
                <c:pt idx="1">
                  <c:v>0.59</c:v>
                </c:pt>
                <c:pt idx="2">
                  <c:v>0.64</c:v>
                </c:pt>
                <c:pt idx="3">
                  <c:v>0.64</c:v>
                </c:pt>
                <c:pt idx="4">
                  <c:v>0.66</c:v>
                </c:pt>
                <c:pt idx="5">
                  <c:v>0.66</c:v>
                </c:pt>
              </c:numCache>
            </c:numRef>
          </c:val>
          <c:smooth val="0"/>
          <c:extLst>
            <c:ext xmlns:c16="http://schemas.microsoft.com/office/drawing/2014/chart" uri="{C3380CC4-5D6E-409C-BE32-E72D297353CC}">
              <c16:uniqueId val="{00000005-3669-4C99-B296-69D3F458761F}"/>
            </c:ext>
          </c:extLst>
        </c:ser>
        <c:ser>
          <c:idx val="2"/>
          <c:order val="2"/>
          <c:tx>
            <c:strRef>
              <c:f>Sheet1!$D$1</c:f>
              <c:strCache>
                <c:ptCount val="1"/>
                <c:pt idx="0">
                  <c:v>Outside the UK</c:v>
                </c:pt>
              </c:strCache>
            </c:strRef>
          </c:tx>
          <c:spPr>
            <a:ln w="38100" cap="rnd">
              <a:solidFill>
                <a:schemeClr val="tx2"/>
              </a:solidFill>
              <a:round/>
            </a:ln>
            <a:effectLst/>
          </c:spPr>
          <c:marker>
            <c:symbol val="triangle"/>
            <c:size val="6"/>
            <c:spPr>
              <a:solidFill>
                <a:schemeClr val="tx2"/>
              </a:solidFill>
              <a:ln w="9525">
                <a:solidFill>
                  <a:schemeClr val="tx2"/>
                </a:solidFill>
              </a:ln>
              <a:effectLst/>
            </c:spPr>
          </c:marker>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AE-4452-911D-8CD1081D8D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June/July '21</c:v>
                </c:pt>
                <c:pt idx="1">
                  <c:v>Oct/Nov '21</c:v>
                </c:pt>
                <c:pt idx="2">
                  <c:v>Feb/Mar '22</c:v>
                </c:pt>
                <c:pt idx="3">
                  <c:v>June/July '22</c:v>
                </c:pt>
                <c:pt idx="4">
                  <c:v>Oct/Nov '22</c:v>
                </c:pt>
                <c:pt idx="5">
                  <c:v>Feb/Mar '23</c:v>
                </c:pt>
              </c:strCache>
            </c:strRef>
          </c:cat>
          <c:val>
            <c:numRef>
              <c:f>Sheet1!$D$2:$D$7</c:f>
              <c:numCache>
                <c:formatCode>0%</c:formatCode>
                <c:ptCount val="6"/>
                <c:pt idx="0">
                  <c:v>0.33</c:v>
                </c:pt>
                <c:pt idx="1">
                  <c:v>0.23</c:v>
                </c:pt>
                <c:pt idx="2">
                  <c:v>0.16</c:v>
                </c:pt>
                <c:pt idx="3">
                  <c:v>0.2</c:v>
                </c:pt>
                <c:pt idx="4">
                  <c:v>0.22</c:v>
                </c:pt>
                <c:pt idx="5">
                  <c:v>0.19</c:v>
                </c:pt>
              </c:numCache>
            </c:numRef>
          </c:val>
          <c:smooth val="0"/>
          <c:extLst>
            <c:ext xmlns:c16="http://schemas.microsoft.com/office/drawing/2014/chart" uri="{C3380CC4-5D6E-409C-BE32-E72D297353CC}">
              <c16:uniqueId val="{00000008-3669-4C99-B296-69D3F458761F}"/>
            </c:ext>
          </c:extLst>
        </c:ser>
        <c:dLbls>
          <c:showLegendKey val="0"/>
          <c:showVal val="0"/>
          <c:showCatName val="0"/>
          <c:showSerName val="0"/>
          <c:showPercent val="0"/>
          <c:showBubbleSize val="0"/>
        </c:dLbls>
        <c:marker val="1"/>
        <c:smooth val="0"/>
        <c:axId val="292327576"/>
        <c:axId val="292375984"/>
      </c:lineChart>
      <c:catAx>
        <c:axId val="29232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292375984"/>
        <c:crosses val="autoZero"/>
        <c:auto val="1"/>
        <c:lblAlgn val="ctr"/>
        <c:lblOffset val="100"/>
        <c:noMultiLvlLbl val="0"/>
      </c:catAx>
      <c:valAx>
        <c:axId val="292375984"/>
        <c:scaling>
          <c:orientation val="minMax"/>
        </c:scaling>
        <c:delete val="1"/>
        <c:axPos val="l"/>
        <c:numFmt formatCode="0%" sourceLinked="1"/>
        <c:majorTickMark val="none"/>
        <c:minorTickMark val="none"/>
        <c:tickLblPos val="nextTo"/>
        <c:crossAx val="292327576"/>
        <c:crosses val="autoZero"/>
        <c:crossBetween val="midCat"/>
      </c:valAx>
      <c:spPr>
        <a:noFill/>
        <a:ln w="25400">
          <a:noFill/>
        </a:ln>
        <a:effectLst/>
      </c:spPr>
    </c:plotArea>
    <c:legend>
      <c:legendPos val="t"/>
      <c:layout>
        <c:manualLayout>
          <c:xMode val="edge"/>
          <c:yMode val="edge"/>
          <c:x val="6.7304307549791567E-2"/>
          <c:y val="0.10388293162919024"/>
          <c:w val="0.86568241469816276"/>
          <c:h val="7.288610459950745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mn-lt"/>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36810610790876"/>
          <c:y val="6.6500728795433575E-2"/>
          <c:w val="0.4861506163348227"/>
          <c:h val="0.92601990622094321"/>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402957"/>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Cost</c:v>
                </c:pt>
                <c:pt idx="1">
                  <c:v>Challenges transporting goods and services</c:v>
                </c:pt>
                <c:pt idx="2">
                  <c:v>UK market is more reliable</c:v>
                </c:pt>
                <c:pt idx="3">
                  <c:v>UK market is more profitable</c:v>
                </c:pt>
                <c:pt idx="4">
                  <c:v>Complexity of paperwork</c:v>
                </c:pt>
                <c:pt idx="5">
                  <c:v>Minimising carbon emissions</c:v>
                </c:pt>
                <c:pt idx="6">
                  <c:v>Delays at customs</c:v>
                </c:pt>
                <c:pt idx="7">
                  <c:v>Decrease in demand</c:v>
                </c:pt>
              </c:strCache>
            </c:strRef>
          </c:cat>
          <c:val>
            <c:numRef>
              <c:f>Sheet1!$B$2:$B$9</c:f>
              <c:numCache>
                <c:formatCode>0%</c:formatCode>
                <c:ptCount val="8"/>
                <c:pt idx="0">
                  <c:v>0.31</c:v>
                </c:pt>
                <c:pt idx="1">
                  <c:v>0.28999999999999998</c:v>
                </c:pt>
                <c:pt idx="2">
                  <c:v>0.28000000000000003</c:v>
                </c:pt>
                <c:pt idx="3">
                  <c:v>0.25</c:v>
                </c:pt>
                <c:pt idx="4">
                  <c:v>0.21</c:v>
                </c:pt>
                <c:pt idx="5">
                  <c:v>0.16</c:v>
                </c:pt>
                <c:pt idx="6">
                  <c:v>0.13</c:v>
                </c:pt>
                <c:pt idx="7">
                  <c:v>0.12</c:v>
                </c:pt>
              </c:numCache>
            </c:numRef>
          </c:val>
          <c:extLst>
            <c:ext xmlns:c16="http://schemas.microsoft.com/office/drawing/2014/chart" uri="{C3380CC4-5D6E-409C-BE32-E72D297353CC}">
              <c16:uniqueId val="{00000000-F9C7-4E9D-8137-2F99B0D38F8E}"/>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0466265246255"/>
          <c:y val="0.19719635661490786"/>
          <c:w val="0.51347112860892374"/>
          <c:h val="0.61144457176160516"/>
        </c:manualLayout>
      </c:layout>
      <c:doughnutChart>
        <c:varyColors val="1"/>
        <c:ser>
          <c:idx val="0"/>
          <c:order val="0"/>
          <c:tx>
            <c:strRef>
              <c:f>Sheet1!$B$1</c:f>
              <c:strCache>
                <c:ptCount val="1"/>
                <c:pt idx="0">
                  <c:v>Column1</c:v>
                </c:pt>
              </c:strCache>
            </c:strRef>
          </c:tx>
          <c:dPt>
            <c:idx val="0"/>
            <c:bubble3D val="0"/>
            <c:spPr>
              <a:solidFill>
                <a:srgbClr val="3BC9D5"/>
              </a:solidFill>
            </c:spPr>
            <c:extLst>
              <c:ext xmlns:c16="http://schemas.microsoft.com/office/drawing/2014/chart" uri="{C3380CC4-5D6E-409C-BE32-E72D297353CC}">
                <c16:uniqueId val="{00000001-4C46-4962-A398-86F4C75925FC}"/>
              </c:ext>
            </c:extLst>
          </c:dPt>
          <c:dPt>
            <c:idx val="1"/>
            <c:bubble3D val="0"/>
            <c:spPr>
              <a:solidFill>
                <a:srgbClr val="FFC600"/>
              </a:solidFill>
            </c:spPr>
            <c:extLst>
              <c:ext xmlns:c16="http://schemas.microsoft.com/office/drawing/2014/chart" uri="{C3380CC4-5D6E-409C-BE32-E72D297353CC}">
                <c16:uniqueId val="{00000003-4C46-4962-A398-86F4C75925FC}"/>
              </c:ext>
            </c:extLst>
          </c:dPt>
          <c:dPt>
            <c:idx val="2"/>
            <c:bubble3D val="0"/>
            <c:spPr>
              <a:solidFill>
                <a:schemeClr val="tx2"/>
              </a:solidFill>
            </c:spPr>
            <c:extLst>
              <c:ext xmlns:c16="http://schemas.microsoft.com/office/drawing/2014/chart" uri="{C3380CC4-5D6E-409C-BE32-E72D297353CC}">
                <c16:uniqueId val="{00000005-4C46-4962-A398-86F4C75925FC}"/>
              </c:ext>
            </c:extLst>
          </c:dPt>
          <c:dPt>
            <c:idx val="3"/>
            <c:bubble3D val="0"/>
            <c:spPr>
              <a:solidFill>
                <a:srgbClr val="402957"/>
              </a:solidFill>
            </c:spPr>
            <c:extLst>
              <c:ext xmlns:c16="http://schemas.microsoft.com/office/drawing/2014/chart" uri="{C3380CC4-5D6E-409C-BE32-E72D297353CC}">
                <c16:uniqueId val="{00000007-4C46-4962-A398-86F4C75925FC}"/>
              </c:ext>
            </c:extLst>
          </c:dPt>
          <c:dPt>
            <c:idx val="4"/>
            <c:bubble3D val="0"/>
            <c:spPr>
              <a:solidFill>
                <a:schemeClr val="accent4">
                  <a:lumMod val="50000"/>
                </a:schemeClr>
              </a:solidFill>
            </c:spPr>
            <c:extLst>
              <c:ext xmlns:c16="http://schemas.microsoft.com/office/drawing/2014/chart" uri="{C3380CC4-5D6E-409C-BE32-E72D297353CC}">
                <c16:uniqueId val="{00000009-4C46-4962-A398-86F4C75925FC}"/>
              </c:ext>
            </c:extLst>
          </c:dPt>
          <c:dPt>
            <c:idx val="5"/>
            <c:bubble3D val="0"/>
            <c:spPr>
              <a:solidFill>
                <a:srgbClr val="F1BE48"/>
              </a:solidFill>
            </c:spPr>
            <c:extLst>
              <c:ext xmlns:c16="http://schemas.microsoft.com/office/drawing/2014/chart" uri="{C3380CC4-5D6E-409C-BE32-E72D297353CC}">
                <c16:uniqueId val="{0000000B-4C46-4962-A398-86F4C75925FC}"/>
              </c:ext>
            </c:extLst>
          </c:dPt>
          <c:dPt>
            <c:idx val="6"/>
            <c:bubble3D val="0"/>
            <c:spPr>
              <a:solidFill>
                <a:srgbClr val="E4C7EC"/>
              </a:solidFill>
            </c:spPr>
            <c:extLst>
              <c:ext xmlns:c16="http://schemas.microsoft.com/office/drawing/2014/chart" uri="{C3380CC4-5D6E-409C-BE32-E72D297353CC}">
                <c16:uniqueId val="{0000000D-4C46-4962-A398-86F4C75925FC}"/>
              </c:ext>
            </c:extLst>
          </c:dPt>
          <c:dLbls>
            <c:dLbl>
              <c:idx val="0"/>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C46-4962-A398-86F4C75925FC}"/>
                </c:ext>
              </c:extLst>
            </c:dLbl>
            <c:dLbl>
              <c:idx val="1"/>
              <c:spPr>
                <a:noFill/>
                <a:ln>
                  <a:noFill/>
                </a:ln>
                <a:effectLst/>
              </c:spPr>
              <c:txPr>
                <a:bodyPr/>
                <a:lstStyle/>
                <a:p>
                  <a:pPr>
                    <a:defRPr sz="1400" b="1" smtId="4294967295">
                      <a:solidFill>
                        <a:srgbClr val="402957"/>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C46-4962-A398-86F4C75925FC}"/>
                </c:ext>
              </c:extLst>
            </c:dLbl>
            <c:dLbl>
              <c:idx val="2"/>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C46-4962-A398-86F4C75925FC}"/>
                </c:ext>
              </c:extLst>
            </c:dLbl>
            <c:dLbl>
              <c:idx val="3"/>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C46-4962-A398-86F4C75925FC}"/>
                </c:ext>
              </c:extLst>
            </c:dLbl>
            <c:dLbl>
              <c:idx val="4"/>
              <c:layout>
                <c:manualLayout>
                  <c:x val="1.4705882352941173E-2"/>
                  <c:y val="-4.0860994939947187E-2"/>
                </c:manualLayout>
              </c:layout>
              <c:tx>
                <c:rich>
                  <a:bodyPr/>
                  <a:lstStyle/>
                  <a:p>
                    <a:pPr>
                      <a:defRPr sz="1400" b="1" smtId="4294967295">
                        <a:solidFill>
                          <a:schemeClr val="bg1"/>
                        </a:solidFill>
                        <a:latin typeface="Barlow" panose="00000500000000000000" pitchFamily="2" charset="0"/>
                        <a:cs typeface="Arial" panose="020B0604020202020204" pitchFamily="34" charset="0"/>
                      </a:defRPr>
                    </a:pPr>
                    <a:fld id="{56C26253-2CFB-4158-9C66-B0AACEB87C27}" type="VALUE">
                      <a:rPr lang="en-US">
                        <a:solidFill>
                          <a:schemeClr val="bg1"/>
                        </a:solidFill>
                        <a:latin typeface="Barlow" panose="00000500000000000000" pitchFamily="2" charset="0"/>
                      </a:rPr>
                      <a:pPr>
                        <a:defRPr sz="1400" b="1" smtId="4294967295">
                          <a:solidFill>
                            <a:schemeClr val="bg1"/>
                          </a:solidFill>
                          <a:latin typeface="Barlow" panose="00000500000000000000" pitchFamily="2" charset="0"/>
                          <a:cs typeface="Arial" panose="020B0604020202020204" pitchFamily="34" charset="0"/>
                        </a:defRPr>
                      </a:pPr>
                      <a:t>[VALUE]</a:t>
                    </a:fld>
                    <a:endParaRPr lang="en-GB"/>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7107843137254893E-2"/>
                      <c:h val="5.2798242747403204E-2"/>
                    </c:manualLayout>
                  </c15:layout>
                  <c15:dlblFieldTable/>
                  <c15:showDataLabelsRange val="0"/>
                </c:ext>
                <c:ext xmlns:c16="http://schemas.microsoft.com/office/drawing/2014/chart" uri="{C3380CC4-5D6E-409C-BE32-E72D297353CC}">
                  <c16:uniqueId val="{00000009-4C46-4962-A398-86F4C75925FC}"/>
                </c:ext>
              </c:extLst>
            </c:dLbl>
            <c:dLbl>
              <c:idx val="5"/>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B-4C46-4962-A398-86F4C75925FC}"/>
                </c:ext>
              </c:extLst>
            </c:dLbl>
            <c:dLbl>
              <c:idx val="6"/>
              <c:spPr>
                <a:noFill/>
                <a:ln>
                  <a:noFill/>
                </a:ln>
                <a:effectLst/>
              </c:spPr>
              <c:txPr>
                <a:bodyPr/>
                <a:lstStyle/>
                <a:p>
                  <a:pPr>
                    <a:defRPr sz="1400" b="1" smtId="4294967295">
                      <a:solidFill>
                        <a:srgbClr val="000000"/>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D-4C46-4962-A398-86F4C75925FC}"/>
                </c:ext>
              </c:extLst>
            </c:dLbl>
            <c:numFmt formatCode="[&lt;0.02]&quot;&quot;;[&gt;=0.02]0%" sourceLinked="0"/>
            <c:spPr>
              <a:noFill/>
              <a:ln>
                <a:noFill/>
              </a:ln>
              <a:effectLst/>
            </c:spPr>
            <c:txPr>
              <a:bodyPr/>
              <a:lstStyle/>
              <a:p>
                <a:pPr>
                  <a:defRPr sz="1400" b="1" smtId="4294967295">
                    <a:solidFill>
                      <a:schemeClr val="bg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showLeaderLines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Sheet1!$A$2:$A$6</c:f>
              <c:strCache>
                <c:ptCount val="5"/>
                <c:pt idx="0">
                  <c:v>Very confident</c:v>
                </c:pt>
                <c:pt idx="1">
                  <c:v>Fairly confident</c:v>
                </c:pt>
                <c:pt idx="2">
                  <c:v>Not that confident</c:v>
                </c:pt>
                <c:pt idx="3">
                  <c:v>Not at all confident </c:v>
                </c:pt>
                <c:pt idx="4">
                  <c:v>Don't know</c:v>
                </c:pt>
              </c:strCache>
            </c:strRef>
          </c:cat>
          <c:val>
            <c:numRef>
              <c:f>Sheet1!$B$2:$B$6</c:f>
              <c:numCache>
                <c:formatCode>0%</c:formatCode>
                <c:ptCount val="5"/>
                <c:pt idx="0">
                  <c:v>0.37</c:v>
                </c:pt>
                <c:pt idx="1">
                  <c:v>0.5</c:v>
                </c:pt>
                <c:pt idx="2">
                  <c:v>0.09</c:v>
                </c:pt>
                <c:pt idx="3">
                  <c:v>0.03</c:v>
                </c:pt>
                <c:pt idx="4">
                  <c:v>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4C46-4962-A398-86F4C75925FC}"/>
            </c:ext>
          </c:extLst>
        </c:ser>
        <c:dLbls>
          <c:showLegendKey val="0"/>
          <c:showVal val="0"/>
          <c:showCatName val="0"/>
          <c:showSerName val="0"/>
          <c:showPercent val="0"/>
          <c:showBubbleSize val="0"/>
          <c:showLeaderLines val="1"/>
        </c:dLbls>
        <c:firstSliceAng val="0"/>
        <c:holeSize val="55"/>
      </c:doughnutChart>
    </c:plotArea>
    <c:legend>
      <c:legendPos val="r"/>
      <c:layout>
        <c:manualLayout>
          <c:xMode val="edge"/>
          <c:yMode val="edge"/>
          <c:x val="0.6563931990118882"/>
          <c:y val="0.30066407160280356"/>
          <c:w val="0.32890091863517062"/>
          <c:h val="0.41618348195428623"/>
        </c:manualLayout>
      </c:layout>
      <c:overlay val="0"/>
      <c:txPr>
        <a:bodyPr/>
        <a:lstStyle/>
        <a:p>
          <a:pPr>
            <a:defRPr sz="1400" smtId="4294967295">
              <a:latin typeface="Barlow" panose="00000500000000000000" pitchFamily="2" charset="0"/>
              <a:cs typeface="Arial" panose="020B0604020202020204" pitchFamily="34" charset="0"/>
            </a:defRPr>
          </a:pPr>
          <a:endParaRPr lang="en-US"/>
        </a:p>
      </c:txPr>
    </c:legend>
    <c:plotVisOnly val="1"/>
    <c:dispBlanksAs val="gap"/>
    <c:showDLblsOverMax val="0"/>
  </c:chart>
  <c:txPr>
    <a:bodyPr/>
    <a:lstStyle/>
    <a:p>
      <a:pPr>
        <a:defRPr sz="1800" smtId="4294967295"/>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18016684101937E-2"/>
          <c:y val="0.22510186589754225"/>
          <c:w val="0.93398381085397442"/>
          <c:h val="0.4585655785098669"/>
        </c:manualLayout>
      </c:layout>
      <c:barChart>
        <c:barDir val="col"/>
        <c:grouping val="clustered"/>
        <c:varyColors val="0"/>
        <c:ser>
          <c:idx val="0"/>
          <c:order val="0"/>
          <c:tx>
            <c:strRef>
              <c:f>Sheet1!$B$1</c:f>
              <c:strCache>
                <c:ptCount val="1"/>
                <c:pt idx="0">
                  <c:v>Column1</c:v>
                </c:pt>
              </c:strCache>
            </c:strRef>
          </c:tx>
          <c:spPr>
            <a:solidFill>
              <a:srgbClr val="402957"/>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Scaling back or reducing our operations</c:v>
                </c:pt>
                <c:pt idx="1">
                  <c:v>Investing in the business to support growth</c:v>
                </c:pt>
                <c:pt idx="2">
                  <c:v>Investing in the business to maintain performance</c:v>
                </c:pt>
                <c:pt idx="3">
                  <c:v>Making no significant changes</c:v>
                </c:pt>
              </c:strCache>
            </c:strRef>
          </c:cat>
          <c:val>
            <c:numRef>
              <c:f>Sheet1!$B$2:$B$5</c:f>
              <c:numCache>
                <c:formatCode>0%</c:formatCode>
                <c:ptCount val="4"/>
                <c:pt idx="0">
                  <c:v>0.16</c:v>
                </c:pt>
                <c:pt idx="1">
                  <c:v>0.21</c:v>
                </c:pt>
                <c:pt idx="2">
                  <c:v>0.24</c:v>
                </c:pt>
                <c:pt idx="3">
                  <c:v>0.38</c:v>
                </c:pt>
              </c:numCache>
            </c:numRef>
          </c:val>
          <c:extLst>
            <c:ext xmlns:c16="http://schemas.microsoft.com/office/drawing/2014/chart" uri="{C3380CC4-5D6E-409C-BE32-E72D297353CC}">
              <c16:uniqueId val="{00000000-DBAC-4F53-82DD-2FB8871C1AC7}"/>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3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r"/>
        <c:numFmt formatCode="0%" sourceLinked="1"/>
        <c:majorTickMark val="none"/>
        <c:minorTickMark val="none"/>
        <c:tickLblPos val="nextTo"/>
        <c:crossAx val="199569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66355591991851"/>
          <c:y val="0"/>
          <c:w val="0.47010760468103679"/>
          <c:h val="0.96077589224047066"/>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Lbls>
            <c:dLbl>
              <c:idx val="0"/>
              <c:layout>
                <c:manualLayout>
                  <c:x val="-1.6877439102617499E-16"/>
                  <c:y val="1.7336529381450725E-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B0-46B4-B428-7EACE27E187C}"/>
                </c:ext>
              </c:extLst>
            </c:dLbl>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High and increasing costs</c:v>
                </c:pt>
                <c:pt idx="1">
                  <c:v>Ongoing economic uncertainty</c:v>
                </c:pt>
                <c:pt idx="2">
                  <c:v>Lower or no profit margins</c:v>
                </c:pt>
                <c:pt idx="3">
                  <c:v>Supply chain disruption</c:v>
                </c:pt>
                <c:pt idx="4">
                  <c:v>Reduced customer demand</c:v>
                </c:pt>
                <c:pt idx="5">
                  <c:v>Depleted cash reserves</c:v>
                </c:pt>
                <c:pt idx="6">
                  <c:v>Access to labour</c:v>
                </c:pt>
                <c:pt idx="7">
                  <c:v>Keeping pace with regulatory change</c:v>
                </c:pt>
                <c:pt idx="8">
                  <c:v>Personal wellbeing or burnout</c:v>
                </c:pt>
                <c:pt idx="9">
                  <c:v>Staff wellbeing or burnout</c:v>
                </c:pt>
                <c:pt idx="10">
                  <c:v>Access to specialist skills</c:v>
                </c:pt>
                <c:pt idx="11">
                  <c:v>Ability to plan ahead</c:v>
                </c:pt>
              </c:strCache>
            </c:strRef>
          </c:cat>
          <c:val>
            <c:numRef>
              <c:f>Sheet1!$B$2:$B$13</c:f>
              <c:numCache>
                <c:formatCode>0%</c:formatCode>
                <c:ptCount val="12"/>
                <c:pt idx="0">
                  <c:v>0.71</c:v>
                </c:pt>
                <c:pt idx="1">
                  <c:v>0.32</c:v>
                </c:pt>
                <c:pt idx="2">
                  <c:v>0.25</c:v>
                </c:pt>
                <c:pt idx="3">
                  <c:v>0.23</c:v>
                </c:pt>
                <c:pt idx="4">
                  <c:v>0.21</c:v>
                </c:pt>
                <c:pt idx="5">
                  <c:v>0.17</c:v>
                </c:pt>
                <c:pt idx="6">
                  <c:v>0.14000000000000001</c:v>
                </c:pt>
                <c:pt idx="7">
                  <c:v>0.13</c:v>
                </c:pt>
                <c:pt idx="8">
                  <c:v>0.11</c:v>
                </c:pt>
                <c:pt idx="9">
                  <c:v>0.08</c:v>
                </c:pt>
                <c:pt idx="10">
                  <c:v>0.06</c:v>
                </c:pt>
                <c:pt idx="11">
                  <c:v>0.06</c:v>
                </c:pt>
              </c:numCache>
            </c:numRef>
          </c:val>
          <c:extLst>
            <c:ext xmlns:c16="http://schemas.microsoft.com/office/drawing/2014/chart" uri="{C3380CC4-5D6E-409C-BE32-E72D297353CC}">
              <c16:uniqueId val="{00000000-3E01-473D-8671-5FAAF61F500C}"/>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0466265246255"/>
          <c:y val="0.19719635661490786"/>
          <c:w val="0.51347112860892374"/>
          <c:h val="0.61144457176160516"/>
        </c:manualLayout>
      </c:layout>
      <c:doughnutChart>
        <c:varyColors val="1"/>
        <c:ser>
          <c:idx val="0"/>
          <c:order val="0"/>
          <c:tx>
            <c:strRef>
              <c:f>Sheet1!$B$1</c:f>
              <c:strCache>
                <c:ptCount val="1"/>
                <c:pt idx="0">
                  <c:v>Column1</c:v>
                </c:pt>
              </c:strCache>
            </c:strRef>
          </c:tx>
          <c:dPt>
            <c:idx val="0"/>
            <c:bubble3D val="0"/>
            <c:spPr>
              <a:solidFill>
                <a:srgbClr val="3BC9D5"/>
              </a:solidFill>
            </c:spPr>
            <c:extLst>
              <c:ext xmlns:c16="http://schemas.microsoft.com/office/drawing/2014/chart" uri="{C3380CC4-5D6E-409C-BE32-E72D297353CC}">
                <c16:uniqueId val="{00000001-4C46-4962-A398-86F4C75925FC}"/>
              </c:ext>
            </c:extLst>
          </c:dPt>
          <c:dPt>
            <c:idx val="1"/>
            <c:bubble3D val="0"/>
            <c:spPr>
              <a:solidFill>
                <a:srgbClr val="FFC600"/>
              </a:solidFill>
            </c:spPr>
            <c:extLst>
              <c:ext xmlns:c16="http://schemas.microsoft.com/office/drawing/2014/chart" uri="{C3380CC4-5D6E-409C-BE32-E72D297353CC}">
                <c16:uniqueId val="{00000003-4C46-4962-A398-86F4C75925FC}"/>
              </c:ext>
            </c:extLst>
          </c:dPt>
          <c:dPt>
            <c:idx val="2"/>
            <c:bubble3D val="0"/>
            <c:spPr>
              <a:solidFill>
                <a:schemeClr val="tx2"/>
              </a:solidFill>
            </c:spPr>
            <c:extLst>
              <c:ext xmlns:c16="http://schemas.microsoft.com/office/drawing/2014/chart" uri="{C3380CC4-5D6E-409C-BE32-E72D297353CC}">
                <c16:uniqueId val="{00000005-4C46-4962-A398-86F4C75925FC}"/>
              </c:ext>
            </c:extLst>
          </c:dPt>
          <c:dPt>
            <c:idx val="3"/>
            <c:bubble3D val="0"/>
            <c:spPr>
              <a:solidFill>
                <a:srgbClr val="402957"/>
              </a:solidFill>
            </c:spPr>
            <c:extLst>
              <c:ext xmlns:c16="http://schemas.microsoft.com/office/drawing/2014/chart" uri="{C3380CC4-5D6E-409C-BE32-E72D297353CC}">
                <c16:uniqueId val="{00000007-4C46-4962-A398-86F4C75925FC}"/>
              </c:ext>
            </c:extLst>
          </c:dPt>
          <c:dPt>
            <c:idx val="4"/>
            <c:bubble3D val="0"/>
            <c:spPr>
              <a:solidFill>
                <a:schemeClr val="accent4">
                  <a:lumMod val="50000"/>
                </a:schemeClr>
              </a:solidFill>
            </c:spPr>
            <c:extLst>
              <c:ext xmlns:c16="http://schemas.microsoft.com/office/drawing/2014/chart" uri="{C3380CC4-5D6E-409C-BE32-E72D297353CC}">
                <c16:uniqueId val="{00000009-4C46-4962-A398-86F4C75925FC}"/>
              </c:ext>
            </c:extLst>
          </c:dPt>
          <c:dPt>
            <c:idx val="5"/>
            <c:bubble3D val="0"/>
            <c:spPr>
              <a:solidFill>
                <a:srgbClr val="F1BE48"/>
              </a:solidFill>
            </c:spPr>
            <c:extLst>
              <c:ext xmlns:c16="http://schemas.microsoft.com/office/drawing/2014/chart" uri="{C3380CC4-5D6E-409C-BE32-E72D297353CC}">
                <c16:uniqueId val="{0000000B-4C46-4962-A398-86F4C75925FC}"/>
              </c:ext>
            </c:extLst>
          </c:dPt>
          <c:dPt>
            <c:idx val="6"/>
            <c:bubble3D val="0"/>
            <c:spPr>
              <a:solidFill>
                <a:srgbClr val="E4C7EC"/>
              </a:solidFill>
            </c:spPr>
            <c:extLst>
              <c:ext xmlns:c16="http://schemas.microsoft.com/office/drawing/2014/chart" uri="{C3380CC4-5D6E-409C-BE32-E72D297353CC}">
                <c16:uniqueId val="{0000000D-4C46-4962-A398-86F4C75925FC}"/>
              </c:ext>
            </c:extLst>
          </c:dPt>
          <c:dLbls>
            <c:dLbl>
              <c:idx val="0"/>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C46-4962-A398-86F4C75925FC}"/>
                </c:ext>
              </c:extLst>
            </c:dLbl>
            <c:dLbl>
              <c:idx val="1"/>
              <c:spPr>
                <a:noFill/>
                <a:ln>
                  <a:noFill/>
                </a:ln>
                <a:effectLst/>
              </c:spPr>
              <c:txPr>
                <a:bodyPr/>
                <a:lstStyle/>
                <a:p>
                  <a:pPr>
                    <a:defRPr sz="1400" b="1" smtId="4294967295">
                      <a:solidFill>
                        <a:srgbClr val="402957"/>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C46-4962-A398-86F4C75925FC}"/>
                </c:ext>
              </c:extLst>
            </c:dLbl>
            <c:dLbl>
              <c:idx val="2"/>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C46-4962-A398-86F4C75925FC}"/>
                </c:ext>
              </c:extLst>
            </c:dLbl>
            <c:dLbl>
              <c:idx val="3"/>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C46-4962-A398-86F4C75925FC}"/>
                </c:ext>
              </c:extLst>
            </c:dLbl>
            <c:dLbl>
              <c:idx val="4"/>
              <c:layout>
                <c:manualLayout>
                  <c:x val="7.3529411764705881E-3"/>
                  <c:y val="2.9186424957105147E-3"/>
                </c:manualLayout>
              </c:layout>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46-4962-A398-86F4C75925FC}"/>
                </c:ext>
              </c:extLst>
            </c:dLbl>
            <c:dLbl>
              <c:idx val="5"/>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B-4C46-4962-A398-86F4C75925FC}"/>
                </c:ext>
              </c:extLst>
            </c:dLbl>
            <c:dLbl>
              <c:idx val="6"/>
              <c:spPr>
                <a:noFill/>
                <a:ln>
                  <a:noFill/>
                </a:ln>
                <a:effectLst/>
              </c:spPr>
              <c:txPr>
                <a:bodyPr/>
                <a:lstStyle/>
                <a:p>
                  <a:pPr>
                    <a:defRPr sz="1400" b="1" smtId="4294967295">
                      <a:solidFill>
                        <a:srgbClr val="000000"/>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D-4C46-4962-A398-86F4C75925FC}"/>
                </c:ext>
              </c:extLst>
            </c:dLbl>
            <c:numFmt formatCode="[&lt;0.02]&quot;&quot;;[&gt;=0.02]0%" sourceLinked="0"/>
            <c:spPr>
              <a:noFill/>
              <a:ln>
                <a:noFill/>
              </a:ln>
              <a:effectLst/>
            </c:spPr>
            <c:txPr>
              <a:bodyPr/>
              <a:lstStyle/>
              <a:p>
                <a:pPr>
                  <a:defRPr sz="1400" b="1" smtId="4294967295">
                    <a:solidFill>
                      <a:schemeClr val="bg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showLeaderLines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Sheet1!$A$2:$A$6</c:f>
              <c:strCache>
                <c:ptCount val="5"/>
                <c:pt idx="0">
                  <c:v>Very well informed</c:v>
                </c:pt>
                <c:pt idx="1">
                  <c:v>Quite well informed</c:v>
                </c:pt>
                <c:pt idx="2">
                  <c:v>Not well informed</c:v>
                </c:pt>
                <c:pt idx="3">
                  <c:v>Not informed at all</c:v>
                </c:pt>
                <c:pt idx="4">
                  <c:v>Don't know </c:v>
                </c:pt>
              </c:strCache>
            </c:strRef>
          </c:cat>
          <c:val>
            <c:numRef>
              <c:f>Sheet1!$B$2:$B$6</c:f>
              <c:numCache>
                <c:formatCode>0%</c:formatCode>
                <c:ptCount val="5"/>
                <c:pt idx="0">
                  <c:v>0.2</c:v>
                </c:pt>
                <c:pt idx="1">
                  <c:v>0.53</c:v>
                </c:pt>
                <c:pt idx="2">
                  <c:v>0.19</c:v>
                </c:pt>
                <c:pt idx="3">
                  <c:v>0.06</c:v>
                </c:pt>
                <c:pt idx="4">
                  <c:v>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4C46-4962-A398-86F4C75925FC}"/>
            </c:ext>
          </c:extLst>
        </c:ser>
        <c:dLbls>
          <c:showLegendKey val="0"/>
          <c:showVal val="0"/>
          <c:showCatName val="0"/>
          <c:showSerName val="0"/>
          <c:showPercent val="0"/>
          <c:showBubbleSize val="0"/>
          <c:showLeaderLines val="1"/>
        </c:dLbls>
        <c:firstSliceAng val="0"/>
        <c:holeSize val="55"/>
      </c:doughnutChart>
    </c:plotArea>
    <c:legend>
      <c:legendPos val="r"/>
      <c:layout>
        <c:manualLayout>
          <c:xMode val="edge"/>
          <c:yMode val="edge"/>
          <c:x val="0.6563931990118882"/>
          <c:y val="0.30066407160280356"/>
          <c:w val="0.32890091863517062"/>
          <c:h val="0.41618348195428623"/>
        </c:manualLayout>
      </c:layout>
      <c:overlay val="0"/>
      <c:txPr>
        <a:bodyPr/>
        <a:lstStyle/>
        <a:p>
          <a:pPr>
            <a:defRPr sz="1400" smtId="4294967295">
              <a:latin typeface="Barlow" panose="00000500000000000000" pitchFamily="2" charset="0"/>
              <a:cs typeface="Arial" panose="020B0604020202020204" pitchFamily="34" charset="0"/>
            </a:defRPr>
          </a:pPr>
          <a:endParaRPr lang="en-US"/>
        </a:p>
      </c:txPr>
    </c:legend>
    <c:plotVisOnly val="1"/>
    <c:dispBlanksAs val="gap"/>
    <c:showDLblsOverMax val="0"/>
  </c:chart>
  <c:txPr>
    <a:bodyPr/>
    <a:lstStyle/>
    <a:p>
      <a:pPr>
        <a:defRPr sz="1800" smtId="4294967295"/>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00950518542853"/>
          <c:y val="0.30179594305258184"/>
          <c:w val="0.72200185891749891"/>
          <c:h val="0.38107499374356979"/>
        </c:manualLayout>
      </c:layout>
      <c:barChart>
        <c:barDir val="bar"/>
        <c:grouping val="percentStacked"/>
        <c:varyColors val="0"/>
        <c:ser>
          <c:idx val="0"/>
          <c:order val="0"/>
          <c:tx>
            <c:strRef>
              <c:f>Sheet1!$B$1</c:f>
              <c:strCache>
                <c:ptCount val="1"/>
                <c:pt idx="0">
                  <c:v>Already doing</c:v>
                </c:pt>
              </c:strCache>
            </c:strRef>
          </c:tx>
          <c:spPr>
            <a:solidFill>
              <a:srgbClr val="3BC9D5"/>
            </a:solidFill>
            <a:ln>
              <a:noFill/>
            </a:ln>
            <a:effectLst/>
          </c:spPr>
          <c:invertIfNegative val="0"/>
          <c:dPt>
            <c:idx val="8"/>
            <c:invertIfNegative val="0"/>
            <c:bubble3D val="0"/>
            <c:spPr>
              <a:solidFill>
                <a:srgbClr val="3BC9D5"/>
              </a:solidFill>
              <a:ln>
                <a:noFill/>
              </a:ln>
              <a:effectLst/>
            </c:spPr>
            <c:extLst>
              <c:ext xmlns:c16="http://schemas.microsoft.com/office/drawing/2014/chart" uri="{C3380CC4-5D6E-409C-BE32-E72D297353CC}">
                <c16:uniqueId val="{00000001-7163-4B16-9A0F-C169A9B4C711}"/>
              </c:ext>
            </c:extLst>
          </c:dPt>
          <c:dPt>
            <c:idx val="9"/>
            <c:invertIfNegative val="0"/>
            <c:bubble3D val="0"/>
            <c:spPr>
              <a:solidFill>
                <a:srgbClr val="3BC9D5"/>
              </a:solidFill>
              <a:ln>
                <a:noFill/>
              </a:ln>
              <a:effectLst/>
            </c:spPr>
            <c:extLst>
              <c:ext xmlns:c16="http://schemas.microsoft.com/office/drawing/2014/chart" uri="{C3380CC4-5D6E-409C-BE32-E72D297353CC}">
                <c16:uniqueId val="{00000003-7163-4B16-9A0F-C169A9B4C711}"/>
              </c:ext>
            </c:extLst>
          </c:dPt>
          <c:dPt>
            <c:idx val="10"/>
            <c:invertIfNegative val="0"/>
            <c:bubble3D val="0"/>
            <c:spPr>
              <a:solidFill>
                <a:srgbClr val="3BC9D5"/>
              </a:solidFill>
              <a:ln>
                <a:noFill/>
              </a:ln>
              <a:effectLst/>
            </c:spPr>
            <c:extLst>
              <c:ext xmlns:c16="http://schemas.microsoft.com/office/drawing/2014/chart" uri="{C3380CC4-5D6E-409C-BE32-E72D297353CC}">
                <c16:uniqueId val="{00000005-7163-4B16-9A0F-C169A9B4C71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Measuring carbon emissions</c:v>
                </c:pt>
                <c:pt idx="1">
                  <c:v>Reducing carbon emissions</c:v>
                </c:pt>
              </c:strCache>
            </c:strRef>
          </c:cat>
          <c:val>
            <c:numRef>
              <c:f>Sheet1!$B$2:$B$3</c:f>
              <c:numCache>
                <c:formatCode>0%</c:formatCode>
                <c:ptCount val="2"/>
                <c:pt idx="0">
                  <c:v>0.28999999999999998</c:v>
                </c:pt>
                <c:pt idx="1">
                  <c:v>0.41</c:v>
                </c:pt>
              </c:numCache>
            </c:numRef>
          </c:val>
          <c:extLst>
            <c:ext xmlns:c16="http://schemas.microsoft.com/office/drawing/2014/chart" uri="{C3380CC4-5D6E-409C-BE32-E72D297353CC}">
              <c16:uniqueId val="{00000006-7163-4B16-9A0F-C169A9B4C711}"/>
            </c:ext>
          </c:extLst>
        </c:ser>
        <c:ser>
          <c:idx val="1"/>
          <c:order val="1"/>
          <c:tx>
            <c:strRef>
              <c:f>Sheet1!$C$1</c:f>
              <c:strCache>
                <c:ptCount val="1"/>
                <c:pt idx="0">
                  <c:v>Intend to within 6 months</c:v>
                </c:pt>
              </c:strCache>
            </c:strRef>
          </c:tx>
          <c:spPr>
            <a:solidFill>
              <a:srgbClr val="FFC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Measuring carbon emissions</c:v>
                </c:pt>
                <c:pt idx="1">
                  <c:v>Reducing carbon emissions</c:v>
                </c:pt>
              </c:strCache>
            </c:strRef>
          </c:cat>
          <c:val>
            <c:numRef>
              <c:f>Sheet1!$C$2:$C$3</c:f>
              <c:numCache>
                <c:formatCode>0%</c:formatCode>
                <c:ptCount val="2"/>
                <c:pt idx="0">
                  <c:v>7.0000000000000007E-2</c:v>
                </c:pt>
                <c:pt idx="1">
                  <c:v>0.05</c:v>
                </c:pt>
              </c:numCache>
            </c:numRef>
          </c:val>
          <c:extLst>
            <c:ext xmlns:c16="http://schemas.microsoft.com/office/drawing/2014/chart" uri="{C3380CC4-5D6E-409C-BE32-E72D297353CC}">
              <c16:uniqueId val="{00000007-7163-4B16-9A0F-C169A9B4C711}"/>
            </c:ext>
          </c:extLst>
        </c:ser>
        <c:ser>
          <c:idx val="2"/>
          <c:order val="2"/>
          <c:tx>
            <c:strRef>
              <c:f>Sheet1!$D$1</c:f>
              <c:strCache>
                <c:ptCount val="1"/>
                <c:pt idx="0">
                  <c:v>Intend to but no specific timeframe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Measuring carbon emissions</c:v>
                </c:pt>
                <c:pt idx="1">
                  <c:v>Reducing carbon emissions</c:v>
                </c:pt>
              </c:strCache>
            </c:strRef>
          </c:cat>
          <c:val>
            <c:numRef>
              <c:f>Sheet1!$D$2:$D$3</c:f>
              <c:numCache>
                <c:formatCode>0%</c:formatCode>
                <c:ptCount val="2"/>
                <c:pt idx="0">
                  <c:v>0.26</c:v>
                </c:pt>
                <c:pt idx="1">
                  <c:v>0.28000000000000003</c:v>
                </c:pt>
              </c:numCache>
            </c:numRef>
          </c:val>
          <c:extLst>
            <c:ext xmlns:c16="http://schemas.microsoft.com/office/drawing/2014/chart" uri="{C3380CC4-5D6E-409C-BE32-E72D297353CC}">
              <c16:uniqueId val="{00000008-7163-4B16-9A0F-C169A9B4C711}"/>
            </c:ext>
          </c:extLst>
        </c:ser>
        <c:ser>
          <c:idx val="3"/>
          <c:order val="3"/>
          <c:tx>
            <c:strRef>
              <c:f>Sheet1!$E$1</c:f>
              <c:strCache>
                <c:ptCount val="1"/>
                <c:pt idx="0">
                  <c:v>Don't intend to</c:v>
                </c:pt>
              </c:strCache>
            </c:strRef>
          </c:tx>
          <c:spPr>
            <a:solidFill>
              <a:srgbClr val="4029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Measuring carbon emissions</c:v>
                </c:pt>
                <c:pt idx="1">
                  <c:v>Reducing carbon emissions</c:v>
                </c:pt>
              </c:strCache>
            </c:strRef>
          </c:cat>
          <c:val>
            <c:numRef>
              <c:f>Sheet1!$E$2:$E$3</c:f>
              <c:numCache>
                <c:formatCode>0%</c:formatCode>
                <c:ptCount val="2"/>
                <c:pt idx="0">
                  <c:v>0.32</c:v>
                </c:pt>
                <c:pt idx="1">
                  <c:v>0.2</c:v>
                </c:pt>
              </c:numCache>
            </c:numRef>
          </c:val>
          <c:extLst>
            <c:ext xmlns:c16="http://schemas.microsoft.com/office/drawing/2014/chart" uri="{C3380CC4-5D6E-409C-BE32-E72D297353CC}">
              <c16:uniqueId val="{00000009-7163-4B16-9A0F-C169A9B4C711}"/>
            </c:ext>
          </c:extLst>
        </c:ser>
        <c:ser>
          <c:idx val="4"/>
          <c:order val="4"/>
          <c:tx>
            <c:strRef>
              <c:f>Sheet1!$F$1</c:f>
              <c:strCache>
                <c:ptCount val="1"/>
                <c:pt idx="0">
                  <c:v>Don't know</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Measuring carbon emissions</c:v>
                </c:pt>
                <c:pt idx="1">
                  <c:v>Reducing carbon emissions</c:v>
                </c:pt>
              </c:strCache>
            </c:strRef>
          </c:cat>
          <c:val>
            <c:numRef>
              <c:f>Sheet1!$F$2:$F$3</c:f>
              <c:numCache>
                <c:formatCode>0%</c:formatCode>
                <c:ptCount val="2"/>
                <c:pt idx="0">
                  <c:v>0.06</c:v>
                </c:pt>
                <c:pt idx="1">
                  <c:v>0.06</c:v>
                </c:pt>
              </c:numCache>
            </c:numRef>
          </c:val>
          <c:extLst>
            <c:ext xmlns:c16="http://schemas.microsoft.com/office/drawing/2014/chart" uri="{C3380CC4-5D6E-409C-BE32-E72D297353CC}">
              <c16:uniqueId val="{0000000A-7163-4B16-9A0F-C169A9B4C711}"/>
            </c:ext>
          </c:extLst>
        </c:ser>
        <c:dLbls>
          <c:showLegendKey val="0"/>
          <c:showVal val="1"/>
          <c:showCatName val="0"/>
          <c:showSerName val="0"/>
          <c:showPercent val="0"/>
          <c:showBubbleSize val="0"/>
        </c:dLbls>
        <c:gapWidth val="50"/>
        <c:overlap val="10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a:noFill/>
        </a:ln>
        <a:effectLst/>
      </c:spPr>
    </c:plotArea>
    <c:legend>
      <c:legendPos val="t"/>
      <c:layout>
        <c:manualLayout>
          <c:xMode val="edge"/>
          <c:yMode val="edge"/>
          <c:x val="3.2151099652677005E-2"/>
          <c:y val="0.20857061424241582"/>
          <c:w val="0.96784892096072161"/>
          <c:h val="5.8625318973200662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32639065278129"/>
          <c:y val="9.7612042615171056E-3"/>
          <c:w val="0.48867360934721871"/>
          <c:h val="0.96764948987616162"/>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Pt>
            <c:idx val="8"/>
            <c:invertIfNegative val="0"/>
            <c:bubble3D val="0"/>
            <c:spPr>
              <a:solidFill>
                <a:srgbClr val="3BC9D5"/>
              </a:solidFill>
              <a:ln>
                <a:noFill/>
              </a:ln>
              <a:effectLst/>
            </c:spPr>
            <c:extLst>
              <c:ext xmlns:c16="http://schemas.microsoft.com/office/drawing/2014/chart" uri="{C3380CC4-5D6E-409C-BE32-E72D297353CC}">
                <c16:uniqueId val="{00000001-73FA-458C-AE63-5EE693F90BE7}"/>
              </c:ext>
            </c:extLst>
          </c:dPt>
          <c:dPt>
            <c:idx val="10"/>
            <c:invertIfNegative val="0"/>
            <c:bubble3D val="0"/>
            <c:spPr>
              <a:solidFill>
                <a:srgbClr val="3BC9D5"/>
              </a:solidFill>
              <a:ln>
                <a:noFill/>
              </a:ln>
              <a:effectLst/>
            </c:spPr>
            <c:extLst>
              <c:ext xmlns:c16="http://schemas.microsoft.com/office/drawing/2014/chart" uri="{C3380CC4-5D6E-409C-BE32-E72D297353CC}">
                <c16:uniqueId val="{00000003-73FA-458C-AE63-5EE693F90BE7}"/>
              </c:ext>
            </c:extLst>
          </c:dPt>
          <c:dLbls>
            <c:spPr>
              <a:noFill/>
              <a:ln>
                <a:noFill/>
              </a:ln>
              <a:effectLst/>
            </c:spPr>
            <c:txPr>
              <a:bodyPr rot="0" spcFirstLastPara="1" vertOverflow="ellipsis" vert="horz" wrap="square" anchor="ctr" anchorCtr="1"/>
              <a:lstStyle/>
              <a:p>
                <a:pPr>
                  <a:defRPr sz="1300" b="0" i="0" u="none" strike="noStrike" kern="1200" baseline="0">
                    <a:solidFill>
                      <a:srgbClr val="402957"/>
                    </a:solidFill>
                    <a:latin typeface="Barlow" panose="00000500000000000000" pitchFamily="2"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Access to external advice or support</c:v>
                </c:pt>
                <c:pt idx="1">
                  <c:v>Sustainability or low carbon policies</c:v>
                </c:pt>
                <c:pt idx="2">
                  <c:v>Internal expertise</c:v>
                </c:pt>
                <c:pt idx="3">
                  <c:v>Reduction targets</c:v>
                </c:pt>
                <c:pt idx="4">
                  <c:v>Internal budget</c:v>
                </c:pt>
                <c:pt idx="5">
                  <c:v>Climate training for staff</c:v>
                </c:pt>
                <c:pt idx="6">
                  <c:v>A formal written plan</c:v>
                </c:pt>
                <c:pt idx="7">
                  <c:v>External finance</c:v>
                </c:pt>
                <c:pt idx="8">
                  <c:v>None of these</c:v>
                </c:pt>
              </c:strCache>
            </c:strRef>
          </c:cat>
          <c:val>
            <c:numRef>
              <c:f>Sheet1!$B$2:$B$10</c:f>
              <c:numCache>
                <c:formatCode>0%</c:formatCode>
                <c:ptCount val="9"/>
                <c:pt idx="0">
                  <c:v>0.57999999999999996</c:v>
                </c:pt>
                <c:pt idx="1">
                  <c:v>0.33</c:v>
                </c:pt>
                <c:pt idx="2">
                  <c:v>0.28999999999999998</c:v>
                </c:pt>
                <c:pt idx="3">
                  <c:v>0.26</c:v>
                </c:pt>
                <c:pt idx="4">
                  <c:v>0.24</c:v>
                </c:pt>
                <c:pt idx="5">
                  <c:v>0.15</c:v>
                </c:pt>
                <c:pt idx="6">
                  <c:v>0.14000000000000001</c:v>
                </c:pt>
                <c:pt idx="7">
                  <c:v>0.1</c:v>
                </c:pt>
                <c:pt idx="8">
                  <c:v>0.24</c:v>
                </c:pt>
              </c:numCache>
            </c:numRef>
          </c:val>
          <c:extLst>
            <c:ext xmlns:c16="http://schemas.microsoft.com/office/drawing/2014/chart" uri="{C3380CC4-5D6E-409C-BE32-E72D297353CC}">
              <c16:uniqueId val="{00000004-73FA-458C-AE63-5EE693F90BE7}"/>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rgbClr val="402957"/>
                </a:solidFill>
                <a:latin typeface="Barlow" panose="00000500000000000000" pitchFamily="2" charset="0"/>
                <a:ea typeface="+mn-ea"/>
                <a:cs typeface="Calibri" panose="020F0502020204030204" pitchFamily="34" charset="0"/>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rgbClr val="402957"/>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13119613045827"/>
          <c:y val="1.6026929780980914E-2"/>
          <c:w val="0.51533789120697726"/>
          <c:h val="0.96764948987616162"/>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Pt>
            <c:idx val="8"/>
            <c:invertIfNegative val="0"/>
            <c:bubble3D val="0"/>
            <c:spPr>
              <a:solidFill>
                <a:srgbClr val="3BC9D5"/>
              </a:solidFill>
              <a:ln>
                <a:noFill/>
              </a:ln>
              <a:effectLst/>
            </c:spPr>
            <c:extLst>
              <c:ext xmlns:c16="http://schemas.microsoft.com/office/drawing/2014/chart" uri="{C3380CC4-5D6E-409C-BE32-E72D297353CC}">
                <c16:uniqueId val="{00000001-9B79-4F31-8B5C-D7CF5CC21433}"/>
              </c:ext>
            </c:extLst>
          </c:dPt>
          <c:dPt>
            <c:idx val="10"/>
            <c:invertIfNegative val="0"/>
            <c:bubble3D val="0"/>
            <c:spPr>
              <a:solidFill>
                <a:srgbClr val="3BC9D5"/>
              </a:solidFill>
              <a:ln>
                <a:noFill/>
              </a:ln>
              <a:effectLst/>
            </c:spPr>
            <c:extLst>
              <c:ext xmlns:c16="http://schemas.microsoft.com/office/drawing/2014/chart" uri="{C3380CC4-5D6E-409C-BE32-E72D297353CC}">
                <c16:uniqueId val="{00000003-9B79-4F31-8B5C-D7CF5CC21433}"/>
              </c:ext>
            </c:extLst>
          </c:dPt>
          <c:dLbls>
            <c:spPr>
              <a:noFill/>
              <a:ln>
                <a:noFill/>
              </a:ln>
              <a:effectLst/>
            </c:spPr>
            <c:txPr>
              <a:bodyPr rot="0" spcFirstLastPara="1" vertOverflow="ellipsis" vert="horz" wrap="square" anchor="ctr" anchorCtr="1"/>
              <a:lstStyle/>
              <a:p>
                <a:pPr>
                  <a:defRPr sz="1300" b="0" i="0" u="none" strike="noStrike" kern="1200" baseline="0">
                    <a:solidFill>
                      <a:srgbClr val="402957"/>
                    </a:solidFill>
                    <a:latin typeface="Barlow" panose="00000500000000000000" pitchFamily="2"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relevant to our business</c:v>
                </c:pt>
                <c:pt idx="1">
                  <c:v>Not a priority for us right now</c:v>
                </c:pt>
                <c:pt idx="2">
                  <c:v>Too challenging for us to make changes</c:v>
                </c:pt>
                <c:pt idx="3">
                  <c:v>Costs are too high</c:v>
                </c:pt>
                <c:pt idx="4">
                  <c:v>Don’t know how to</c:v>
                </c:pt>
                <c:pt idx="5">
                  <c:v>Lack of time</c:v>
                </c:pt>
                <c:pt idx="6">
                  <c:v>Lack of internal capacity</c:v>
                </c:pt>
              </c:strCache>
            </c:strRef>
          </c:cat>
          <c:val>
            <c:numRef>
              <c:f>Sheet1!$B$2:$B$8</c:f>
              <c:numCache>
                <c:formatCode>0%</c:formatCode>
                <c:ptCount val="7"/>
                <c:pt idx="0">
                  <c:v>0.56999999999999995</c:v>
                </c:pt>
                <c:pt idx="1">
                  <c:v>0.24</c:v>
                </c:pt>
                <c:pt idx="2">
                  <c:v>0.2</c:v>
                </c:pt>
                <c:pt idx="3">
                  <c:v>0.15</c:v>
                </c:pt>
                <c:pt idx="4">
                  <c:v>0.12</c:v>
                </c:pt>
                <c:pt idx="5">
                  <c:v>0.1</c:v>
                </c:pt>
                <c:pt idx="6">
                  <c:v>0.08</c:v>
                </c:pt>
              </c:numCache>
            </c:numRef>
          </c:val>
          <c:extLst>
            <c:ext xmlns:c16="http://schemas.microsoft.com/office/drawing/2014/chart" uri="{C3380CC4-5D6E-409C-BE32-E72D297353CC}">
              <c16:uniqueId val="{00000004-9B79-4F31-8B5C-D7CF5CC21433}"/>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rgbClr val="402957"/>
                </a:solidFill>
                <a:latin typeface="Barlow" panose="00000500000000000000" pitchFamily="2" charset="0"/>
                <a:ea typeface="+mn-ea"/>
                <a:cs typeface="Calibri" panose="020F0502020204030204" pitchFamily="34" charset="0"/>
              </a:defRPr>
            </a:pPr>
            <a:endParaRPr lang="en-US"/>
          </a:p>
        </c:txPr>
        <c:crossAx val="1995682607"/>
        <c:crosses val="autoZero"/>
        <c:auto val="1"/>
        <c:lblAlgn val="ctr"/>
        <c:lblOffset val="100"/>
        <c:noMultiLvlLbl val="0"/>
      </c:catAx>
      <c:valAx>
        <c:axId val="1995682607"/>
        <c:scaling>
          <c:orientation val="minMax"/>
          <c:max val="0.70000000000000007"/>
        </c:scaling>
        <c:delete val="1"/>
        <c:axPos val="t"/>
        <c:numFmt formatCode="0%" sourceLinked="1"/>
        <c:majorTickMark val="out"/>
        <c:minorTickMark val="none"/>
        <c:tickLblPos val="nextTo"/>
        <c:crossAx val="199569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rgbClr val="402957"/>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1094169488989"/>
          <c:y val="0.21705223452907882"/>
          <c:w val="0.73597811661022028"/>
          <c:h val="0.52977166711852308"/>
        </c:manualLayout>
      </c:layout>
      <c:lineChart>
        <c:grouping val="standard"/>
        <c:varyColors val="0"/>
        <c:ser>
          <c:idx val="0"/>
          <c:order val="0"/>
          <c:tx>
            <c:strRef>
              <c:f>Sheet1!$B$1</c:f>
              <c:strCache>
                <c:ptCount val="1"/>
                <c:pt idx="0">
                  <c:v>Confident</c:v>
                </c:pt>
              </c:strCache>
            </c:strRef>
          </c:tx>
          <c:spPr>
            <a:ln w="38100" cap="rnd">
              <a:solidFill>
                <a:srgbClr val="3BC9D5"/>
              </a:solidFill>
              <a:round/>
            </a:ln>
            <a:effectLst/>
          </c:spPr>
          <c:marker>
            <c:symbol val="circle"/>
            <c:size val="6"/>
            <c:spPr>
              <a:solidFill>
                <a:srgbClr val="3BC9D5"/>
              </a:solidFill>
              <a:ln w="9525">
                <a:solidFill>
                  <a:srgbClr val="3BC9D5"/>
                </a:solidFill>
              </a:ln>
              <a:effectLst/>
            </c:spPr>
          </c:marker>
          <c:dLbls>
            <c:dLbl>
              <c:idx val="4"/>
              <c:layout>
                <c:manualLayout>
                  <c:x val="-5.5749875116747255E-2"/>
                  <c:y val="5.4957202742122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02-49A4-97D2-96E2F6ED59E9}"/>
                </c:ext>
              </c:extLst>
            </c:dLbl>
            <c:dLbl>
              <c:idx val="20"/>
              <c:layout>
                <c:manualLayout>
                  <c:x val="0"/>
                  <c:y val="-2.7934210169372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13-4839-A5D5-121222FE2FC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Oct/Nov '21</c:v>
                </c:pt>
                <c:pt idx="1">
                  <c:v>Feb/Mar '22</c:v>
                </c:pt>
                <c:pt idx="2">
                  <c:v>June/July '22</c:v>
                </c:pt>
                <c:pt idx="3">
                  <c:v>Oct/Nov '22</c:v>
                </c:pt>
                <c:pt idx="4">
                  <c:v>Feb/Mar '23</c:v>
                </c:pt>
              </c:strCache>
            </c:strRef>
          </c:cat>
          <c:val>
            <c:numRef>
              <c:f>Sheet1!$B$2:$B$6</c:f>
              <c:numCache>
                <c:formatCode>0%</c:formatCode>
                <c:ptCount val="5"/>
                <c:pt idx="0">
                  <c:v>0.6</c:v>
                </c:pt>
                <c:pt idx="1">
                  <c:v>0.52</c:v>
                </c:pt>
                <c:pt idx="2">
                  <c:v>0.4</c:v>
                </c:pt>
                <c:pt idx="3">
                  <c:v>0.37</c:v>
                </c:pt>
                <c:pt idx="4">
                  <c:v>0.46</c:v>
                </c:pt>
              </c:numCache>
            </c:numRef>
          </c:val>
          <c:smooth val="0"/>
          <c:extLst>
            <c:ext xmlns:c16="http://schemas.microsoft.com/office/drawing/2014/chart" uri="{C3380CC4-5D6E-409C-BE32-E72D297353CC}">
              <c16:uniqueId val="{00000002-1413-4839-A5D5-121222FE2FC8}"/>
            </c:ext>
          </c:extLst>
        </c:ser>
        <c:ser>
          <c:idx val="1"/>
          <c:order val="1"/>
          <c:tx>
            <c:strRef>
              <c:f>Sheet1!$C$1</c:f>
              <c:strCache>
                <c:ptCount val="1"/>
                <c:pt idx="0">
                  <c:v>Not confident</c:v>
                </c:pt>
              </c:strCache>
            </c:strRef>
          </c:tx>
          <c:spPr>
            <a:ln w="38100" cap="rnd">
              <a:solidFill>
                <a:schemeClr val="tx2"/>
              </a:solidFill>
              <a:round/>
            </a:ln>
            <a:effectLst/>
          </c:spPr>
          <c:marker>
            <c:symbol val="x"/>
            <c:size val="6"/>
            <c:spPr>
              <a:solidFill>
                <a:schemeClr val="tx2"/>
              </a:solidFill>
              <a:ln w="9525">
                <a:solidFill>
                  <a:schemeClr val="tx2"/>
                </a:solidFill>
              </a:ln>
              <a:effectLst/>
            </c:spPr>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02-49A4-97D2-96E2F6ED59E9}"/>
                </c:ext>
              </c:extLst>
            </c:dLbl>
            <c:dLbl>
              <c:idx val="20"/>
              <c:layout>
                <c:manualLayout>
                  <c:x val="0"/>
                  <c:y val="-4.3453215819023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13-4839-A5D5-121222FE2FC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Oct/Nov '21</c:v>
                </c:pt>
                <c:pt idx="1">
                  <c:v>Feb/Mar '22</c:v>
                </c:pt>
                <c:pt idx="2">
                  <c:v>June/July '22</c:v>
                </c:pt>
                <c:pt idx="3">
                  <c:v>Oct/Nov '22</c:v>
                </c:pt>
                <c:pt idx="4">
                  <c:v>Feb/Mar '23</c:v>
                </c:pt>
              </c:strCache>
            </c:strRef>
          </c:cat>
          <c:val>
            <c:numRef>
              <c:f>Sheet1!$C$2:$C$6</c:f>
              <c:numCache>
                <c:formatCode>0%</c:formatCode>
                <c:ptCount val="5"/>
                <c:pt idx="0">
                  <c:v>0.38</c:v>
                </c:pt>
                <c:pt idx="1">
                  <c:v>0.45</c:v>
                </c:pt>
                <c:pt idx="2">
                  <c:v>0.57999999999999996</c:v>
                </c:pt>
                <c:pt idx="3">
                  <c:v>0.61</c:v>
                </c:pt>
                <c:pt idx="4">
                  <c:v>0.53</c:v>
                </c:pt>
              </c:numCache>
            </c:numRef>
          </c:val>
          <c:smooth val="0"/>
          <c:extLst>
            <c:ext xmlns:c16="http://schemas.microsoft.com/office/drawing/2014/chart" uri="{C3380CC4-5D6E-409C-BE32-E72D297353CC}">
              <c16:uniqueId val="{00000005-1413-4839-A5D5-121222FE2FC8}"/>
            </c:ext>
          </c:extLst>
        </c:ser>
        <c:dLbls>
          <c:showLegendKey val="0"/>
          <c:showVal val="0"/>
          <c:showCatName val="0"/>
          <c:showSerName val="0"/>
          <c:showPercent val="0"/>
          <c:showBubbleSize val="0"/>
        </c:dLbls>
        <c:marker val="1"/>
        <c:smooth val="0"/>
        <c:axId val="292327576"/>
        <c:axId val="292375984"/>
      </c:lineChart>
      <c:catAx>
        <c:axId val="29232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292375984"/>
        <c:crosses val="autoZero"/>
        <c:auto val="1"/>
        <c:lblAlgn val="ctr"/>
        <c:lblOffset val="100"/>
        <c:noMultiLvlLbl val="0"/>
      </c:catAx>
      <c:valAx>
        <c:axId val="292375984"/>
        <c:scaling>
          <c:orientation val="minMax"/>
        </c:scaling>
        <c:delete val="1"/>
        <c:axPos val="l"/>
        <c:numFmt formatCode="0%" sourceLinked="1"/>
        <c:majorTickMark val="none"/>
        <c:minorTickMark val="none"/>
        <c:tickLblPos val="nextTo"/>
        <c:crossAx val="292327576"/>
        <c:crosses val="autoZero"/>
        <c:crossBetween val="midCat"/>
      </c:valAx>
      <c:spPr>
        <a:noFill/>
        <a:ln w="25400">
          <a:noFill/>
        </a:ln>
        <a:effectLst/>
      </c:spPr>
    </c:plotArea>
    <c:legend>
      <c:legendPos val="t"/>
      <c:layout>
        <c:manualLayout>
          <c:xMode val="edge"/>
          <c:yMode val="edge"/>
          <c:x val="0"/>
          <c:y val="1.6653407838363714E-3"/>
          <c:w val="0.99728506752276047"/>
          <c:h val="0.147597893086395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mn-lt"/>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98233993569858"/>
          <c:y val="0.36359557044740426"/>
          <c:w val="0.60582564862807242"/>
          <c:h val="0.57088813502766744"/>
        </c:manualLayout>
      </c:layout>
      <c:barChart>
        <c:barDir val="bar"/>
        <c:grouping val="percentStacked"/>
        <c:varyColors val="0"/>
        <c:ser>
          <c:idx val="0"/>
          <c:order val="0"/>
          <c:tx>
            <c:strRef>
              <c:f>Sheet1!$B$1</c:f>
              <c:strCache>
                <c:ptCount val="1"/>
                <c:pt idx="0">
                  <c:v>Already doing</c:v>
                </c:pt>
              </c:strCache>
            </c:strRef>
          </c:tx>
          <c:spPr>
            <a:solidFill>
              <a:srgbClr val="3BC9D5"/>
            </a:solidFill>
            <a:ln>
              <a:noFill/>
            </a:ln>
            <a:effectLst/>
          </c:spPr>
          <c:invertIfNegative val="0"/>
          <c:dPt>
            <c:idx val="8"/>
            <c:invertIfNegative val="0"/>
            <c:bubble3D val="0"/>
            <c:spPr>
              <a:solidFill>
                <a:srgbClr val="3BC9D5"/>
              </a:solidFill>
              <a:ln>
                <a:noFill/>
              </a:ln>
              <a:effectLst/>
            </c:spPr>
            <c:extLst>
              <c:ext xmlns:c16="http://schemas.microsoft.com/office/drawing/2014/chart" uri="{C3380CC4-5D6E-409C-BE32-E72D297353CC}">
                <c16:uniqueId val="{00000001-7163-4B16-9A0F-C169A9B4C711}"/>
              </c:ext>
            </c:extLst>
          </c:dPt>
          <c:dPt>
            <c:idx val="9"/>
            <c:invertIfNegative val="0"/>
            <c:bubble3D val="0"/>
            <c:spPr>
              <a:solidFill>
                <a:srgbClr val="3BC9D5"/>
              </a:solidFill>
              <a:ln>
                <a:noFill/>
              </a:ln>
              <a:effectLst/>
            </c:spPr>
            <c:extLst>
              <c:ext xmlns:c16="http://schemas.microsoft.com/office/drawing/2014/chart" uri="{C3380CC4-5D6E-409C-BE32-E72D297353CC}">
                <c16:uniqueId val="{00000003-7163-4B16-9A0F-C169A9B4C711}"/>
              </c:ext>
            </c:extLst>
          </c:dPt>
          <c:dPt>
            <c:idx val="10"/>
            <c:invertIfNegative val="0"/>
            <c:bubble3D val="0"/>
            <c:spPr>
              <a:solidFill>
                <a:srgbClr val="3BC9D5"/>
              </a:solidFill>
              <a:ln>
                <a:noFill/>
              </a:ln>
              <a:effectLst/>
            </c:spPr>
            <c:extLst>
              <c:ext xmlns:c16="http://schemas.microsoft.com/office/drawing/2014/chart" uri="{C3380CC4-5D6E-409C-BE32-E72D297353CC}">
                <c16:uniqueId val="{00000005-7163-4B16-9A0F-C169A9B4C71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Survey premises for energy efficiency</c:v>
                </c:pt>
                <c:pt idx="1">
                  <c:v>Use smart sensors, thermostatic controls or other energy efficiency mechanisms</c:v>
                </c:pt>
                <c:pt idx="2">
                  <c:v>Improve the thermal efficiency of builldings</c:v>
                </c:pt>
                <c:pt idx="3">
                  <c:v>Use low carbon or renewable energy sources for heat and power</c:v>
                </c:pt>
              </c:strCache>
            </c:strRef>
          </c:cat>
          <c:val>
            <c:numRef>
              <c:f>Sheet1!$B$2:$B$5</c:f>
              <c:numCache>
                <c:formatCode>0%</c:formatCode>
                <c:ptCount val="4"/>
                <c:pt idx="0">
                  <c:v>0.43</c:v>
                </c:pt>
                <c:pt idx="1">
                  <c:v>0.45</c:v>
                </c:pt>
                <c:pt idx="2">
                  <c:v>0.35</c:v>
                </c:pt>
                <c:pt idx="3">
                  <c:v>0.37</c:v>
                </c:pt>
              </c:numCache>
            </c:numRef>
          </c:val>
          <c:extLst>
            <c:ext xmlns:c16="http://schemas.microsoft.com/office/drawing/2014/chart" uri="{C3380CC4-5D6E-409C-BE32-E72D297353CC}">
              <c16:uniqueId val="{00000006-7163-4B16-9A0F-C169A9B4C711}"/>
            </c:ext>
          </c:extLst>
        </c:ser>
        <c:ser>
          <c:idx val="1"/>
          <c:order val="1"/>
          <c:tx>
            <c:strRef>
              <c:f>Sheet1!$C$1</c:f>
              <c:strCache>
                <c:ptCount val="1"/>
                <c:pt idx="0">
                  <c:v>Intend to within 6 months</c:v>
                </c:pt>
              </c:strCache>
            </c:strRef>
          </c:tx>
          <c:spPr>
            <a:solidFill>
              <a:srgbClr val="FFC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402957"/>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Survey premises for energy efficiency</c:v>
                </c:pt>
                <c:pt idx="1">
                  <c:v>Use smart sensors, thermostatic controls or other energy efficiency mechanisms</c:v>
                </c:pt>
                <c:pt idx="2">
                  <c:v>Improve the thermal efficiency of builldings</c:v>
                </c:pt>
                <c:pt idx="3">
                  <c:v>Use low carbon or renewable energy sources for heat and power</c:v>
                </c:pt>
              </c:strCache>
            </c:strRef>
          </c:cat>
          <c:val>
            <c:numRef>
              <c:f>Sheet1!$C$2:$C$5</c:f>
              <c:numCache>
                <c:formatCode>0%</c:formatCode>
                <c:ptCount val="4"/>
                <c:pt idx="0">
                  <c:v>0.05</c:v>
                </c:pt>
                <c:pt idx="1">
                  <c:v>0.03</c:v>
                </c:pt>
                <c:pt idx="2">
                  <c:v>0.04</c:v>
                </c:pt>
                <c:pt idx="3">
                  <c:v>0.04</c:v>
                </c:pt>
              </c:numCache>
            </c:numRef>
          </c:val>
          <c:extLst>
            <c:ext xmlns:c16="http://schemas.microsoft.com/office/drawing/2014/chart" uri="{C3380CC4-5D6E-409C-BE32-E72D297353CC}">
              <c16:uniqueId val="{00000007-7163-4B16-9A0F-C169A9B4C711}"/>
            </c:ext>
          </c:extLst>
        </c:ser>
        <c:ser>
          <c:idx val="2"/>
          <c:order val="2"/>
          <c:tx>
            <c:strRef>
              <c:f>Sheet1!$D$1</c:f>
              <c:strCache>
                <c:ptCount val="1"/>
                <c:pt idx="0">
                  <c:v>Intend to but no specific timeframe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Survey premises for energy efficiency</c:v>
                </c:pt>
                <c:pt idx="1">
                  <c:v>Use smart sensors, thermostatic controls or other energy efficiency mechanisms</c:v>
                </c:pt>
                <c:pt idx="2">
                  <c:v>Improve the thermal efficiency of builldings</c:v>
                </c:pt>
                <c:pt idx="3">
                  <c:v>Use low carbon or renewable energy sources for heat and power</c:v>
                </c:pt>
              </c:strCache>
            </c:strRef>
          </c:cat>
          <c:val>
            <c:numRef>
              <c:f>Sheet1!$D$2:$D$5</c:f>
              <c:numCache>
                <c:formatCode>0%</c:formatCode>
                <c:ptCount val="4"/>
                <c:pt idx="0">
                  <c:v>0.12</c:v>
                </c:pt>
                <c:pt idx="1">
                  <c:v>0.12</c:v>
                </c:pt>
                <c:pt idx="2">
                  <c:v>0.15</c:v>
                </c:pt>
                <c:pt idx="3">
                  <c:v>0.18</c:v>
                </c:pt>
              </c:numCache>
            </c:numRef>
          </c:val>
          <c:extLst>
            <c:ext xmlns:c16="http://schemas.microsoft.com/office/drawing/2014/chart" uri="{C3380CC4-5D6E-409C-BE32-E72D297353CC}">
              <c16:uniqueId val="{00000008-7163-4B16-9A0F-C169A9B4C711}"/>
            </c:ext>
          </c:extLst>
        </c:ser>
        <c:ser>
          <c:idx val="3"/>
          <c:order val="3"/>
          <c:tx>
            <c:strRef>
              <c:f>Sheet1!$E$1</c:f>
              <c:strCache>
                <c:ptCount val="1"/>
                <c:pt idx="0">
                  <c:v>Don't intend to</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Survey premises for energy efficiency</c:v>
                </c:pt>
                <c:pt idx="1">
                  <c:v>Use smart sensors, thermostatic controls or other energy efficiency mechanisms</c:v>
                </c:pt>
                <c:pt idx="2">
                  <c:v>Improve the thermal efficiency of builldings</c:v>
                </c:pt>
                <c:pt idx="3">
                  <c:v>Use low carbon or renewable energy sources for heat and power</c:v>
                </c:pt>
              </c:strCache>
            </c:strRef>
          </c:cat>
          <c:val>
            <c:numRef>
              <c:f>Sheet1!$E$2:$E$5</c:f>
              <c:numCache>
                <c:formatCode>0%</c:formatCode>
                <c:ptCount val="4"/>
                <c:pt idx="0">
                  <c:v>0.18</c:v>
                </c:pt>
                <c:pt idx="1">
                  <c:v>0.21</c:v>
                </c:pt>
                <c:pt idx="2">
                  <c:v>0.18</c:v>
                </c:pt>
                <c:pt idx="3">
                  <c:v>0.17</c:v>
                </c:pt>
              </c:numCache>
            </c:numRef>
          </c:val>
          <c:extLst>
            <c:ext xmlns:c16="http://schemas.microsoft.com/office/drawing/2014/chart" uri="{C3380CC4-5D6E-409C-BE32-E72D297353CC}">
              <c16:uniqueId val="{00000009-7163-4B16-9A0F-C169A9B4C711}"/>
            </c:ext>
          </c:extLst>
        </c:ser>
        <c:ser>
          <c:idx val="4"/>
          <c:order val="4"/>
          <c:tx>
            <c:strRef>
              <c:f>Sheet1!$F$1</c:f>
              <c:strCache>
                <c:ptCount val="1"/>
                <c:pt idx="0">
                  <c:v>Not within our control</c:v>
                </c:pt>
              </c:strCache>
            </c:strRef>
          </c:tx>
          <c:spPr>
            <a:solidFill>
              <a:srgbClr val="4029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Survey premises for energy efficiency</c:v>
                </c:pt>
                <c:pt idx="1">
                  <c:v>Use smart sensors, thermostatic controls or other energy efficiency mechanisms</c:v>
                </c:pt>
                <c:pt idx="2">
                  <c:v>Improve the thermal efficiency of builldings</c:v>
                </c:pt>
                <c:pt idx="3">
                  <c:v>Use low carbon or renewable energy sources for heat and power</c:v>
                </c:pt>
              </c:strCache>
            </c:strRef>
          </c:cat>
          <c:val>
            <c:numRef>
              <c:f>Sheet1!$F$2:$F$5</c:f>
              <c:numCache>
                <c:formatCode>0%</c:formatCode>
                <c:ptCount val="4"/>
                <c:pt idx="0">
                  <c:v>0.18</c:v>
                </c:pt>
                <c:pt idx="1">
                  <c:v>0.15</c:v>
                </c:pt>
                <c:pt idx="2">
                  <c:v>0.24</c:v>
                </c:pt>
                <c:pt idx="3">
                  <c:v>0.21</c:v>
                </c:pt>
              </c:numCache>
            </c:numRef>
          </c:val>
          <c:extLst>
            <c:ext xmlns:c16="http://schemas.microsoft.com/office/drawing/2014/chart" uri="{C3380CC4-5D6E-409C-BE32-E72D297353CC}">
              <c16:uniqueId val="{0000000A-7163-4B16-9A0F-C169A9B4C711}"/>
            </c:ext>
          </c:extLst>
        </c:ser>
        <c:ser>
          <c:idx val="5"/>
          <c:order val="5"/>
          <c:tx>
            <c:strRef>
              <c:f>Sheet1!$G$1</c:f>
              <c:strCache>
                <c:ptCount val="1"/>
                <c:pt idx="0">
                  <c:v>Don't know</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Survey premises for energy efficiency</c:v>
                </c:pt>
                <c:pt idx="1">
                  <c:v>Use smart sensors, thermostatic controls or other energy efficiency mechanisms</c:v>
                </c:pt>
                <c:pt idx="2">
                  <c:v>Improve the thermal efficiency of builldings</c:v>
                </c:pt>
                <c:pt idx="3">
                  <c:v>Use low carbon or renewable energy sources for heat and power</c:v>
                </c:pt>
              </c:strCache>
            </c:strRef>
          </c:cat>
          <c:val>
            <c:numRef>
              <c:f>Sheet1!$G$2:$G$5</c:f>
              <c:numCache>
                <c:formatCode>0%</c:formatCode>
                <c:ptCount val="4"/>
                <c:pt idx="0">
                  <c:v>0.05</c:v>
                </c:pt>
                <c:pt idx="1">
                  <c:v>0.04</c:v>
                </c:pt>
                <c:pt idx="2">
                  <c:v>0.04</c:v>
                </c:pt>
                <c:pt idx="3">
                  <c:v>0.04</c:v>
                </c:pt>
              </c:numCache>
            </c:numRef>
          </c:val>
          <c:extLst>
            <c:ext xmlns:c16="http://schemas.microsoft.com/office/drawing/2014/chart" uri="{C3380CC4-5D6E-409C-BE32-E72D297353CC}">
              <c16:uniqueId val="{00000000-640D-446D-8920-F86FD99E0455}"/>
            </c:ext>
          </c:extLst>
        </c:ser>
        <c:dLbls>
          <c:showLegendKey val="0"/>
          <c:showVal val="1"/>
          <c:showCatName val="0"/>
          <c:showSerName val="0"/>
          <c:showPercent val="0"/>
          <c:showBubbleSize val="0"/>
        </c:dLbls>
        <c:gapWidth val="50"/>
        <c:overlap val="10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a:noFill/>
        </a:ln>
        <a:effectLst/>
      </c:spPr>
    </c:plotArea>
    <c:legend>
      <c:legendPos val="t"/>
      <c:layout>
        <c:manualLayout>
          <c:xMode val="edge"/>
          <c:yMode val="edge"/>
          <c:x val="1.7882001179860878E-2"/>
          <c:y val="0.25271303538168849"/>
          <c:w val="0.95990331113847471"/>
          <c:h val="9.583912632427772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arlow"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07048028312639"/>
          <c:y val="0.19590292753725386"/>
          <c:w val="0.61394088313673523"/>
          <c:h val="0.7468774727774119"/>
        </c:manualLayout>
      </c:layout>
      <c:barChart>
        <c:barDir val="bar"/>
        <c:grouping val="percentStacked"/>
        <c:varyColors val="0"/>
        <c:ser>
          <c:idx val="0"/>
          <c:order val="0"/>
          <c:tx>
            <c:strRef>
              <c:f>Sheet1!$B$1</c:f>
              <c:strCache>
                <c:ptCount val="1"/>
                <c:pt idx="0">
                  <c:v>Already doing</c:v>
                </c:pt>
              </c:strCache>
            </c:strRef>
          </c:tx>
          <c:spPr>
            <a:solidFill>
              <a:srgbClr val="3BC9D5"/>
            </a:solidFill>
            <a:ln>
              <a:noFill/>
            </a:ln>
            <a:effectLst/>
          </c:spPr>
          <c:invertIfNegative val="0"/>
          <c:dPt>
            <c:idx val="8"/>
            <c:invertIfNegative val="0"/>
            <c:bubble3D val="0"/>
            <c:spPr>
              <a:solidFill>
                <a:srgbClr val="3BC9D5"/>
              </a:solidFill>
              <a:ln>
                <a:noFill/>
              </a:ln>
              <a:effectLst/>
            </c:spPr>
            <c:extLst>
              <c:ext xmlns:c16="http://schemas.microsoft.com/office/drawing/2014/chart" uri="{C3380CC4-5D6E-409C-BE32-E72D297353CC}">
                <c16:uniqueId val="{00000001-7163-4B16-9A0F-C169A9B4C711}"/>
              </c:ext>
            </c:extLst>
          </c:dPt>
          <c:dPt>
            <c:idx val="9"/>
            <c:invertIfNegative val="0"/>
            <c:bubble3D val="0"/>
            <c:spPr>
              <a:solidFill>
                <a:srgbClr val="3BC9D5"/>
              </a:solidFill>
              <a:ln>
                <a:noFill/>
              </a:ln>
              <a:effectLst/>
            </c:spPr>
            <c:extLst>
              <c:ext xmlns:c16="http://schemas.microsoft.com/office/drawing/2014/chart" uri="{C3380CC4-5D6E-409C-BE32-E72D297353CC}">
                <c16:uniqueId val="{00000003-7163-4B16-9A0F-C169A9B4C711}"/>
              </c:ext>
            </c:extLst>
          </c:dPt>
          <c:dPt>
            <c:idx val="10"/>
            <c:invertIfNegative val="0"/>
            <c:bubble3D val="0"/>
            <c:spPr>
              <a:solidFill>
                <a:srgbClr val="3BC9D5"/>
              </a:solidFill>
              <a:ln>
                <a:noFill/>
              </a:ln>
              <a:effectLst/>
            </c:spPr>
            <c:extLst>
              <c:ext xmlns:c16="http://schemas.microsoft.com/office/drawing/2014/chart" uri="{C3380CC4-5D6E-409C-BE32-E72D297353CC}">
                <c16:uniqueId val="{00000005-7163-4B16-9A0F-C169A9B4C71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Use locally sourced services and supplies</c:v>
                </c:pt>
                <c:pt idx="1">
                  <c:v>Recycle, re-use or re-purpose by-products</c:v>
                </c:pt>
                <c:pt idx="2">
                  <c:v>Use more energy efficient equipment</c:v>
                </c:pt>
                <c:pt idx="3">
                  <c:v>Use less carbon intensive materials</c:v>
                </c:pt>
                <c:pt idx="4">
                  <c:v>Use greener sources of transport</c:v>
                </c:pt>
                <c:pt idx="5">
                  <c:v>Offset carbon emissions</c:v>
                </c:pt>
                <c:pt idx="6">
                  <c:v>Monitor emissions in supply chains</c:v>
                </c:pt>
                <c:pt idx="7">
                  <c:v>Reduce international trade</c:v>
                </c:pt>
              </c:strCache>
            </c:strRef>
          </c:cat>
          <c:val>
            <c:numRef>
              <c:f>Sheet1!$B$2:$B$9</c:f>
              <c:numCache>
                <c:formatCode>0%</c:formatCode>
                <c:ptCount val="8"/>
                <c:pt idx="0">
                  <c:v>0.82</c:v>
                </c:pt>
                <c:pt idx="1">
                  <c:v>0.84</c:v>
                </c:pt>
                <c:pt idx="2">
                  <c:v>0.51</c:v>
                </c:pt>
                <c:pt idx="3">
                  <c:v>0.33</c:v>
                </c:pt>
                <c:pt idx="4">
                  <c:v>0.25</c:v>
                </c:pt>
                <c:pt idx="5">
                  <c:v>0.17</c:v>
                </c:pt>
                <c:pt idx="6">
                  <c:v>0.16</c:v>
                </c:pt>
                <c:pt idx="7">
                  <c:v>0.1</c:v>
                </c:pt>
              </c:numCache>
            </c:numRef>
          </c:val>
          <c:extLst>
            <c:ext xmlns:c16="http://schemas.microsoft.com/office/drawing/2014/chart" uri="{C3380CC4-5D6E-409C-BE32-E72D297353CC}">
              <c16:uniqueId val="{00000006-7163-4B16-9A0F-C169A9B4C711}"/>
            </c:ext>
          </c:extLst>
        </c:ser>
        <c:ser>
          <c:idx val="1"/>
          <c:order val="1"/>
          <c:tx>
            <c:strRef>
              <c:f>Sheet1!$C$1</c:f>
              <c:strCache>
                <c:ptCount val="1"/>
                <c:pt idx="0">
                  <c:v>Intend to within 6 months</c:v>
                </c:pt>
              </c:strCache>
            </c:strRef>
          </c:tx>
          <c:spPr>
            <a:solidFill>
              <a:srgbClr val="FFC600"/>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6-D43D-481C-B9A0-BDAA453A2F7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Use locally sourced services and supplies</c:v>
                </c:pt>
                <c:pt idx="1">
                  <c:v>Recycle, re-use or re-purpose by-products</c:v>
                </c:pt>
                <c:pt idx="2">
                  <c:v>Use more energy efficient equipment</c:v>
                </c:pt>
                <c:pt idx="3">
                  <c:v>Use less carbon intensive materials</c:v>
                </c:pt>
                <c:pt idx="4">
                  <c:v>Use greener sources of transport</c:v>
                </c:pt>
                <c:pt idx="5">
                  <c:v>Offset carbon emissions</c:v>
                </c:pt>
                <c:pt idx="6">
                  <c:v>Monitor emissions in supply chains</c:v>
                </c:pt>
                <c:pt idx="7">
                  <c:v>Reduce international trade</c:v>
                </c:pt>
              </c:strCache>
            </c:strRef>
          </c:cat>
          <c:val>
            <c:numRef>
              <c:f>Sheet1!$C$2:$C$9</c:f>
              <c:numCache>
                <c:formatCode>0%</c:formatCode>
                <c:ptCount val="8"/>
                <c:pt idx="0">
                  <c:v>0.01</c:v>
                </c:pt>
                <c:pt idx="1">
                  <c:v>0.01</c:v>
                </c:pt>
                <c:pt idx="2">
                  <c:v>0.05</c:v>
                </c:pt>
                <c:pt idx="3">
                  <c:v>0.04</c:v>
                </c:pt>
                <c:pt idx="4">
                  <c:v>0.03</c:v>
                </c:pt>
                <c:pt idx="5">
                  <c:v>0.04</c:v>
                </c:pt>
                <c:pt idx="6">
                  <c:v>0.03</c:v>
                </c:pt>
                <c:pt idx="7">
                  <c:v>0</c:v>
                </c:pt>
              </c:numCache>
            </c:numRef>
          </c:val>
          <c:extLst>
            <c:ext xmlns:c16="http://schemas.microsoft.com/office/drawing/2014/chart" uri="{C3380CC4-5D6E-409C-BE32-E72D297353CC}">
              <c16:uniqueId val="{00000007-7163-4B16-9A0F-C169A9B4C711}"/>
            </c:ext>
          </c:extLst>
        </c:ser>
        <c:ser>
          <c:idx val="2"/>
          <c:order val="2"/>
          <c:tx>
            <c:strRef>
              <c:f>Sheet1!$D$1</c:f>
              <c:strCache>
                <c:ptCount val="1"/>
                <c:pt idx="0">
                  <c:v>Intend to but no specific timeframe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Use locally sourced services and supplies</c:v>
                </c:pt>
                <c:pt idx="1">
                  <c:v>Recycle, re-use or re-purpose by-products</c:v>
                </c:pt>
                <c:pt idx="2">
                  <c:v>Use more energy efficient equipment</c:v>
                </c:pt>
                <c:pt idx="3">
                  <c:v>Use less carbon intensive materials</c:v>
                </c:pt>
                <c:pt idx="4">
                  <c:v>Use greener sources of transport</c:v>
                </c:pt>
                <c:pt idx="5">
                  <c:v>Offset carbon emissions</c:v>
                </c:pt>
                <c:pt idx="6">
                  <c:v>Monitor emissions in supply chains</c:v>
                </c:pt>
                <c:pt idx="7">
                  <c:v>Reduce international trade</c:v>
                </c:pt>
              </c:strCache>
            </c:strRef>
          </c:cat>
          <c:val>
            <c:numRef>
              <c:f>Sheet1!$D$2:$D$9</c:f>
              <c:numCache>
                <c:formatCode>0%</c:formatCode>
                <c:ptCount val="8"/>
                <c:pt idx="0">
                  <c:v>0.05</c:v>
                </c:pt>
                <c:pt idx="1">
                  <c:v>0.03</c:v>
                </c:pt>
                <c:pt idx="2">
                  <c:v>0.19</c:v>
                </c:pt>
                <c:pt idx="3">
                  <c:v>0.19</c:v>
                </c:pt>
                <c:pt idx="4">
                  <c:v>0.23</c:v>
                </c:pt>
                <c:pt idx="5">
                  <c:v>0.21</c:v>
                </c:pt>
                <c:pt idx="6">
                  <c:v>0.13</c:v>
                </c:pt>
                <c:pt idx="7">
                  <c:v>0.02</c:v>
                </c:pt>
              </c:numCache>
            </c:numRef>
          </c:val>
          <c:extLst>
            <c:ext xmlns:c16="http://schemas.microsoft.com/office/drawing/2014/chart" uri="{C3380CC4-5D6E-409C-BE32-E72D297353CC}">
              <c16:uniqueId val="{00000008-7163-4B16-9A0F-C169A9B4C711}"/>
            </c:ext>
          </c:extLst>
        </c:ser>
        <c:ser>
          <c:idx val="3"/>
          <c:order val="3"/>
          <c:tx>
            <c:strRef>
              <c:f>Sheet1!$E$1</c:f>
              <c:strCache>
                <c:ptCount val="1"/>
                <c:pt idx="0">
                  <c:v>Don't intend to</c:v>
                </c:pt>
              </c:strCache>
            </c:strRef>
          </c:tx>
          <c:spPr>
            <a:solidFill>
              <a:srgbClr val="4029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Use locally sourced services and supplies</c:v>
                </c:pt>
                <c:pt idx="1">
                  <c:v>Recycle, re-use or re-purpose by-products</c:v>
                </c:pt>
                <c:pt idx="2">
                  <c:v>Use more energy efficient equipment</c:v>
                </c:pt>
                <c:pt idx="3">
                  <c:v>Use less carbon intensive materials</c:v>
                </c:pt>
                <c:pt idx="4">
                  <c:v>Use greener sources of transport</c:v>
                </c:pt>
                <c:pt idx="5">
                  <c:v>Offset carbon emissions</c:v>
                </c:pt>
                <c:pt idx="6">
                  <c:v>Monitor emissions in supply chains</c:v>
                </c:pt>
                <c:pt idx="7">
                  <c:v>Reduce international trade</c:v>
                </c:pt>
              </c:strCache>
            </c:strRef>
          </c:cat>
          <c:val>
            <c:numRef>
              <c:f>Sheet1!$E$2:$E$9</c:f>
              <c:numCache>
                <c:formatCode>0%</c:formatCode>
                <c:ptCount val="8"/>
                <c:pt idx="0">
                  <c:v>0.08</c:v>
                </c:pt>
                <c:pt idx="1">
                  <c:v>0.09</c:v>
                </c:pt>
                <c:pt idx="2">
                  <c:v>0.19</c:v>
                </c:pt>
                <c:pt idx="3">
                  <c:v>0.32</c:v>
                </c:pt>
                <c:pt idx="4">
                  <c:v>0.39</c:v>
                </c:pt>
                <c:pt idx="5">
                  <c:v>0.46</c:v>
                </c:pt>
                <c:pt idx="6">
                  <c:v>0.54</c:v>
                </c:pt>
                <c:pt idx="7">
                  <c:v>0.64</c:v>
                </c:pt>
              </c:numCache>
            </c:numRef>
          </c:val>
          <c:extLst>
            <c:ext xmlns:c16="http://schemas.microsoft.com/office/drawing/2014/chart" uri="{C3380CC4-5D6E-409C-BE32-E72D297353CC}">
              <c16:uniqueId val="{00000009-7163-4B16-9A0F-C169A9B4C711}"/>
            </c:ext>
          </c:extLst>
        </c:ser>
        <c:ser>
          <c:idx val="4"/>
          <c:order val="4"/>
          <c:tx>
            <c:strRef>
              <c:f>Sheet1!$F$1</c:f>
              <c:strCache>
                <c:ptCount val="1"/>
                <c:pt idx="0">
                  <c:v>Don't know</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Use locally sourced services and supplies</c:v>
                </c:pt>
                <c:pt idx="1">
                  <c:v>Recycle, re-use or re-purpose by-products</c:v>
                </c:pt>
                <c:pt idx="2">
                  <c:v>Use more energy efficient equipment</c:v>
                </c:pt>
                <c:pt idx="3">
                  <c:v>Use less carbon intensive materials</c:v>
                </c:pt>
                <c:pt idx="4">
                  <c:v>Use greener sources of transport</c:v>
                </c:pt>
                <c:pt idx="5">
                  <c:v>Offset carbon emissions</c:v>
                </c:pt>
                <c:pt idx="6">
                  <c:v>Monitor emissions in supply chains</c:v>
                </c:pt>
                <c:pt idx="7">
                  <c:v>Reduce international trade</c:v>
                </c:pt>
              </c:strCache>
            </c:strRef>
          </c:cat>
          <c:val>
            <c:numRef>
              <c:f>Sheet1!$F$2:$F$9</c:f>
              <c:numCache>
                <c:formatCode>0%</c:formatCode>
                <c:ptCount val="8"/>
                <c:pt idx="0">
                  <c:v>0.03</c:v>
                </c:pt>
                <c:pt idx="1">
                  <c:v>0.02</c:v>
                </c:pt>
                <c:pt idx="2">
                  <c:v>0.06</c:v>
                </c:pt>
                <c:pt idx="3">
                  <c:v>0.13</c:v>
                </c:pt>
                <c:pt idx="4">
                  <c:v>0.1</c:v>
                </c:pt>
                <c:pt idx="5">
                  <c:v>0.12</c:v>
                </c:pt>
                <c:pt idx="6">
                  <c:v>0.15</c:v>
                </c:pt>
                <c:pt idx="7">
                  <c:v>0.23</c:v>
                </c:pt>
              </c:numCache>
            </c:numRef>
          </c:val>
          <c:extLst>
            <c:ext xmlns:c16="http://schemas.microsoft.com/office/drawing/2014/chart" uri="{C3380CC4-5D6E-409C-BE32-E72D297353CC}">
              <c16:uniqueId val="{0000000A-7163-4B16-9A0F-C169A9B4C711}"/>
            </c:ext>
          </c:extLst>
        </c:ser>
        <c:dLbls>
          <c:showLegendKey val="0"/>
          <c:showVal val="1"/>
          <c:showCatName val="0"/>
          <c:showSerName val="0"/>
          <c:showPercent val="0"/>
          <c:showBubbleSize val="0"/>
        </c:dLbls>
        <c:gapWidth val="50"/>
        <c:overlap val="10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a:noFill/>
        </a:ln>
        <a:effectLst/>
      </c:spPr>
    </c:plotArea>
    <c:legend>
      <c:legendPos val="t"/>
      <c:layout>
        <c:manualLayout>
          <c:xMode val="edge"/>
          <c:yMode val="edge"/>
          <c:x val="6.3410300507632605E-2"/>
          <c:y val="8.4971351184823435E-2"/>
          <c:w val="0.93471273322680393"/>
          <c:h val="9.38838757653327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arlow"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212556921827395"/>
          <c:y val="2.6283018522887898E-2"/>
          <c:w val="0.46144621445125161"/>
          <c:h val="0.96623762230507348"/>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Pt>
            <c:idx val="12"/>
            <c:invertIfNegative val="0"/>
            <c:bubble3D val="0"/>
            <c:spPr>
              <a:solidFill>
                <a:srgbClr val="3BC9D5"/>
              </a:solidFill>
              <a:ln>
                <a:noFill/>
              </a:ln>
              <a:effectLst/>
            </c:spPr>
            <c:extLst>
              <c:ext xmlns:c16="http://schemas.microsoft.com/office/drawing/2014/chart" uri="{C3380CC4-5D6E-409C-BE32-E72D297353CC}">
                <c16:uniqueId val="{00000001-CC01-45DB-A061-1A470A328A81}"/>
              </c:ext>
            </c:extLst>
          </c:dPt>
          <c:dPt>
            <c:idx val="13"/>
            <c:invertIfNegative val="0"/>
            <c:bubble3D val="0"/>
            <c:spPr>
              <a:solidFill>
                <a:srgbClr val="3BC9D5"/>
              </a:solidFill>
              <a:ln>
                <a:noFill/>
              </a:ln>
              <a:effectLst/>
            </c:spPr>
            <c:extLst>
              <c:ext xmlns:c16="http://schemas.microsoft.com/office/drawing/2014/chart" uri="{C3380CC4-5D6E-409C-BE32-E72D297353CC}">
                <c16:uniqueId val="{00000003-CC01-45DB-A061-1A470A328A81}"/>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Barlow"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Financial support</c:v>
                </c:pt>
                <c:pt idx="1">
                  <c:v>Access to energy efficiency equipment</c:v>
                </c:pt>
                <c:pt idx="2">
                  <c:v>Guidance on what changes to make and how</c:v>
                </c:pt>
                <c:pt idx="3">
                  <c:v>Help to identify and access low carbon supplies</c:v>
                </c:pt>
                <c:pt idx="4">
                  <c:v>Help to access or adopt low carbon and digital technologies</c:v>
                </c:pt>
                <c:pt idx="5">
                  <c:v>Support in developing a plan</c:v>
                </c:pt>
                <c:pt idx="6">
                  <c:v>Information on the benefits</c:v>
                </c:pt>
                <c:pt idx="7">
                  <c:v>Improving our understanding of terminology</c:v>
                </c:pt>
                <c:pt idx="8">
                  <c:v>Help with measuring emissions</c:v>
                </c:pt>
                <c:pt idx="9">
                  <c:v>Increased capacity in supply chain</c:v>
                </c:pt>
              </c:strCache>
            </c:strRef>
          </c:cat>
          <c:val>
            <c:numRef>
              <c:f>Sheet1!$B$2:$B$11</c:f>
              <c:numCache>
                <c:formatCode>0%</c:formatCode>
                <c:ptCount val="10"/>
                <c:pt idx="0">
                  <c:v>0.65</c:v>
                </c:pt>
                <c:pt idx="1">
                  <c:v>0.57999999999999996</c:v>
                </c:pt>
                <c:pt idx="2">
                  <c:v>0.55000000000000004</c:v>
                </c:pt>
                <c:pt idx="3">
                  <c:v>0.52</c:v>
                </c:pt>
                <c:pt idx="4">
                  <c:v>0.49</c:v>
                </c:pt>
                <c:pt idx="5">
                  <c:v>0.48</c:v>
                </c:pt>
                <c:pt idx="6">
                  <c:v>0.47</c:v>
                </c:pt>
                <c:pt idx="7">
                  <c:v>0.44</c:v>
                </c:pt>
                <c:pt idx="8">
                  <c:v>0.42</c:v>
                </c:pt>
                <c:pt idx="9">
                  <c:v>0.27</c:v>
                </c:pt>
              </c:numCache>
            </c:numRef>
          </c:val>
          <c:extLst>
            <c:ext xmlns:c16="http://schemas.microsoft.com/office/drawing/2014/chart" uri="{C3380CC4-5D6E-409C-BE32-E72D297353CC}">
              <c16:uniqueId val="{00000004-CC01-45DB-A061-1A470A328A81}"/>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51506055054252E-2"/>
          <c:y val="3.7192738923079852E-2"/>
          <c:w val="0.98007877607562677"/>
          <c:h val="0.74301784564549245"/>
        </c:manualLayout>
      </c:layout>
      <c:barChart>
        <c:barDir val="col"/>
        <c:grouping val="clustered"/>
        <c:varyColors val="0"/>
        <c:ser>
          <c:idx val="0"/>
          <c:order val="0"/>
          <c:tx>
            <c:strRef>
              <c:f>Sheet1!$B$1</c:f>
              <c:strCache>
                <c:ptCount val="1"/>
                <c:pt idx="0">
                  <c:v>Feb/Marc</c:v>
                </c:pt>
              </c:strCache>
            </c:strRef>
          </c:tx>
          <c:spPr>
            <a:solidFill>
              <a:srgbClr val="3BC9D5"/>
            </a:solidFill>
          </c:spPr>
          <c:invertIfNegative val="0"/>
          <c:dLbls>
            <c:spPr>
              <a:noFill/>
              <a:ln>
                <a:noFill/>
              </a:ln>
              <a:effectLst/>
            </c:spPr>
            <c:txPr>
              <a:bodyPr wrap="square" lIns="38100" tIns="19050" rIns="38100" bIns="19050" anchor="ctr">
                <a:spAutoFit/>
              </a:bodyPr>
              <a:lstStyle/>
              <a:p>
                <a:pPr>
                  <a:defRPr>
                    <a:latin typeface="Barlow"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Interest free loan</c:v>
                </c:pt>
                <c:pt idx="1">
                  <c:v>Advice or guidance</c:v>
                </c:pt>
              </c:strCache>
            </c:strRef>
          </c:cat>
          <c:val>
            <c:numRef>
              <c:f>Sheet1!$B$2:$B$3</c:f>
              <c:numCache>
                <c:formatCode>0%</c:formatCode>
                <c:ptCount val="2"/>
                <c:pt idx="0">
                  <c:v>0.04</c:v>
                </c:pt>
                <c:pt idx="1">
                  <c:v>0.12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6E0E-4472-9122-C72CC7B0583F}"/>
            </c:ext>
          </c:extLst>
        </c:ser>
        <c:dLbls>
          <c:showLegendKey val="0"/>
          <c:showVal val="0"/>
          <c:showCatName val="0"/>
          <c:showSerName val="0"/>
          <c:showPercent val="0"/>
          <c:showBubbleSize val="0"/>
        </c:dLbls>
        <c:gapWidth val="80"/>
        <c:axId val="164733312"/>
        <c:axId val="164734848"/>
      </c:barChart>
      <c:catAx>
        <c:axId val="164733312"/>
        <c:scaling>
          <c:orientation val="maxMin"/>
        </c:scaling>
        <c:delete val="0"/>
        <c:axPos val="b"/>
        <c:numFmt formatCode="General" sourceLinked="0"/>
        <c:majorTickMark val="none"/>
        <c:minorTickMark val="none"/>
        <c:tickLblPos val="nextTo"/>
        <c:spPr>
          <a:ln>
            <a:noFill/>
          </a:ln>
        </c:spPr>
        <c:txPr>
          <a:bodyPr/>
          <a:lstStyle/>
          <a:p>
            <a:pPr algn="r">
              <a:defRPr sz="1300">
                <a:latin typeface="Barlow" panose="00000500000000000000" pitchFamily="2" charset="0"/>
              </a:defRPr>
            </a:pPr>
            <a:endParaRPr lang="en-US"/>
          </a:p>
        </c:txPr>
        <c:crossAx val="164734848"/>
        <c:crosses val="autoZero"/>
        <c:auto val="0"/>
        <c:lblAlgn val="ctr"/>
        <c:lblOffset val="100"/>
        <c:noMultiLvlLbl val="0"/>
      </c:catAx>
      <c:valAx>
        <c:axId val="164734848"/>
        <c:scaling>
          <c:orientation val="minMax"/>
          <c:max val="0.4"/>
          <c:min val="0"/>
        </c:scaling>
        <c:delete val="1"/>
        <c:axPos val="r"/>
        <c:numFmt formatCode="0%" sourceLinked="1"/>
        <c:majorTickMark val="out"/>
        <c:minorTickMark val="none"/>
        <c:tickLblPos val="nextTo"/>
        <c:crossAx val="164733312"/>
        <c:crosses val="autoZero"/>
        <c:crossBetween val="between"/>
        <c:majorUnit val="0.2"/>
      </c:valAx>
    </c:plotArea>
    <c:plotVisOnly val="1"/>
    <c:dispBlanksAs val="gap"/>
    <c:showDLblsOverMax val="0"/>
  </c:chart>
  <c:txPr>
    <a:bodyPr/>
    <a:lstStyle/>
    <a:p>
      <a:pPr>
        <a:defRPr sz="1200" smtId="4294967295">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9192369728963"/>
          <c:y val="9.8591600557986381E-2"/>
          <c:w val="0.49764999965540646"/>
          <c:h val="0.64508009804466537"/>
        </c:manualLayout>
      </c:layout>
      <c:doughnutChart>
        <c:varyColors val="1"/>
        <c:ser>
          <c:idx val="0"/>
          <c:order val="0"/>
          <c:tx>
            <c:strRef>
              <c:f>Sheet1!$B$1</c:f>
              <c:strCache>
                <c:ptCount val="1"/>
                <c:pt idx="0">
                  <c:v>Column1</c:v>
                </c:pt>
              </c:strCache>
            </c:strRef>
          </c:tx>
          <c:dPt>
            <c:idx val="0"/>
            <c:bubble3D val="0"/>
            <c:spPr>
              <a:solidFill>
                <a:srgbClr val="3BC9D5"/>
              </a:solidFill>
            </c:spPr>
            <c:extLst>
              <c:ext xmlns:c16="http://schemas.microsoft.com/office/drawing/2014/chart" uri="{C3380CC4-5D6E-409C-BE32-E72D297353CC}">
                <c16:uniqueId val="{00000001-A961-4475-9464-24EB080CA585}"/>
              </c:ext>
            </c:extLst>
          </c:dPt>
          <c:dPt>
            <c:idx val="1"/>
            <c:bubble3D val="0"/>
            <c:spPr>
              <a:solidFill>
                <a:srgbClr val="FFC600"/>
              </a:solidFill>
            </c:spPr>
            <c:extLst>
              <c:ext xmlns:c16="http://schemas.microsoft.com/office/drawing/2014/chart" uri="{C3380CC4-5D6E-409C-BE32-E72D297353CC}">
                <c16:uniqueId val="{00000003-A961-4475-9464-24EB080CA585}"/>
              </c:ext>
            </c:extLst>
          </c:dPt>
          <c:dPt>
            <c:idx val="2"/>
            <c:bubble3D val="0"/>
            <c:spPr>
              <a:solidFill>
                <a:schemeClr val="tx2"/>
              </a:solidFill>
            </c:spPr>
            <c:extLst>
              <c:ext xmlns:c16="http://schemas.microsoft.com/office/drawing/2014/chart" uri="{C3380CC4-5D6E-409C-BE32-E72D297353CC}">
                <c16:uniqueId val="{00000005-A961-4475-9464-24EB080CA585}"/>
              </c:ext>
            </c:extLst>
          </c:dPt>
          <c:dPt>
            <c:idx val="3"/>
            <c:bubble3D val="0"/>
            <c:spPr>
              <a:solidFill>
                <a:srgbClr val="402957"/>
              </a:solidFill>
            </c:spPr>
            <c:extLst>
              <c:ext xmlns:c16="http://schemas.microsoft.com/office/drawing/2014/chart" uri="{C3380CC4-5D6E-409C-BE32-E72D297353CC}">
                <c16:uniqueId val="{00000007-A961-4475-9464-24EB080CA585}"/>
              </c:ext>
            </c:extLst>
          </c:dPt>
          <c:dPt>
            <c:idx val="4"/>
            <c:bubble3D val="0"/>
            <c:spPr>
              <a:solidFill>
                <a:schemeClr val="accent4">
                  <a:lumMod val="50000"/>
                </a:schemeClr>
              </a:solidFill>
            </c:spPr>
            <c:extLst>
              <c:ext xmlns:c16="http://schemas.microsoft.com/office/drawing/2014/chart" uri="{C3380CC4-5D6E-409C-BE32-E72D297353CC}">
                <c16:uniqueId val="{00000009-A961-4475-9464-24EB080CA585}"/>
              </c:ext>
            </c:extLst>
          </c:dPt>
          <c:dPt>
            <c:idx val="5"/>
            <c:bubble3D val="0"/>
            <c:spPr>
              <a:solidFill>
                <a:srgbClr val="F1BE48"/>
              </a:solidFill>
            </c:spPr>
            <c:extLst>
              <c:ext xmlns:c16="http://schemas.microsoft.com/office/drawing/2014/chart" uri="{C3380CC4-5D6E-409C-BE32-E72D297353CC}">
                <c16:uniqueId val="{0000000B-A961-4475-9464-24EB080CA585}"/>
              </c:ext>
            </c:extLst>
          </c:dPt>
          <c:dPt>
            <c:idx val="6"/>
            <c:bubble3D val="0"/>
            <c:spPr>
              <a:solidFill>
                <a:srgbClr val="E4C7EC"/>
              </a:solidFill>
            </c:spPr>
            <c:extLst>
              <c:ext xmlns:c16="http://schemas.microsoft.com/office/drawing/2014/chart" uri="{C3380CC4-5D6E-409C-BE32-E72D297353CC}">
                <c16:uniqueId val="{0000000D-A961-4475-9464-24EB080CA585}"/>
              </c:ext>
            </c:extLst>
          </c:dPt>
          <c:dLbls>
            <c:dLbl>
              <c:idx val="0"/>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961-4475-9464-24EB080CA585}"/>
                </c:ext>
              </c:extLst>
            </c:dLbl>
            <c:dLbl>
              <c:idx val="1"/>
              <c:spPr>
                <a:noFill/>
                <a:ln>
                  <a:noFill/>
                </a:ln>
                <a:effectLst/>
              </c:spPr>
              <c:txPr>
                <a:bodyPr/>
                <a:lstStyle/>
                <a:p>
                  <a:pPr>
                    <a:defRPr sz="1400" b="1" smtId="4294967295">
                      <a:solidFill>
                        <a:srgbClr val="402957"/>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961-4475-9464-24EB080CA585}"/>
                </c:ext>
              </c:extLst>
            </c:dLbl>
            <c:dLbl>
              <c:idx val="2"/>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961-4475-9464-24EB080CA585}"/>
                </c:ext>
              </c:extLst>
            </c:dLbl>
            <c:dLbl>
              <c:idx val="3"/>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961-4475-9464-24EB080CA585}"/>
                </c:ext>
              </c:extLst>
            </c:dLbl>
            <c:dLbl>
              <c:idx val="4"/>
              <c:layout>
                <c:manualLayout>
                  <c:x val="-8.4206410001483031E-2"/>
                  <c:y val="-9.9690434027639913E-2"/>
                </c:manualLayout>
              </c:layout>
              <c:tx>
                <c:rich>
                  <a:bodyPr/>
                  <a:lstStyle/>
                  <a:p>
                    <a:pPr>
                      <a:defRPr sz="1400" b="1" smtId="4294967295">
                        <a:solidFill>
                          <a:srgbClr val="FFFFFF"/>
                        </a:solidFill>
                        <a:latin typeface="Barlow" panose="00000500000000000000" pitchFamily="2" charset="0"/>
                        <a:cs typeface="Arial" panose="020B0604020202020204" pitchFamily="34" charset="0"/>
                      </a:defRPr>
                    </a:pPr>
                    <a:fld id="{3005EF43-839C-4A37-8456-32E8E2149BBA}" type="VALUE">
                      <a:rPr lang="en-US">
                        <a:solidFill>
                          <a:srgbClr val="000000"/>
                        </a:solidFill>
                        <a:latin typeface="Barlow" panose="00000500000000000000" pitchFamily="2" charset="0"/>
                      </a:rPr>
                      <a:pPr>
                        <a:defRPr sz="1400" b="1" smtId="4294967295">
                          <a:solidFill>
                            <a:srgbClr val="FFFFFF"/>
                          </a:solidFill>
                          <a:latin typeface="Barlow" panose="00000500000000000000" pitchFamily="2" charset="0"/>
                          <a:cs typeface="Arial" panose="020B0604020202020204" pitchFamily="34" charset="0"/>
                        </a:defRPr>
                      </a:pPr>
                      <a:t>[VALUE]</a:t>
                    </a:fld>
                    <a:endParaRPr lang="en-GB"/>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961-4475-9464-24EB080CA585}"/>
                </c:ext>
              </c:extLst>
            </c:dLbl>
            <c:dLbl>
              <c:idx val="5"/>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B-A961-4475-9464-24EB080CA585}"/>
                </c:ext>
              </c:extLst>
            </c:dLbl>
            <c:dLbl>
              <c:idx val="6"/>
              <c:spPr>
                <a:noFill/>
                <a:ln>
                  <a:noFill/>
                </a:ln>
                <a:effectLst/>
              </c:spPr>
              <c:txPr>
                <a:bodyPr/>
                <a:lstStyle/>
                <a:p>
                  <a:pPr>
                    <a:defRPr sz="1400" b="1" smtId="4294967295">
                      <a:solidFill>
                        <a:srgbClr val="000000"/>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D-A961-4475-9464-24EB080CA585}"/>
                </c:ext>
              </c:extLst>
            </c:dLbl>
            <c:numFmt formatCode="[&lt;0.02]&quot;&quot;;[&gt;=0.02]0%" sourceLinked="0"/>
            <c:spPr>
              <a:noFill/>
              <a:ln>
                <a:noFill/>
              </a:ln>
              <a:effectLst/>
            </c:spPr>
            <c:txPr>
              <a:bodyPr/>
              <a:lstStyle/>
              <a:p>
                <a:pPr>
                  <a:defRPr sz="1400" b="1" smtId="4294967295">
                    <a:solidFill>
                      <a:schemeClr val="bg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showLeaderLines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Sheet1!$A$2:$A$6</c:f>
              <c:strCache>
                <c:ptCount val="5"/>
                <c:pt idx="0">
                  <c:v>Very confident</c:v>
                </c:pt>
                <c:pt idx="1">
                  <c:v>Fairly confident</c:v>
                </c:pt>
                <c:pt idx="2">
                  <c:v>Not that confident</c:v>
                </c:pt>
                <c:pt idx="3">
                  <c:v>Not at all confident </c:v>
                </c:pt>
                <c:pt idx="4">
                  <c:v>Don't know</c:v>
                </c:pt>
              </c:strCache>
            </c:strRef>
          </c:cat>
          <c:val>
            <c:numRef>
              <c:f>Sheet1!$B$2:$B$6</c:f>
              <c:numCache>
                <c:formatCode>0%</c:formatCode>
                <c:ptCount val="5"/>
                <c:pt idx="0">
                  <c:v>0.04</c:v>
                </c:pt>
                <c:pt idx="1">
                  <c:v>0.42</c:v>
                </c:pt>
                <c:pt idx="2">
                  <c:v>0.39</c:v>
                </c:pt>
                <c:pt idx="3">
                  <c:v>0.14000000000000001</c:v>
                </c:pt>
                <c:pt idx="4">
                  <c:v>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A961-4475-9464-24EB080CA585}"/>
            </c:ext>
          </c:extLst>
        </c:ser>
        <c:dLbls>
          <c:showLegendKey val="0"/>
          <c:showVal val="0"/>
          <c:showCatName val="0"/>
          <c:showSerName val="0"/>
          <c:showPercent val="0"/>
          <c:showBubbleSize val="0"/>
          <c:showLeaderLines val="1"/>
        </c:dLbls>
        <c:firstSliceAng val="0"/>
        <c:holeSize val="55"/>
      </c:doughnutChart>
    </c:plotArea>
    <c:legend>
      <c:legendPos val="b"/>
      <c:layout>
        <c:manualLayout>
          <c:xMode val="edge"/>
          <c:yMode val="edge"/>
          <c:x val="4.3536203635895854E-3"/>
          <c:y val="0.80245647679777232"/>
          <c:w val="0.75788781004166006"/>
          <c:h val="0.19334141990063183"/>
        </c:manualLayout>
      </c:layout>
      <c:overlay val="0"/>
      <c:txPr>
        <a:bodyPr/>
        <a:lstStyle/>
        <a:p>
          <a:pPr>
            <a:defRPr sz="1200" smtId="4294967295">
              <a:latin typeface="Barlow" panose="00000500000000000000" pitchFamily="2" charset="0"/>
              <a:cs typeface="Arial" panose="020B0604020202020204" pitchFamily="34" charset="0"/>
            </a:defRPr>
          </a:pPr>
          <a:endParaRPr lang="en-US"/>
        </a:p>
      </c:txPr>
    </c:legend>
    <c:plotVisOnly val="1"/>
    <c:dispBlanksAs val="gap"/>
    <c:showDLblsOverMax val="0"/>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17450865183939E-2"/>
          <c:y val="0.21705223452907882"/>
          <c:w val="0.84101854835322931"/>
          <c:h val="0.64009959535720229"/>
        </c:manualLayout>
      </c:layout>
      <c:lineChart>
        <c:grouping val="standard"/>
        <c:varyColors val="0"/>
        <c:ser>
          <c:idx val="0"/>
          <c:order val="0"/>
          <c:tx>
            <c:strRef>
              <c:f>Sheet1!$B$1</c:f>
              <c:strCache>
                <c:ptCount val="1"/>
                <c:pt idx="0">
                  <c:v>Increased</c:v>
                </c:pt>
              </c:strCache>
            </c:strRef>
          </c:tx>
          <c:spPr>
            <a:ln w="38100" cap="rnd">
              <a:solidFill>
                <a:srgbClr val="3BC9D5"/>
              </a:solidFill>
              <a:round/>
            </a:ln>
            <a:effectLst/>
          </c:spPr>
          <c:marker>
            <c:symbol val="circle"/>
            <c:size val="6"/>
            <c:spPr>
              <a:solidFill>
                <a:srgbClr val="3BC9D5"/>
              </a:solidFill>
              <a:ln w="9525">
                <a:solidFill>
                  <a:srgbClr val="3BC9D5"/>
                </a:solidFill>
              </a:ln>
              <a:effectLst/>
            </c:spPr>
          </c:marker>
          <c:dLbls>
            <c:dLbl>
              <c:idx val="5"/>
              <c:layout>
                <c:manualLayout>
                  <c:x val="-2.3004546536820998E-2"/>
                  <c:y val="-7.5276743372858057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4D-4DE0-A7F8-A570529902F8}"/>
                </c:ext>
              </c:extLst>
            </c:dLbl>
            <c:dLbl>
              <c:idx val="20"/>
              <c:layout>
                <c:manualLayout>
                  <c:x val="0"/>
                  <c:y val="-2.7934210169372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2E-404D-B758-E5C8770F4A5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June '21</c:v>
                </c:pt>
                <c:pt idx="1">
                  <c:v>Oct/Nov '21</c:v>
                </c:pt>
                <c:pt idx="2">
                  <c:v>Feb/Mar '22</c:v>
                </c:pt>
                <c:pt idx="3">
                  <c:v>June/July '22</c:v>
                </c:pt>
                <c:pt idx="4">
                  <c:v>Oct/Nov '22</c:v>
                </c:pt>
                <c:pt idx="5">
                  <c:v>Feb/Mar' 23</c:v>
                </c:pt>
              </c:strCache>
            </c:strRef>
          </c:cat>
          <c:val>
            <c:numRef>
              <c:f>Sheet1!$B$2:$B$7</c:f>
              <c:numCache>
                <c:formatCode>0%</c:formatCode>
                <c:ptCount val="6"/>
                <c:pt idx="0">
                  <c:v>0.16</c:v>
                </c:pt>
                <c:pt idx="1">
                  <c:v>0.17</c:v>
                </c:pt>
                <c:pt idx="2">
                  <c:v>0.1</c:v>
                </c:pt>
                <c:pt idx="3">
                  <c:v>7.0000000000000007E-2</c:v>
                </c:pt>
                <c:pt idx="4">
                  <c:v>0.04</c:v>
                </c:pt>
                <c:pt idx="5">
                  <c:v>7.0000000000000007E-2</c:v>
                </c:pt>
              </c:numCache>
            </c:numRef>
          </c:val>
          <c:smooth val="0"/>
          <c:extLst>
            <c:ext xmlns:c16="http://schemas.microsoft.com/office/drawing/2014/chart" uri="{C3380CC4-5D6E-409C-BE32-E72D297353CC}">
              <c16:uniqueId val="{00000002-9A2E-404D-B758-E5C8770F4A58}"/>
            </c:ext>
          </c:extLst>
        </c:ser>
        <c:ser>
          <c:idx val="1"/>
          <c:order val="1"/>
          <c:tx>
            <c:strRef>
              <c:f>Sheet1!$C$1</c:f>
              <c:strCache>
                <c:ptCount val="1"/>
                <c:pt idx="0">
                  <c:v>Stayed the same</c:v>
                </c:pt>
              </c:strCache>
            </c:strRef>
          </c:tx>
          <c:spPr>
            <a:ln w="38100" cap="rnd">
              <a:solidFill>
                <a:srgbClr val="402957"/>
              </a:solidFill>
              <a:round/>
            </a:ln>
            <a:effectLst/>
          </c:spPr>
          <c:marker>
            <c:symbol val="x"/>
            <c:size val="6"/>
            <c:spPr>
              <a:solidFill>
                <a:srgbClr val="402957"/>
              </a:solidFill>
              <a:ln w="9525">
                <a:solidFill>
                  <a:srgbClr val="402957"/>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6-104D-4DE0-A7F8-A570529902F8}"/>
                </c:ext>
              </c:extLst>
            </c:dLbl>
            <c:dLbl>
              <c:idx val="1"/>
              <c:delete val="1"/>
              <c:extLst>
                <c:ext xmlns:c15="http://schemas.microsoft.com/office/drawing/2012/chart" uri="{CE6537A1-D6FC-4f65-9D91-7224C49458BB}"/>
                <c:ext xmlns:c16="http://schemas.microsoft.com/office/drawing/2014/chart" uri="{C3380CC4-5D6E-409C-BE32-E72D297353CC}">
                  <c16:uniqueId val="{00000005-104D-4DE0-A7F8-A570529902F8}"/>
                </c:ext>
              </c:extLst>
            </c:dLbl>
            <c:dLbl>
              <c:idx val="2"/>
              <c:delete val="1"/>
              <c:extLst>
                <c:ext xmlns:c15="http://schemas.microsoft.com/office/drawing/2012/chart" uri="{CE6537A1-D6FC-4f65-9D91-7224C49458BB}"/>
                <c:ext xmlns:c16="http://schemas.microsoft.com/office/drawing/2014/chart" uri="{C3380CC4-5D6E-409C-BE32-E72D297353CC}">
                  <c16:uniqueId val="{00000004-104D-4DE0-A7F8-A570529902F8}"/>
                </c:ext>
              </c:extLst>
            </c:dLbl>
            <c:dLbl>
              <c:idx val="3"/>
              <c:delete val="1"/>
              <c:extLst>
                <c:ext xmlns:c15="http://schemas.microsoft.com/office/drawing/2012/chart" uri="{CE6537A1-D6FC-4f65-9D91-7224C49458BB}"/>
                <c:ext xmlns:c16="http://schemas.microsoft.com/office/drawing/2014/chart" uri="{C3380CC4-5D6E-409C-BE32-E72D297353CC}">
                  <c16:uniqueId val="{00000003-104D-4DE0-A7F8-A570529902F8}"/>
                </c:ext>
              </c:extLst>
            </c:dLbl>
            <c:dLbl>
              <c:idx val="4"/>
              <c:delete val="1"/>
              <c:extLst>
                <c:ext xmlns:c15="http://schemas.microsoft.com/office/drawing/2012/chart" uri="{CE6537A1-D6FC-4f65-9D91-7224C49458BB}"/>
                <c:ext xmlns:c16="http://schemas.microsoft.com/office/drawing/2014/chart" uri="{C3380CC4-5D6E-409C-BE32-E72D297353CC}">
                  <c16:uniqueId val="{00000002-104D-4DE0-A7F8-A570529902F8}"/>
                </c:ext>
              </c:extLst>
            </c:dLbl>
            <c:dLbl>
              <c:idx val="5"/>
              <c:layout>
                <c:manualLayout>
                  <c:x val="-2.3217900214467287E-2"/>
                  <c:y val="6.16109294686789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4D-4DE0-A7F8-A570529902F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June '21</c:v>
                </c:pt>
                <c:pt idx="1">
                  <c:v>Oct/Nov '21</c:v>
                </c:pt>
                <c:pt idx="2">
                  <c:v>Feb/Mar '22</c:v>
                </c:pt>
                <c:pt idx="3">
                  <c:v>June/July '22</c:v>
                </c:pt>
                <c:pt idx="4">
                  <c:v>Oct/Nov '22</c:v>
                </c:pt>
                <c:pt idx="5">
                  <c:v>Feb/Mar' 23</c:v>
                </c:pt>
              </c:strCache>
            </c:strRef>
          </c:cat>
          <c:val>
            <c:numRef>
              <c:f>Sheet1!$C$2:$C$7</c:f>
              <c:numCache>
                <c:formatCode>0%</c:formatCode>
                <c:ptCount val="6"/>
                <c:pt idx="0">
                  <c:v>0.45</c:v>
                </c:pt>
                <c:pt idx="1">
                  <c:v>0.49</c:v>
                </c:pt>
                <c:pt idx="2">
                  <c:v>0.47</c:v>
                </c:pt>
                <c:pt idx="3">
                  <c:v>0.35</c:v>
                </c:pt>
                <c:pt idx="4">
                  <c:v>0.34</c:v>
                </c:pt>
                <c:pt idx="5">
                  <c:v>0.46</c:v>
                </c:pt>
              </c:numCache>
            </c:numRef>
          </c:val>
          <c:smooth val="0"/>
          <c:extLst>
            <c:ext xmlns:c16="http://schemas.microsoft.com/office/drawing/2014/chart" uri="{C3380CC4-5D6E-409C-BE32-E72D297353CC}">
              <c16:uniqueId val="{00000005-9A2E-404D-B758-E5C8770F4A58}"/>
            </c:ext>
          </c:extLst>
        </c:ser>
        <c:ser>
          <c:idx val="2"/>
          <c:order val="2"/>
          <c:tx>
            <c:strRef>
              <c:f>Sheet1!$D$1</c:f>
              <c:strCache>
                <c:ptCount val="1"/>
                <c:pt idx="0">
                  <c:v>Decreased</c:v>
                </c:pt>
              </c:strCache>
            </c:strRef>
          </c:tx>
          <c:spPr>
            <a:ln w="38100" cap="rnd">
              <a:solidFill>
                <a:schemeClr val="tx2"/>
              </a:solidFill>
              <a:round/>
            </a:ln>
            <a:effectLst/>
          </c:spPr>
          <c:marker>
            <c:symbol val="triangle"/>
            <c:size val="6"/>
            <c:spPr>
              <a:solidFill>
                <a:schemeClr val="tx2"/>
              </a:solidFill>
              <a:ln w="9525">
                <a:solidFill>
                  <a:schemeClr val="tx2"/>
                </a:solidFill>
              </a:ln>
              <a:effectLst/>
            </c:spPr>
          </c:marker>
          <c:dLbls>
            <c:dLbl>
              <c:idx val="5"/>
              <c:layout>
                <c:manualLayout>
                  <c:x val="-2.5715393264564203E-2"/>
                  <c:y val="-5.4689112977172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4D-4DE0-A7F8-A570529902F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June '21</c:v>
                </c:pt>
                <c:pt idx="1">
                  <c:v>Oct/Nov '21</c:v>
                </c:pt>
                <c:pt idx="2">
                  <c:v>Feb/Mar '22</c:v>
                </c:pt>
                <c:pt idx="3">
                  <c:v>June/July '22</c:v>
                </c:pt>
                <c:pt idx="4">
                  <c:v>Oct/Nov '22</c:v>
                </c:pt>
                <c:pt idx="5">
                  <c:v>Feb/Mar' 23</c:v>
                </c:pt>
              </c:strCache>
            </c:strRef>
          </c:cat>
          <c:val>
            <c:numRef>
              <c:f>Sheet1!$D$2:$D$7</c:f>
              <c:numCache>
                <c:formatCode>0%</c:formatCode>
                <c:ptCount val="6"/>
                <c:pt idx="0">
                  <c:v>0.38</c:v>
                </c:pt>
                <c:pt idx="1">
                  <c:v>0.33</c:v>
                </c:pt>
                <c:pt idx="2">
                  <c:v>0.43</c:v>
                </c:pt>
                <c:pt idx="3">
                  <c:v>0.56999999999999995</c:v>
                </c:pt>
                <c:pt idx="4">
                  <c:v>0.62</c:v>
                </c:pt>
                <c:pt idx="5">
                  <c:v>0.47</c:v>
                </c:pt>
              </c:numCache>
            </c:numRef>
          </c:val>
          <c:smooth val="0"/>
          <c:extLst>
            <c:ext xmlns:c16="http://schemas.microsoft.com/office/drawing/2014/chart" uri="{C3380CC4-5D6E-409C-BE32-E72D297353CC}">
              <c16:uniqueId val="{00000008-9A2E-404D-B758-E5C8770F4A58}"/>
            </c:ext>
          </c:extLst>
        </c:ser>
        <c:dLbls>
          <c:showLegendKey val="0"/>
          <c:showVal val="0"/>
          <c:showCatName val="0"/>
          <c:showSerName val="0"/>
          <c:showPercent val="0"/>
          <c:showBubbleSize val="0"/>
        </c:dLbls>
        <c:marker val="1"/>
        <c:smooth val="0"/>
        <c:axId val="292327576"/>
        <c:axId val="292375984"/>
      </c:lineChart>
      <c:catAx>
        <c:axId val="29232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292375984"/>
        <c:crosses val="autoZero"/>
        <c:auto val="1"/>
        <c:lblAlgn val="ctr"/>
        <c:lblOffset val="100"/>
        <c:noMultiLvlLbl val="0"/>
      </c:catAx>
      <c:valAx>
        <c:axId val="292375984"/>
        <c:scaling>
          <c:orientation val="minMax"/>
        </c:scaling>
        <c:delete val="1"/>
        <c:axPos val="l"/>
        <c:numFmt formatCode="0%" sourceLinked="1"/>
        <c:majorTickMark val="none"/>
        <c:minorTickMark val="none"/>
        <c:tickLblPos val="nextTo"/>
        <c:crossAx val="292327576"/>
        <c:crosses val="autoZero"/>
        <c:crossBetween val="midCat"/>
      </c:valAx>
      <c:spPr>
        <a:noFill/>
        <a:ln w="25400">
          <a:noFill/>
        </a:ln>
        <a:effectLst/>
      </c:spPr>
    </c:plotArea>
    <c:legend>
      <c:legendPos val="t"/>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en-US"/>
          </a:p>
        </c:txPr>
      </c:legendEntry>
      <c:layout>
        <c:manualLayout>
          <c:xMode val="edge"/>
          <c:yMode val="edge"/>
          <c:x val="0"/>
          <c:y val="1.6653407838363714E-3"/>
          <c:w val="0.99728506752276047"/>
          <c:h val="0.147597893086395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mn-lt"/>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92257453626055E-2"/>
          <c:y val="0.26961876356316899"/>
          <c:w val="0.81425053137237102"/>
          <c:h val="0.73038123643683106"/>
        </c:manualLayout>
      </c:layout>
      <c:lineChart>
        <c:grouping val="standard"/>
        <c:varyColors val="0"/>
        <c:ser>
          <c:idx val="0"/>
          <c:order val="0"/>
          <c:tx>
            <c:strRef>
              <c:f>Sheet1!$B$1</c:f>
              <c:strCache>
                <c:ptCount val="1"/>
                <c:pt idx="0">
                  <c:v>Net confidence </c:v>
                </c:pt>
              </c:strCache>
            </c:strRef>
          </c:tx>
          <c:spPr>
            <a:ln w="38100" cap="rnd">
              <a:solidFill>
                <a:schemeClr val="accent1"/>
              </a:solidFill>
              <a:round/>
            </a:ln>
            <a:effectLst/>
          </c:spPr>
          <c:marker>
            <c:symbol val="circle"/>
            <c:size val="6"/>
            <c:spPr>
              <a:solidFill>
                <a:schemeClr val="accent1"/>
              </a:solidFill>
              <a:ln w="9525">
                <a:solidFill>
                  <a:schemeClr val="accent1"/>
                </a:solidFill>
              </a:ln>
              <a:effectLst/>
            </c:spPr>
          </c:marker>
          <c:dLbls>
            <c:dLbl>
              <c:idx val="0"/>
              <c:layout>
                <c:manualLayout>
                  <c:x val="-3.6743788912634023E-2"/>
                  <c:y val="0.13001833224359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6E-432E-9A72-77545B7E1A77}"/>
                </c:ext>
              </c:extLst>
            </c:dLbl>
            <c:dLbl>
              <c:idx val="1"/>
              <c:layout>
                <c:manualLayout>
                  <c:x val="-3.6743788912634065E-2"/>
                  <c:y val="0.112682554611112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46E-432E-9A72-77545B7E1A77}"/>
                </c:ext>
              </c:extLst>
            </c:dLbl>
            <c:dLbl>
              <c:idx val="2"/>
              <c:layout>
                <c:manualLayout>
                  <c:x val="-3.6743788912634023E-2"/>
                  <c:y val="0.12135044342735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46E-432E-9A72-77545B7E1A77}"/>
                </c:ext>
              </c:extLst>
            </c:dLbl>
            <c:dLbl>
              <c:idx val="3"/>
              <c:layout>
                <c:manualLayout>
                  <c:x val="-4.3496490977288783E-2"/>
                  <c:y val="4.54599260788216E-2"/>
                </c:manualLayout>
              </c:layout>
              <c:showLegendKey val="0"/>
              <c:showVal val="1"/>
              <c:showCatName val="0"/>
              <c:showSerName val="0"/>
              <c:showPercent val="0"/>
              <c:showBubbleSize val="0"/>
              <c:extLst>
                <c:ext xmlns:c15="http://schemas.microsoft.com/office/drawing/2012/chart" uri="{CE6537A1-D6FC-4f65-9D91-7224C49458BB}">
                  <c15:layout>
                    <c:manualLayout>
                      <c:w val="6.9654520871835005E-2"/>
                      <c:h val="0.17413798526004587"/>
                    </c:manualLayout>
                  </c15:layout>
                </c:ext>
                <c:ext xmlns:c16="http://schemas.microsoft.com/office/drawing/2014/chart" uri="{C3380CC4-5D6E-409C-BE32-E72D297353CC}">
                  <c16:uniqueId val="{00000000-C46E-432E-9A72-77545B7E1A77}"/>
                </c:ext>
              </c:extLst>
            </c:dLbl>
            <c:dLbl>
              <c:idx val="4"/>
              <c:layout>
                <c:manualLayout>
                  <c:x val="-3.2420990217030023E-2"/>
                  <c:y val="9.1535010011846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B0-4506-B205-E7AFF745566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E0-4E45-83F3-DA6B419283C0}"/>
                </c:ext>
              </c:extLst>
            </c:dLbl>
            <c:dLbl>
              <c:idx val="20"/>
              <c:layout>
                <c:manualLayout>
                  <c:x val="0"/>
                  <c:y val="-2.7934210169372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6E-432E-9A72-77545B7E1A77}"/>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June '21</c:v>
                </c:pt>
                <c:pt idx="1">
                  <c:v>Oct/Nov '21</c:v>
                </c:pt>
                <c:pt idx="2">
                  <c:v>Feb/Mar '22</c:v>
                </c:pt>
                <c:pt idx="3">
                  <c:v>June/July '22</c:v>
                </c:pt>
                <c:pt idx="4">
                  <c:v>Oct/Nov '22</c:v>
                </c:pt>
                <c:pt idx="5">
                  <c:v>Feb/Mar '23</c:v>
                </c:pt>
              </c:strCache>
            </c:strRef>
          </c:cat>
          <c:val>
            <c:numRef>
              <c:f>Sheet1!$B$2:$B$7</c:f>
              <c:numCache>
                <c:formatCode>0</c:formatCode>
                <c:ptCount val="6"/>
                <c:pt idx="0">
                  <c:v>-22</c:v>
                </c:pt>
                <c:pt idx="1">
                  <c:v>-16</c:v>
                </c:pt>
                <c:pt idx="2">
                  <c:v>-33</c:v>
                </c:pt>
                <c:pt idx="3">
                  <c:v>-50</c:v>
                </c:pt>
                <c:pt idx="4">
                  <c:v>-58</c:v>
                </c:pt>
                <c:pt idx="5">
                  <c:v>-40</c:v>
                </c:pt>
              </c:numCache>
            </c:numRef>
          </c:val>
          <c:smooth val="0"/>
          <c:extLst>
            <c:ext xmlns:c16="http://schemas.microsoft.com/office/drawing/2014/chart" uri="{C3380CC4-5D6E-409C-BE32-E72D297353CC}">
              <c16:uniqueId val="{00000002-C46E-432E-9A72-77545B7E1A77}"/>
            </c:ext>
          </c:extLst>
        </c:ser>
        <c:dLbls>
          <c:showLegendKey val="0"/>
          <c:showVal val="0"/>
          <c:showCatName val="0"/>
          <c:showSerName val="0"/>
          <c:showPercent val="0"/>
          <c:showBubbleSize val="0"/>
        </c:dLbls>
        <c:marker val="1"/>
        <c:smooth val="0"/>
        <c:axId val="292327576"/>
        <c:axId val="292375984"/>
      </c:lineChart>
      <c:catAx>
        <c:axId val="29232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292375984"/>
        <c:crosses val="autoZero"/>
        <c:auto val="1"/>
        <c:lblAlgn val="ctr"/>
        <c:lblOffset val="100"/>
        <c:noMultiLvlLbl val="0"/>
      </c:catAx>
      <c:valAx>
        <c:axId val="292375984"/>
        <c:scaling>
          <c:orientation val="minMax"/>
          <c:max val="0"/>
          <c:min val="-80"/>
        </c:scaling>
        <c:delete val="1"/>
        <c:axPos val="l"/>
        <c:numFmt formatCode="0" sourceLinked="1"/>
        <c:majorTickMark val="out"/>
        <c:minorTickMark val="none"/>
        <c:tickLblPos val="nextTo"/>
        <c:crossAx val="292327576"/>
        <c:crosses val="autoZero"/>
        <c:crossBetween val="midCat"/>
      </c:valAx>
      <c:spPr>
        <a:noFill/>
        <a:ln w="25400">
          <a:noFill/>
        </a:ln>
        <a:effectLst/>
      </c:spPr>
    </c:plotArea>
    <c:plotVisOnly val="1"/>
    <c:dispBlanksAs val="gap"/>
    <c:showDLblsOverMax val="0"/>
  </c:chart>
  <c:spPr>
    <a:noFill/>
    <a:ln>
      <a:noFill/>
    </a:ln>
    <a:effectLst/>
  </c:spPr>
  <c:txPr>
    <a:bodyPr/>
    <a:lstStyle/>
    <a:p>
      <a:pPr>
        <a:defRPr>
          <a:solidFill>
            <a:schemeClr val="tx1"/>
          </a:solidFill>
          <a:latin typeface="+mn-lt"/>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0466265246255"/>
          <c:y val="0.19719635661490786"/>
          <c:w val="0.51347112860892374"/>
          <c:h val="0.61144457176160516"/>
        </c:manualLayout>
      </c:layout>
      <c:doughnutChart>
        <c:varyColors val="1"/>
        <c:ser>
          <c:idx val="0"/>
          <c:order val="0"/>
          <c:tx>
            <c:strRef>
              <c:f>Sheet1!$B$1</c:f>
              <c:strCache>
                <c:ptCount val="1"/>
                <c:pt idx="0">
                  <c:v>Column1</c:v>
                </c:pt>
              </c:strCache>
            </c:strRef>
          </c:tx>
          <c:explosion val="1"/>
          <c:dPt>
            <c:idx val="0"/>
            <c:bubble3D val="0"/>
            <c:spPr>
              <a:solidFill>
                <a:schemeClr val="accent5">
                  <a:lumMod val="50000"/>
                </a:schemeClr>
              </a:solidFill>
            </c:spPr>
            <c:extLst>
              <c:ext xmlns:c16="http://schemas.microsoft.com/office/drawing/2014/chart" uri="{C3380CC4-5D6E-409C-BE32-E72D297353CC}">
                <c16:uniqueId val="{00000001-E443-4AD9-86FD-0F9C9CBE22BD}"/>
              </c:ext>
            </c:extLst>
          </c:dPt>
          <c:dPt>
            <c:idx val="1"/>
            <c:bubble3D val="0"/>
            <c:spPr>
              <a:solidFill>
                <a:srgbClr val="3BC9D5"/>
              </a:solidFill>
            </c:spPr>
            <c:extLst>
              <c:ext xmlns:c16="http://schemas.microsoft.com/office/drawing/2014/chart" uri="{C3380CC4-5D6E-409C-BE32-E72D297353CC}">
                <c16:uniqueId val="{00000003-E443-4AD9-86FD-0F9C9CBE22BD}"/>
              </c:ext>
            </c:extLst>
          </c:dPt>
          <c:dPt>
            <c:idx val="2"/>
            <c:bubble3D val="0"/>
            <c:spPr>
              <a:solidFill>
                <a:schemeClr val="accent1"/>
              </a:solidFill>
            </c:spPr>
            <c:extLst>
              <c:ext xmlns:c16="http://schemas.microsoft.com/office/drawing/2014/chart" uri="{C3380CC4-5D6E-409C-BE32-E72D297353CC}">
                <c16:uniqueId val="{00000005-E443-4AD9-86FD-0F9C9CBE22BD}"/>
              </c:ext>
            </c:extLst>
          </c:dPt>
          <c:dPt>
            <c:idx val="3"/>
            <c:bubble3D val="0"/>
            <c:spPr>
              <a:solidFill>
                <a:schemeClr val="tx2"/>
              </a:solidFill>
            </c:spPr>
            <c:extLst>
              <c:ext xmlns:c16="http://schemas.microsoft.com/office/drawing/2014/chart" uri="{C3380CC4-5D6E-409C-BE32-E72D297353CC}">
                <c16:uniqueId val="{00000007-E443-4AD9-86FD-0F9C9CBE22BD}"/>
              </c:ext>
            </c:extLst>
          </c:dPt>
          <c:dPt>
            <c:idx val="4"/>
            <c:bubble3D val="0"/>
            <c:spPr>
              <a:solidFill>
                <a:schemeClr val="tx1"/>
              </a:solidFill>
            </c:spPr>
            <c:extLst>
              <c:ext xmlns:c16="http://schemas.microsoft.com/office/drawing/2014/chart" uri="{C3380CC4-5D6E-409C-BE32-E72D297353CC}">
                <c16:uniqueId val="{00000009-E443-4AD9-86FD-0F9C9CBE22BD}"/>
              </c:ext>
            </c:extLst>
          </c:dPt>
          <c:dPt>
            <c:idx val="5"/>
            <c:bubble3D val="0"/>
            <c:spPr>
              <a:solidFill>
                <a:schemeClr val="accent4">
                  <a:lumMod val="50000"/>
                </a:schemeClr>
              </a:solidFill>
            </c:spPr>
            <c:extLst>
              <c:ext xmlns:c16="http://schemas.microsoft.com/office/drawing/2014/chart" uri="{C3380CC4-5D6E-409C-BE32-E72D297353CC}">
                <c16:uniqueId val="{0000000B-E443-4AD9-86FD-0F9C9CBE22BD}"/>
              </c:ext>
            </c:extLst>
          </c:dPt>
          <c:dPt>
            <c:idx val="6"/>
            <c:bubble3D val="0"/>
            <c:spPr>
              <a:solidFill>
                <a:srgbClr val="E4C7EC"/>
              </a:solidFill>
            </c:spPr>
            <c:extLst>
              <c:ext xmlns:c16="http://schemas.microsoft.com/office/drawing/2014/chart" uri="{C3380CC4-5D6E-409C-BE32-E72D297353CC}">
                <c16:uniqueId val="{0000000D-E443-4AD9-86FD-0F9C9CBE22BD}"/>
              </c:ext>
            </c:extLst>
          </c:dPt>
          <c:dLbls>
            <c:dLbl>
              <c:idx val="0"/>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443-4AD9-86FD-0F9C9CBE22BD}"/>
                </c:ext>
              </c:extLst>
            </c:dLbl>
            <c:dLbl>
              <c:idx val="1"/>
              <c:spPr>
                <a:noFill/>
                <a:ln>
                  <a:noFill/>
                </a:ln>
                <a:effectLst/>
              </c:spPr>
              <c:txPr>
                <a:bodyPr/>
                <a:lstStyle/>
                <a:p>
                  <a:pPr>
                    <a:defRPr sz="1400" b="1" smtId="4294967295">
                      <a:solidFill>
                        <a:schemeClr val="bg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443-4AD9-86FD-0F9C9CBE22BD}"/>
                </c:ext>
              </c:extLst>
            </c:dLbl>
            <c:dLbl>
              <c:idx val="2"/>
              <c:spPr>
                <a:noFill/>
                <a:ln>
                  <a:noFill/>
                </a:ln>
                <a:effectLst/>
              </c:spPr>
              <c:txPr>
                <a:bodyPr/>
                <a:lstStyle/>
                <a:p>
                  <a:pPr>
                    <a:defRPr sz="1400" b="1" smtId="4294967295">
                      <a:solidFill>
                        <a:schemeClr val="tx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443-4AD9-86FD-0F9C9CBE22BD}"/>
                </c:ext>
              </c:extLst>
            </c:dLbl>
            <c:dLbl>
              <c:idx val="3"/>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443-4AD9-86FD-0F9C9CBE22BD}"/>
                </c:ext>
              </c:extLst>
            </c:dLbl>
            <c:dLbl>
              <c:idx val="4"/>
              <c:layout>
                <c:manualLayout>
                  <c:x val="2.4509803921568627E-3"/>
                  <c:y val="-5.8372849914210293E-3"/>
                </c:manualLayout>
              </c:layout>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43-4AD9-86FD-0F9C9CBE22BD}"/>
                </c:ext>
              </c:extLst>
            </c:dLbl>
            <c:dLbl>
              <c:idx val="5"/>
              <c:layout>
                <c:manualLayout>
                  <c:x val="-2.3713642271677302E-2"/>
                  <c:y val="-0.11090841483699959"/>
                </c:manualLayout>
              </c:layout>
              <c:tx>
                <c:rich>
                  <a:bodyPr/>
                  <a:lstStyle/>
                  <a:p>
                    <a:pPr>
                      <a:defRPr sz="1400" b="1" smtId="4294967295">
                        <a:solidFill>
                          <a:srgbClr val="FFFFFF"/>
                        </a:solidFill>
                        <a:latin typeface="Barlow" panose="00000500000000000000" pitchFamily="2" charset="0"/>
                        <a:cs typeface="Arial" panose="020B0604020202020204" pitchFamily="34" charset="0"/>
                      </a:defRPr>
                    </a:pPr>
                    <a:fld id="{B01EAD1B-E677-45AB-9644-7C8B301B32C4}" type="VALUE">
                      <a:rPr lang="en-US">
                        <a:solidFill>
                          <a:srgbClr val="000000"/>
                        </a:solidFill>
                        <a:latin typeface="Barlow" panose="00000500000000000000" pitchFamily="2" charset="0"/>
                      </a:rPr>
                      <a:pPr>
                        <a:defRPr sz="1400" b="1" smtId="4294967295">
                          <a:solidFill>
                            <a:srgbClr val="FFFFFF"/>
                          </a:solidFill>
                          <a:latin typeface="Barlow" panose="00000500000000000000" pitchFamily="2" charset="0"/>
                          <a:cs typeface="Arial" panose="020B0604020202020204" pitchFamily="34" charset="0"/>
                        </a:defRPr>
                      </a:pPr>
                      <a:t>[VALUE]</a:t>
                    </a:fld>
                    <a:endParaRPr lang="en-GB"/>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443-4AD9-86FD-0F9C9CBE22BD}"/>
                </c:ext>
              </c:extLst>
            </c:dLbl>
            <c:dLbl>
              <c:idx val="6"/>
              <c:spPr>
                <a:noFill/>
                <a:ln>
                  <a:noFill/>
                </a:ln>
                <a:effectLst/>
              </c:spPr>
              <c:txPr>
                <a:bodyPr/>
                <a:lstStyle/>
                <a:p>
                  <a:pPr>
                    <a:defRPr sz="1400" b="1" smtId="4294967295">
                      <a:solidFill>
                        <a:srgbClr val="000000"/>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D-E443-4AD9-86FD-0F9C9CBE22BD}"/>
                </c:ext>
              </c:extLst>
            </c:dLbl>
            <c:numFmt formatCode="[&lt;0.02]&quot;&quot;;[&gt;=0.02]0%" sourceLinked="0"/>
            <c:spPr>
              <a:noFill/>
              <a:ln>
                <a:noFill/>
              </a:ln>
              <a:effectLst/>
            </c:spPr>
            <c:txPr>
              <a:bodyPr/>
              <a:lstStyle/>
              <a:p>
                <a:pPr>
                  <a:defRPr sz="1400" b="1" smtId="4294967295">
                    <a:solidFill>
                      <a:schemeClr val="bg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showLeaderLines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Sheet1!$A$2:$A$7</c:f>
              <c:strCache>
                <c:ptCount val="6"/>
                <c:pt idx="0">
                  <c:v>Exceptionally well</c:v>
                </c:pt>
                <c:pt idx="1">
                  <c:v>Quite well</c:v>
                </c:pt>
                <c:pt idx="2">
                  <c:v>Fairly steady</c:v>
                </c:pt>
                <c:pt idx="3">
                  <c:v>Struggled slightly</c:v>
                </c:pt>
                <c:pt idx="4">
                  <c:v>Struggled markedly</c:v>
                </c:pt>
                <c:pt idx="5">
                  <c:v>Don’t know</c:v>
                </c:pt>
              </c:strCache>
            </c:strRef>
          </c:cat>
          <c:val>
            <c:numRef>
              <c:f>Sheet1!$B$2:$B$7</c:f>
              <c:numCache>
                <c:formatCode>0%</c:formatCode>
                <c:ptCount val="6"/>
                <c:pt idx="0">
                  <c:v>0.06</c:v>
                </c:pt>
                <c:pt idx="1">
                  <c:v>0.21</c:v>
                </c:pt>
                <c:pt idx="2">
                  <c:v>0.45</c:v>
                </c:pt>
                <c:pt idx="3">
                  <c:v>0.22</c:v>
                </c:pt>
                <c:pt idx="4">
                  <c:v>0.05</c:v>
                </c:pt>
                <c:pt idx="5">
                  <c:v>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E443-4AD9-86FD-0F9C9CBE22BD}"/>
            </c:ext>
          </c:extLst>
        </c:ser>
        <c:dLbls>
          <c:showLegendKey val="0"/>
          <c:showVal val="0"/>
          <c:showCatName val="0"/>
          <c:showSerName val="0"/>
          <c:showPercent val="0"/>
          <c:showBubbleSize val="0"/>
          <c:showLeaderLines val="1"/>
        </c:dLbls>
        <c:firstSliceAng val="0"/>
        <c:holeSize val="55"/>
      </c:doughnutChart>
    </c:plotArea>
    <c:legend>
      <c:legendPos val="r"/>
      <c:layout>
        <c:manualLayout>
          <c:xMode val="edge"/>
          <c:yMode val="edge"/>
          <c:x val="0.6563931990118882"/>
          <c:y val="0.30066407160280356"/>
          <c:w val="0.32890091863517062"/>
          <c:h val="0.41618348195428623"/>
        </c:manualLayout>
      </c:layout>
      <c:overlay val="0"/>
      <c:txPr>
        <a:bodyPr/>
        <a:lstStyle/>
        <a:p>
          <a:pPr>
            <a:defRPr sz="1400" smtId="4294967295">
              <a:latin typeface="Barlow" panose="00000500000000000000" pitchFamily="2" charset="0"/>
              <a:cs typeface="Arial" panose="020B0604020202020204" pitchFamily="34" charset="0"/>
            </a:defRPr>
          </a:pPr>
          <a:endParaRPr lang="en-US"/>
        </a:p>
      </c:txPr>
    </c:legend>
    <c:plotVisOnly val="1"/>
    <c:dispBlanksAs val="gap"/>
    <c:showDLblsOverMax val="0"/>
  </c:chart>
  <c:txPr>
    <a:bodyPr/>
    <a:lstStyle/>
    <a:p>
      <a:pPr>
        <a:defRPr sz="1800" smtId="4294967295"/>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10154989144213"/>
          <c:y val="0.20179278862044905"/>
          <c:w val="0.65505902738139743"/>
          <c:h val="0.79820721137955097"/>
        </c:manualLayout>
      </c:layout>
      <c:barChart>
        <c:barDir val="bar"/>
        <c:grouping val="percentStacked"/>
        <c:varyColors val="0"/>
        <c:ser>
          <c:idx val="0"/>
          <c:order val="0"/>
          <c:tx>
            <c:strRef>
              <c:f>Sheet1!$B$1</c:f>
              <c:strCache>
                <c:ptCount val="1"/>
                <c:pt idx="0">
                  <c:v>Increased</c:v>
                </c:pt>
              </c:strCache>
            </c:strRef>
          </c:tx>
          <c:spPr>
            <a:solidFill>
              <a:srgbClr val="3BC9D5"/>
            </a:solidFill>
          </c:spPr>
          <c:invertIfNegative val="0"/>
          <c:dPt>
            <c:idx val="0"/>
            <c:invertIfNegative val="0"/>
            <c:bubble3D val="0"/>
            <c:extLst>
              <c:ext xmlns:c16="http://schemas.microsoft.com/office/drawing/2014/chart" uri="{C3380CC4-5D6E-409C-BE32-E72D297353CC}">
                <c16:uniqueId val="{00000000-A380-412E-B884-A545B245561B}"/>
              </c:ext>
            </c:extLst>
          </c:dPt>
          <c:dPt>
            <c:idx val="2"/>
            <c:invertIfNegative val="0"/>
            <c:bubble3D val="0"/>
            <c:extLst>
              <c:ext xmlns:c16="http://schemas.microsoft.com/office/drawing/2014/chart" uri="{C3380CC4-5D6E-409C-BE32-E72D297353CC}">
                <c16:uniqueId val="{00000005-46E9-4A9E-BA06-93FF3365940B}"/>
              </c:ext>
            </c:extLst>
          </c:dPt>
          <c:dPt>
            <c:idx val="3"/>
            <c:invertIfNegative val="0"/>
            <c:bubble3D val="0"/>
            <c:extLst>
              <c:ext xmlns:c16="http://schemas.microsoft.com/office/drawing/2014/chart" uri="{C3380CC4-5D6E-409C-BE32-E72D297353CC}">
                <c16:uniqueId val="{00000002-DE11-443E-8504-23792A9A7078}"/>
              </c:ext>
            </c:extLst>
          </c:dPt>
          <c:dLbls>
            <c:dLbl>
              <c:idx val="0"/>
              <c:spPr>
                <a:noFill/>
                <a:ln>
                  <a:noFill/>
                </a:ln>
                <a:effectLst/>
              </c:spPr>
              <c:txPr>
                <a:bodyPr/>
                <a:lstStyle/>
                <a:p>
                  <a:pPr>
                    <a:defRPr sz="1300">
                      <a:latin typeface="Barlow" panose="000005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380-412E-B884-A545B245561B}"/>
                </c:ext>
              </c:extLst>
            </c:dLbl>
            <c:dLbl>
              <c:idx val="2"/>
              <c:spPr>
                <a:noFill/>
                <a:ln>
                  <a:noFill/>
                </a:ln>
                <a:effectLst/>
              </c:spPr>
              <c:txPr>
                <a:bodyPr/>
                <a:lstStyle/>
                <a:p>
                  <a:pPr>
                    <a:defRPr sz="1300">
                      <a:latin typeface="Barlow" panose="000005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46E9-4A9E-BA06-93FF3365940B}"/>
                </c:ext>
              </c:extLst>
            </c:dLbl>
            <c:dLbl>
              <c:idx val="3"/>
              <c:spPr>
                <a:noFill/>
                <a:ln>
                  <a:noFill/>
                </a:ln>
                <a:effectLst/>
              </c:spPr>
              <c:txPr>
                <a:bodyPr/>
                <a:lstStyle/>
                <a:p>
                  <a:pPr>
                    <a:defRPr sz="1300">
                      <a:latin typeface="Barlow" panose="000005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DE11-443E-8504-23792A9A7078}"/>
                </c:ext>
              </c:extLst>
            </c:dLbl>
            <c:numFmt formatCode="[&lt;0.02]&quot;&quot;;[&gt;=0.02]0%" sourceLinked="0"/>
            <c:spPr>
              <a:noFill/>
              <a:ln>
                <a:noFill/>
              </a:ln>
              <a:effectLst/>
            </c:spPr>
            <c:txPr>
              <a:bodyPr wrap="square" lIns="38100" tIns="19050" rIns="38100" bIns="19050" anchor="ctr">
                <a:spAutoFit/>
              </a:bodyPr>
              <a:lstStyle/>
              <a:p>
                <a:pPr>
                  <a:defRPr sz="1300">
                    <a:latin typeface="Barlow" panose="00000500000000000000" pitchFamily="2" charset="0"/>
                  </a:defRPr>
                </a:pPr>
                <a:endParaRPr lang="en-US"/>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Sales or turnover</c:v>
                </c:pt>
                <c:pt idx="1">
                  <c:v>Profit margins</c:v>
                </c:pt>
                <c:pt idx="2">
                  <c:v>Exports</c:v>
                </c:pt>
                <c:pt idx="3">
                  <c:v>Employment</c:v>
                </c:pt>
              </c:strCache>
            </c:strRef>
          </c:cat>
          <c:val>
            <c:numRef>
              <c:f>Sheet1!$B$2:$B$5</c:f>
              <c:numCache>
                <c:formatCode>0%</c:formatCode>
                <c:ptCount val="4"/>
                <c:pt idx="0">
                  <c:v>0.31</c:v>
                </c:pt>
                <c:pt idx="1">
                  <c:v>0.17</c:v>
                </c:pt>
                <c:pt idx="2">
                  <c:v>0.11</c:v>
                </c:pt>
                <c:pt idx="3">
                  <c:v>0.08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46E9-4A9E-BA06-93FF3365940B}"/>
            </c:ext>
          </c:extLst>
        </c:ser>
        <c:ser>
          <c:idx val="1"/>
          <c:order val="1"/>
          <c:tx>
            <c:strRef>
              <c:f>Sheet1!$C$1</c:f>
              <c:strCache>
                <c:ptCount val="1"/>
                <c:pt idx="0">
                  <c:v>Stayed the same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300">
                    <a:solidFill>
                      <a:schemeClr val="tx1"/>
                    </a:solidFill>
                    <a:latin typeface="Barlow"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Sales or turnover</c:v>
                </c:pt>
                <c:pt idx="1">
                  <c:v>Profit margins</c:v>
                </c:pt>
                <c:pt idx="2">
                  <c:v>Exports</c:v>
                </c:pt>
                <c:pt idx="3">
                  <c:v>Employment</c:v>
                </c:pt>
              </c:strCache>
            </c:strRef>
          </c:cat>
          <c:val>
            <c:numRef>
              <c:f>Sheet1!$C$2:$C$5</c:f>
              <c:numCache>
                <c:formatCode>0%</c:formatCode>
                <c:ptCount val="4"/>
                <c:pt idx="0">
                  <c:v>0.39</c:v>
                </c:pt>
                <c:pt idx="1">
                  <c:v>0.41</c:v>
                </c:pt>
                <c:pt idx="2">
                  <c:v>0.67</c:v>
                </c:pt>
                <c:pt idx="3">
                  <c:v>0.8</c:v>
                </c:pt>
              </c:numCache>
            </c:numRef>
          </c:val>
          <c:extLst>
            <c:ext xmlns:c16="http://schemas.microsoft.com/office/drawing/2014/chart" uri="{C3380CC4-5D6E-409C-BE32-E72D297353CC}">
              <c16:uniqueId val="{00000009-46E9-4A9E-BA06-93FF3365940B}"/>
            </c:ext>
          </c:extLst>
        </c:ser>
        <c:ser>
          <c:idx val="2"/>
          <c:order val="2"/>
          <c:tx>
            <c:strRef>
              <c:f>Sheet1!$D$1</c:f>
              <c:strCache>
                <c:ptCount val="1"/>
                <c:pt idx="0">
                  <c:v>Decreased</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300">
                    <a:latin typeface="Barlow" panose="00000500000000000000" pitchFamily="2"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Sales or turnover</c:v>
                </c:pt>
                <c:pt idx="1">
                  <c:v>Profit margins</c:v>
                </c:pt>
                <c:pt idx="2">
                  <c:v>Exports</c:v>
                </c:pt>
                <c:pt idx="3">
                  <c:v>Employment</c:v>
                </c:pt>
              </c:strCache>
            </c:strRef>
          </c:cat>
          <c:val>
            <c:numRef>
              <c:f>Sheet1!$D$2:$D$5</c:f>
              <c:numCache>
                <c:formatCode>0%</c:formatCode>
                <c:ptCount val="4"/>
                <c:pt idx="0">
                  <c:v>0.28999999999999998</c:v>
                </c:pt>
                <c:pt idx="1">
                  <c:v>0.4</c:v>
                </c:pt>
                <c:pt idx="2">
                  <c:v>0.18</c:v>
                </c:pt>
                <c:pt idx="3">
                  <c:v>0.12</c:v>
                </c:pt>
              </c:numCache>
            </c:numRef>
          </c:val>
          <c:extLst>
            <c:ext xmlns:c16="http://schemas.microsoft.com/office/drawing/2014/chart" uri="{C3380CC4-5D6E-409C-BE32-E72D297353CC}">
              <c16:uniqueId val="{0000000D-46E9-4A9E-BA06-93FF3365940B}"/>
            </c:ext>
          </c:extLst>
        </c:ser>
        <c:ser>
          <c:idx val="3"/>
          <c:order val="3"/>
          <c:tx>
            <c:strRef>
              <c:f>Sheet1!$E$1</c:f>
              <c:strCache>
                <c:ptCount val="1"/>
                <c:pt idx="0">
                  <c:v>Don't know</c:v>
                </c:pt>
              </c:strCache>
            </c:strRef>
          </c:tx>
          <c:spPr>
            <a:solidFill>
              <a:schemeClr val="accent4">
                <a:lumMod val="50000"/>
              </a:schemeClr>
            </a:solidFill>
          </c:spPr>
          <c:invertIfNegative val="0"/>
          <c:dLbls>
            <c:dLbl>
              <c:idx val="0"/>
              <c:layout>
                <c:manualLayout>
                  <c:x val="3.6645831563711012E-2"/>
                  <c:y val="4.0480061657189974E-3"/>
                </c:manualLayout>
              </c:layout>
              <c:tx>
                <c:rich>
                  <a:bodyPr/>
                  <a:lstStyle/>
                  <a:p>
                    <a:fld id="{7769C804-0068-4EF6-BA91-C6084D863F00}" type="VALUE">
                      <a:rPr lang="en-US">
                        <a:solidFill>
                          <a:srgbClr val="000000"/>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11-443E-8504-23792A9A7078}"/>
                </c:ext>
              </c:extLst>
            </c:dLbl>
            <c:dLbl>
              <c:idx val="1"/>
              <c:layout>
                <c:manualLayout>
                  <c:x val="4.1226560509175073E-2"/>
                  <c:y val="0"/>
                </c:manualLayout>
              </c:layout>
              <c:tx>
                <c:rich>
                  <a:bodyPr/>
                  <a:lstStyle/>
                  <a:p>
                    <a:fld id="{64263391-A9EA-42A0-9EFF-DBA953C3050F}" type="VALUE">
                      <a:rPr lang="en-US">
                        <a:solidFill>
                          <a:srgbClr val="000000"/>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11-443E-8504-23792A9A7078}"/>
                </c:ext>
              </c:extLst>
            </c:dLbl>
            <c:dLbl>
              <c:idx val="2"/>
              <c:layout>
                <c:manualLayout>
                  <c:x val="4.8097653927370754E-2"/>
                  <c:y val="0"/>
                </c:manualLayout>
              </c:layout>
              <c:tx>
                <c:rich>
                  <a:bodyPr/>
                  <a:lstStyle/>
                  <a:p>
                    <a:fld id="{62482C55-4F9F-4D3F-99A5-07C2F65B8B49}" type="VALUE">
                      <a:rPr lang="en-US">
                        <a:solidFill>
                          <a:srgbClr val="000000"/>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E11-443E-8504-23792A9A7078}"/>
                </c:ext>
              </c:extLst>
            </c:dLbl>
            <c:dLbl>
              <c:idx val="3"/>
              <c:delete val="1"/>
              <c:extLst>
                <c:ext xmlns:c15="http://schemas.microsoft.com/office/drawing/2012/chart" uri="{CE6537A1-D6FC-4f65-9D91-7224C49458BB}"/>
                <c:ext xmlns:c16="http://schemas.microsoft.com/office/drawing/2014/chart" uri="{C3380CC4-5D6E-409C-BE32-E72D297353CC}">
                  <c16:uniqueId val="{00000004-DE11-443E-8504-23792A9A7078}"/>
                </c:ext>
              </c:extLst>
            </c:dLbl>
            <c:spPr>
              <a:noFill/>
              <a:ln>
                <a:noFill/>
              </a:ln>
              <a:effectLst/>
            </c:spPr>
            <c:txPr>
              <a:bodyPr wrap="square" lIns="38100" tIns="19050" rIns="38100" bIns="19050" anchor="ctr">
                <a:spAutoFit/>
              </a:bodyPr>
              <a:lstStyle/>
              <a:p>
                <a:pPr>
                  <a:defRPr sz="1300">
                    <a:solidFill>
                      <a:schemeClr val="bg1"/>
                    </a:solidFill>
                    <a:latin typeface="Barlow"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Sales or turnover</c:v>
                </c:pt>
                <c:pt idx="1">
                  <c:v>Profit margins</c:v>
                </c:pt>
                <c:pt idx="2">
                  <c:v>Exports</c:v>
                </c:pt>
                <c:pt idx="3">
                  <c:v>Employment</c:v>
                </c:pt>
              </c:strCache>
            </c:strRef>
          </c:cat>
          <c:val>
            <c:numRef>
              <c:f>Sheet1!$E$2:$E$5</c:f>
              <c:numCache>
                <c:formatCode>0%</c:formatCode>
                <c:ptCount val="4"/>
                <c:pt idx="0">
                  <c:v>0.01</c:v>
                </c:pt>
                <c:pt idx="1">
                  <c:v>0.02</c:v>
                </c:pt>
                <c:pt idx="2">
                  <c:v>0.04</c:v>
                </c:pt>
                <c:pt idx="3">
                  <c:v>0</c:v>
                </c:pt>
              </c:numCache>
            </c:numRef>
          </c:val>
          <c:extLst>
            <c:ext xmlns:c16="http://schemas.microsoft.com/office/drawing/2014/chart" uri="{C3380CC4-5D6E-409C-BE32-E72D297353CC}">
              <c16:uniqueId val="{0000000E-46E9-4A9E-BA06-93FF3365940B}"/>
            </c:ext>
          </c:extLst>
        </c:ser>
        <c:dLbls>
          <c:showLegendKey val="0"/>
          <c:showVal val="0"/>
          <c:showCatName val="0"/>
          <c:showSerName val="0"/>
          <c:showPercent val="0"/>
          <c:showBubbleSize val="0"/>
        </c:dLbls>
        <c:gapWidth val="80"/>
        <c:overlap val="100"/>
        <c:axId val="263605248"/>
        <c:axId val="263722880"/>
      </c:barChart>
      <c:catAx>
        <c:axId val="263605248"/>
        <c:scaling>
          <c:orientation val="maxMin"/>
        </c:scaling>
        <c:delete val="0"/>
        <c:axPos val="l"/>
        <c:numFmt formatCode="General" sourceLinked="0"/>
        <c:majorTickMark val="out"/>
        <c:minorTickMark val="none"/>
        <c:tickLblPos val="nextTo"/>
        <c:spPr>
          <a:ln>
            <a:noFill/>
          </a:ln>
        </c:spPr>
        <c:txPr>
          <a:bodyPr/>
          <a:lstStyle/>
          <a:p>
            <a:pPr>
              <a:defRPr sz="1300" b="0">
                <a:solidFill>
                  <a:schemeClr val="tx1"/>
                </a:solidFill>
                <a:latin typeface="Barlow" panose="00000500000000000000" pitchFamily="2" charset="0"/>
              </a:defRPr>
            </a:pPr>
            <a:endParaRPr lang="en-US"/>
          </a:p>
        </c:txPr>
        <c:crossAx val="263722880"/>
        <c:crosses val="autoZero"/>
        <c:auto val="0"/>
        <c:lblAlgn val="ctr"/>
        <c:lblOffset val="100"/>
        <c:noMultiLvlLbl val="0"/>
      </c:catAx>
      <c:valAx>
        <c:axId val="263722880"/>
        <c:scaling>
          <c:orientation val="minMax"/>
        </c:scaling>
        <c:delete val="1"/>
        <c:axPos val="t"/>
        <c:numFmt formatCode="0%" sourceLinked="1"/>
        <c:majorTickMark val="out"/>
        <c:minorTickMark val="none"/>
        <c:tickLblPos val="nextTo"/>
        <c:crossAx val="263605248"/>
        <c:crosses val="autoZero"/>
        <c:crossBetween val="between"/>
      </c:valAx>
    </c:plotArea>
    <c:legend>
      <c:legendPos val="t"/>
      <c:legendEntry>
        <c:idx val="0"/>
        <c:txPr>
          <a:bodyPr/>
          <a:lstStyle/>
          <a:p>
            <a:pPr>
              <a:defRPr sz="1300" b="0">
                <a:solidFill>
                  <a:schemeClr val="tx1"/>
                </a:solidFill>
                <a:latin typeface="Barlow" panose="00000500000000000000" pitchFamily="2" charset="0"/>
              </a:defRPr>
            </a:pPr>
            <a:endParaRPr lang="en-US"/>
          </a:p>
        </c:txPr>
      </c:legendEntry>
      <c:legendEntry>
        <c:idx val="1"/>
        <c:txPr>
          <a:bodyPr/>
          <a:lstStyle/>
          <a:p>
            <a:pPr>
              <a:defRPr sz="1300" b="0">
                <a:solidFill>
                  <a:schemeClr val="tx1"/>
                </a:solidFill>
                <a:latin typeface="Barlow" panose="00000500000000000000" pitchFamily="2" charset="0"/>
              </a:defRPr>
            </a:pPr>
            <a:endParaRPr lang="en-US"/>
          </a:p>
        </c:txPr>
      </c:legendEntry>
      <c:legendEntry>
        <c:idx val="2"/>
        <c:txPr>
          <a:bodyPr/>
          <a:lstStyle/>
          <a:p>
            <a:pPr>
              <a:defRPr sz="1300" b="0">
                <a:solidFill>
                  <a:schemeClr val="tx1"/>
                </a:solidFill>
                <a:latin typeface="Barlow" panose="00000500000000000000" pitchFamily="2" charset="0"/>
              </a:defRPr>
            </a:pPr>
            <a:endParaRPr lang="en-US"/>
          </a:p>
        </c:txPr>
      </c:legendEntry>
      <c:legendEntry>
        <c:idx val="3"/>
        <c:txPr>
          <a:bodyPr/>
          <a:lstStyle/>
          <a:p>
            <a:pPr>
              <a:defRPr sz="1300" b="0">
                <a:solidFill>
                  <a:schemeClr val="tx1"/>
                </a:solidFill>
                <a:latin typeface="Barlow" panose="00000500000000000000" pitchFamily="2" charset="0"/>
              </a:defRPr>
            </a:pPr>
            <a:endParaRPr lang="en-US"/>
          </a:p>
        </c:txPr>
      </c:legendEntry>
      <c:layout>
        <c:manualLayout>
          <c:xMode val="edge"/>
          <c:yMode val="edge"/>
          <c:x val="4.5995928922235627E-2"/>
          <c:y val="9.3263366001535758E-2"/>
          <c:w val="0.89999998196563402"/>
          <c:h val="6.6204741559703476E-2"/>
        </c:manualLayout>
      </c:layout>
      <c:overlay val="0"/>
      <c:txPr>
        <a:bodyPr/>
        <a:lstStyle/>
        <a:p>
          <a:pPr>
            <a:defRPr sz="1300" b="0">
              <a:solidFill>
                <a:schemeClr val="tx1"/>
              </a:solidFill>
              <a:latin typeface="Barlow" panose="00000500000000000000" pitchFamily="2" charset="0"/>
            </a:defRPr>
          </a:pPr>
          <a:endParaRPr lang="en-US"/>
        </a:p>
      </c:txPr>
    </c:legend>
    <c:plotVisOnly val="1"/>
    <c:dispBlanksAs val="gap"/>
    <c:showDLblsOverMax val="0"/>
  </c:chart>
  <c:txPr>
    <a:bodyPr/>
    <a:lstStyle/>
    <a:p>
      <a:pPr>
        <a:defRPr sz="1100" b="1" smtId="4294967295">
          <a:solidFill>
            <a:schemeClr val="bg1"/>
          </a:solidFill>
          <a:latin typeface="Barlow"/>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91174211217036E-3"/>
          <c:y val="4.1773747345873052E-2"/>
          <c:w val="0.96928391392855773"/>
          <c:h val="0.69253356957894663"/>
        </c:manualLayout>
      </c:layout>
      <c:barChart>
        <c:barDir val="col"/>
        <c:grouping val="clustered"/>
        <c:varyColors val="0"/>
        <c:ser>
          <c:idx val="0"/>
          <c:order val="0"/>
          <c:tx>
            <c:strRef>
              <c:f>Sheet1!$B$1</c:f>
              <c:strCache>
                <c:ptCount val="1"/>
                <c:pt idx="0">
                  <c:v>Series 1</c:v>
                </c:pt>
              </c:strCache>
            </c:strRef>
          </c:tx>
          <c:spPr>
            <a:solidFill>
              <a:srgbClr val="3BC9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c:formatCode>
                <c:ptCount val="12"/>
                <c:pt idx="0">
                  <c:v>0.03</c:v>
                </c:pt>
                <c:pt idx="1">
                  <c:v>0.03</c:v>
                </c:pt>
                <c:pt idx="2">
                  <c:v>0.06</c:v>
                </c:pt>
                <c:pt idx="3">
                  <c:v>0.08</c:v>
                </c:pt>
                <c:pt idx="4">
                  <c:v>0.06</c:v>
                </c:pt>
                <c:pt idx="5">
                  <c:v>0.06</c:v>
                </c:pt>
                <c:pt idx="6">
                  <c:v>0.08</c:v>
                </c:pt>
                <c:pt idx="7">
                  <c:v>0.09</c:v>
                </c:pt>
                <c:pt idx="8">
                  <c:v>0.1</c:v>
                </c:pt>
                <c:pt idx="9">
                  <c:v>0.04</c:v>
                </c:pt>
                <c:pt idx="10">
                  <c:v>0.05</c:v>
                </c:pt>
                <c:pt idx="11">
                  <c:v>7.0000000000000007E-2</c:v>
                </c:pt>
              </c:numCache>
            </c:numRef>
          </c:val>
          <c:extLst>
            <c:ext xmlns:c16="http://schemas.microsoft.com/office/drawing/2014/chart" uri="{C3380CC4-5D6E-409C-BE32-E72D297353CC}">
              <c16:uniqueId val="{00000000-D1F7-4EB7-8D57-F93247CC458B}"/>
            </c:ext>
          </c:extLst>
        </c:ser>
        <c:dLbls>
          <c:showLegendKey val="0"/>
          <c:showVal val="0"/>
          <c:showCatName val="0"/>
          <c:showSerName val="0"/>
          <c:showPercent val="0"/>
          <c:showBubbleSize val="0"/>
        </c:dLbls>
        <c:gapWidth val="29"/>
        <c:overlap val="-27"/>
        <c:axId val="1184308831"/>
        <c:axId val="1184309663"/>
      </c:barChart>
      <c:catAx>
        <c:axId val="118430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84309663"/>
        <c:crosses val="autoZero"/>
        <c:auto val="1"/>
        <c:lblAlgn val="ctr"/>
        <c:lblOffset val="100"/>
        <c:noMultiLvlLbl val="0"/>
      </c:catAx>
      <c:valAx>
        <c:axId val="1184309663"/>
        <c:scaling>
          <c:orientation val="minMax"/>
        </c:scaling>
        <c:delete val="1"/>
        <c:axPos val="l"/>
        <c:numFmt formatCode="0%" sourceLinked="1"/>
        <c:majorTickMark val="none"/>
        <c:minorTickMark val="none"/>
        <c:tickLblPos val="nextTo"/>
        <c:crossAx val="1184308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15599022628821E-2"/>
          <c:y val="0.19663307043739053"/>
          <c:w val="0.83255352042888642"/>
          <c:h val="0.61287384424755231"/>
        </c:manualLayout>
      </c:layout>
      <c:lineChart>
        <c:grouping val="standard"/>
        <c:varyColors val="0"/>
        <c:ser>
          <c:idx val="0"/>
          <c:order val="0"/>
          <c:tx>
            <c:strRef>
              <c:f>Sheet1!$B$1</c:f>
              <c:strCache>
                <c:ptCount val="1"/>
                <c:pt idx="0">
                  <c:v>Scotland</c:v>
                </c:pt>
              </c:strCache>
            </c:strRef>
          </c:tx>
          <c:spPr>
            <a:ln w="38100" cap="rnd">
              <a:solidFill>
                <a:srgbClr val="3BC9D5"/>
              </a:solidFill>
              <a:round/>
            </a:ln>
            <a:effectLst/>
          </c:spPr>
          <c:marker>
            <c:symbol val="circle"/>
            <c:size val="6"/>
            <c:spPr>
              <a:solidFill>
                <a:srgbClr val="3BC9D5"/>
              </a:solidFill>
              <a:ln w="9525">
                <a:solidFill>
                  <a:srgbClr val="3BC9D5"/>
                </a:solidFill>
              </a:ln>
              <a:effectLst/>
            </c:spPr>
          </c:marker>
          <c:dLbls>
            <c:dLbl>
              <c:idx val="5"/>
              <c:layout>
                <c:manualLayout>
                  <c:x val="-2.7800293345684911E-2"/>
                  <c:y val="-3.282920157255785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BC-4940-A65D-4159321468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June/July '21</c:v>
                </c:pt>
                <c:pt idx="1">
                  <c:v>Oct/Nov '21</c:v>
                </c:pt>
                <c:pt idx="2">
                  <c:v>Feb/Mar '22</c:v>
                </c:pt>
                <c:pt idx="3">
                  <c:v>June/July '22</c:v>
                </c:pt>
                <c:pt idx="4">
                  <c:v>Oct/Nov '22</c:v>
                </c:pt>
                <c:pt idx="5">
                  <c:v>Feb/Mar '23</c:v>
                </c:pt>
              </c:strCache>
            </c:strRef>
          </c:cat>
          <c:val>
            <c:numRef>
              <c:f>Sheet1!$B$2:$B$7</c:f>
              <c:numCache>
                <c:formatCode>0%</c:formatCode>
                <c:ptCount val="6"/>
                <c:pt idx="0">
                  <c:v>0.7</c:v>
                </c:pt>
                <c:pt idx="1">
                  <c:v>0.86</c:v>
                </c:pt>
                <c:pt idx="2">
                  <c:v>0.9</c:v>
                </c:pt>
                <c:pt idx="3">
                  <c:v>0.88</c:v>
                </c:pt>
                <c:pt idx="4">
                  <c:v>0.88</c:v>
                </c:pt>
                <c:pt idx="5">
                  <c:v>0.84</c:v>
                </c:pt>
              </c:numCache>
            </c:numRef>
          </c:val>
          <c:smooth val="0"/>
          <c:extLst>
            <c:ext xmlns:c16="http://schemas.microsoft.com/office/drawing/2014/chart" uri="{C3380CC4-5D6E-409C-BE32-E72D297353CC}">
              <c16:uniqueId val="{00000002-184D-4A8B-AA0E-E05BB33F4CE3}"/>
            </c:ext>
          </c:extLst>
        </c:ser>
        <c:ser>
          <c:idx val="1"/>
          <c:order val="1"/>
          <c:tx>
            <c:strRef>
              <c:f>Sheet1!$C$1</c:f>
              <c:strCache>
                <c:ptCount val="1"/>
                <c:pt idx="0">
                  <c:v>Rest of UK</c:v>
                </c:pt>
              </c:strCache>
            </c:strRef>
          </c:tx>
          <c:spPr>
            <a:ln w="38100" cap="rnd">
              <a:solidFill>
                <a:schemeClr val="tx1"/>
              </a:solidFill>
              <a:round/>
            </a:ln>
            <a:effectLst/>
          </c:spPr>
          <c:marker>
            <c:symbol val="x"/>
            <c:size val="6"/>
            <c:spPr>
              <a:solidFill>
                <a:schemeClr val="tx1"/>
              </a:solidFill>
              <a:ln w="9525">
                <a:solidFill>
                  <a:schemeClr val="tx1"/>
                </a:solidFill>
              </a:ln>
              <a:effectLst/>
            </c:spPr>
          </c:marker>
          <c:dLbls>
            <c:dLbl>
              <c:idx val="5"/>
              <c:layout>
                <c:manualLayout>
                  <c:x val="-2.0447352169214141E-2"/>
                  <c:y val="3.748349615718829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BC-4940-A65D-4159321468A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June/July '21</c:v>
                </c:pt>
                <c:pt idx="1">
                  <c:v>Oct/Nov '21</c:v>
                </c:pt>
                <c:pt idx="2">
                  <c:v>Feb/Mar '22</c:v>
                </c:pt>
                <c:pt idx="3">
                  <c:v>June/July '22</c:v>
                </c:pt>
                <c:pt idx="4">
                  <c:v>Oct/Nov '22</c:v>
                </c:pt>
                <c:pt idx="5">
                  <c:v>Feb/Mar '23</c:v>
                </c:pt>
              </c:strCache>
            </c:strRef>
          </c:cat>
          <c:val>
            <c:numRef>
              <c:f>Sheet1!$C$2:$C$7</c:f>
              <c:numCache>
                <c:formatCode>0%</c:formatCode>
                <c:ptCount val="6"/>
                <c:pt idx="0">
                  <c:v>0.64</c:v>
                </c:pt>
                <c:pt idx="1">
                  <c:v>0.78</c:v>
                </c:pt>
                <c:pt idx="2">
                  <c:v>0.82</c:v>
                </c:pt>
                <c:pt idx="3">
                  <c:v>0.84</c:v>
                </c:pt>
                <c:pt idx="4">
                  <c:v>0.83</c:v>
                </c:pt>
                <c:pt idx="5">
                  <c:v>0.8</c:v>
                </c:pt>
              </c:numCache>
            </c:numRef>
          </c:val>
          <c:smooth val="0"/>
          <c:extLst>
            <c:ext xmlns:c16="http://schemas.microsoft.com/office/drawing/2014/chart" uri="{C3380CC4-5D6E-409C-BE32-E72D297353CC}">
              <c16:uniqueId val="{00000005-184D-4A8B-AA0E-E05BB33F4CE3}"/>
            </c:ext>
          </c:extLst>
        </c:ser>
        <c:ser>
          <c:idx val="2"/>
          <c:order val="2"/>
          <c:tx>
            <c:strRef>
              <c:f>Sheet1!$D$1</c:f>
              <c:strCache>
                <c:ptCount val="1"/>
                <c:pt idx="0">
                  <c:v>Outside the UK</c:v>
                </c:pt>
              </c:strCache>
            </c:strRef>
          </c:tx>
          <c:spPr>
            <a:ln w="38100" cap="rnd">
              <a:solidFill>
                <a:schemeClr val="tx2"/>
              </a:solidFill>
              <a:round/>
            </a:ln>
            <a:effectLst/>
          </c:spPr>
          <c:marker>
            <c:symbol val="triangle"/>
            <c:size val="6"/>
            <c:spPr>
              <a:solidFill>
                <a:schemeClr val="tx2"/>
              </a:solidFill>
              <a:ln w="9525">
                <a:solidFill>
                  <a:schemeClr val="tx2"/>
                </a:solidFill>
              </a:ln>
              <a:effectLst/>
            </c:spPr>
          </c:marker>
          <c:dLbls>
            <c:dLbl>
              <c:idx val="5"/>
              <c:layout>
                <c:manualLayout>
                  <c:x val="-1.1893727814915753E-2"/>
                  <c:y val="-1.689165675381539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BC-4940-A65D-4159321468A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June/July '21</c:v>
                </c:pt>
                <c:pt idx="1">
                  <c:v>Oct/Nov '21</c:v>
                </c:pt>
                <c:pt idx="2">
                  <c:v>Feb/Mar '22</c:v>
                </c:pt>
                <c:pt idx="3">
                  <c:v>June/July '22</c:v>
                </c:pt>
                <c:pt idx="4">
                  <c:v>Oct/Nov '22</c:v>
                </c:pt>
                <c:pt idx="5">
                  <c:v>Feb/Mar '23</c:v>
                </c:pt>
              </c:strCache>
            </c:strRef>
          </c:cat>
          <c:val>
            <c:numRef>
              <c:f>Sheet1!$D$2:$D$7</c:f>
              <c:numCache>
                <c:formatCode>0%</c:formatCode>
                <c:ptCount val="6"/>
                <c:pt idx="0">
                  <c:v>0.37</c:v>
                </c:pt>
                <c:pt idx="1">
                  <c:v>0.38</c:v>
                </c:pt>
                <c:pt idx="2">
                  <c:v>0.33</c:v>
                </c:pt>
                <c:pt idx="3">
                  <c:v>0.28000000000000003</c:v>
                </c:pt>
                <c:pt idx="4">
                  <c:v>0.3</c:v>
                </c:pt>
                <c:pt idx="5">
                  <c:v>0.3</c:v>
                </c:pt>
              </c:numCache>
            </c:numRef>
          </c:val>
          <c:smooth val="0"/>
          <c:extLst>
            <c:ext xmlns:c16="http://schemas.microsoft.com/office/drawing/2014/chart" uri="{C3380CC4-5D6E-409C-BE32-E72D297353CC}">
              <c16:uniqueId val="{00000008-184D-4A8B-AA0E-E05BB33F4CE3}"/>
            </c:ext>
          </c:extLst>
        </c:ser>
        <c:dLbls>
          <c:showLegendKey val="0"/>
          <c:showVal val="0"/>
          <c:showCatName val="0"/>
          <c:showSerName val="0"/>
          <c:showPercent val="0"/>
          <c:showBubbleSize val="0"/>
        </c:dLbls>
        <c:marker val="1"/>
        <c:smooth val="0"/>
        <c:axId val="292327576"/>
        <c:axId val="292375984"/>
      </c:lineChart>
      <c:catAx>
        <c:axId val="29232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292375984"/>
        <c:crosses val="autoZero"/>
        <c:auto val="1"/>
        <c:lblAlgn val="ctr"/>
        <c:lblOffset val="100"/>
        <c:noMultiLvlLbl val="0"/>
      </c:catAx>
      <c:valAx>
        <c:axId val="292375984"/>
        <c:scaling>
          <c:orientation val="minMax"/>
        </c:scaling>
        <c:delete val="1"/>
        <c:axPos val="l"/>
        <c:numFmt formatCode="0%" sourceLinked="1"/>
        <c:majorTickMark val="none"/>
        <c:minorTickMark val="none"/>
        <c:tickLblPos val="nextTo"/>
        <c:crossAx val="292327576"/>
        <c:crosses val="autoZero"/>
        <c:crossBetween val="midCat"/>
      </c:valAx>
      <c:spPr>
        <a:noFill/>
        <a:ln w="25400">
          <a:noFill/>
        </a:ln>
        <a:effectLst/>
      </c:spPr>
    </c:plotArea>
    <c:legend>
      <c:legendPos val="t"/>
      <c:layout>
        <c:manualLayout>
          <c:xMode val="edge"/>
          <c:yMode val="edge"/>
          <c:x val="6.7304307549791567E-2"/>
          <c:y val="0.10388293162919024"/>
          <c:w val="0.86568241469816276"/>
          <c:h val="7.288610459950745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mn-lt"/>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0.08682</cdr:y>
    </cdr:from>
    <cdr:to>
      <cdr:x>0.27821</cdr:x>
      <cdr:y>0.20088</cdr:y>
    </cdr:to>
    <cdr:sp macro="" textlink="">
      <cdr:nvSpPr>
        <cdr:cNvPr id="2" name="Rectangle 1">
          <a:extLst xmlns:a="http://schemas.openxmlformats.org/drawingml/2006/main">
            <a:ext uri="{FF2B5EF4-FFF2-40B4-BE49-F238E27FC236}">
              <a16:creationId xmlns:a16="http://schemas.microsoft.com/office/drawing/2014/main" id="{EEEE56A9-424A-4EBE-AF42-C8EE696E8410}"/>
            </a:ext>
          </a:extLst>
        </cdr:cNvPr>
        <cdr:cNvSpPr/>
      </cdr:nvSpPr>
      <cdr:spPr>
        <a:xfrm xmlns:a="http://schemas.openxmlformats.org/drawingml/2006/main">
          <a:off x="-6517617" y="377765"/>
          <a:ext cx="1441573" cy="496314"/>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r"/>
          <a:r>
            <a:rPr lang="en-GB" sz="1600" b="1" dirty="0">
              <a:solidFill>
                <a:srgbClr val="080808"/>
              </a:solidFill>
              <a:latin typeface="Barlow" panose="00000500000000000000" pitchFamily="2" charset="0"/>
              <a:cs typeface="Arial" panose="020B0604020202020204" pitchFamily="34" charset="0"/>
            </a:rPr>
            <a:t>27% </a:t>
          </a:r>
        </a:p>
        <a:p xmlns:a="http://schemas.openxmlformats.org/drawingml/2006/main">
          <a:pPr algn="r"/>
          <a:r>
            <a:rPr lang="en-GB" sz="1400" b="1" dirty="0">
              <a:solidFill>
                <a:srgbClr val="080808"/>
              </a:solidFill>
              <a:latin typeface="Barlow" panose="00000500000000000000" pitchFamily="2" charset="0"/>
              <a:cs typeface="Arial" panose="020B0604020202020204" pitchFamily="34" charset="0"/>
            </a:rPr>
            <a:t>Struggled</a:t>
          </a:r>
        </a:p>
      </cdr:txBody>
    </cdr:sp>
  </cdr:relSizeAnchor>
  <cdr:relSizeAnchor xmlns:cdr="http://schemas.openxmlformats.org/drawingml/2006/chartDrawing">
    <cdr:from>
      <cdr:x>0.4142</cdr:x>
      <cdr:y>0.07791</cdr:y>
    </cdr:from>
    <cdr:to>
      <cdr:x>0.78125</cdr:x>
      <cdr:y>0.21022</cdr:y>
    </cdr:to>
    <cdr:sp macro="" textlink="">
      <cdr:nvSpPr>
        <cdr:cNvPr id="3" name="Rectangle 2">
          <a:extLst xmlns:a="http://schemas.openxmlformats.org/drawingml/2006/main">
            <a:ext uri="{FF2B5EF4-FFF2-40B4-BE49-F238E27FC236}">
              <a16:creationId xmlns:a16="http://schemas.microsoft.com/office/drawing/2014/main" id="{F191728C-BFEC-4B81-ADD2-59FD51C716C2}"/>
            </a:ext>
          </a:extLst>
        </cdr:cNvPr>
        <cdr:cNvSpPr/>
      </cdr:nvSpPr>
      <cdr:spPr>
        <a:xfrm xmlns:a="http://schemas.openxmlformats.org/drawingml/2006/main">
          <a:off x="2146232" y="338997"/>
          <a:ext cx="1901905" cy="575726"/>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GB" sz="1600" b="1" dirty="0">
              <a:solidFill>
                <a:srgbClr val="080808"/>
              </a:solidFill>
              <a:latin typeface="Barlow" panose="00000500000000000000" pitchFamily="2" charset="0"/>
              <a:cs typeface="Arial" panose="020B0604020202020204" pitchFamily="34" charset="0"/>
            </a:rPr>
            <a:t>27% </a:t>
          </a:r>
        </a:p>
        <a:p xmlns:a="http://schemas.openxmlformats.org/drawingml/2006/main">
          <a:r>
            <a:rPr lang="en-GB" sz="1600" b="1" dirty="0">
              <a:solidFill>
                <a:srgbClr val="080808"/>
              </a:solidFill>
              <a:latin typeface="Barlow" panose="00000500000000000000" pitchFamily="2" charset="0"/>
              <a:cs typeface="Arial" panose="020B0604020202020204" pitchFamily="34" charset="0"/>
            </a:rPr>
            <a:t>Performed well</a:t>
          </a:r>
        </a:p>
      </cdr:txBody>
    </cdr:sp>
  </cdr:relSizeAnchor>
</c:userShapes>
</file>

<file path=ppt/drawings/drawing2.xml><?xml version="1.0" encoding="utf-8"?>
<c:userShapes xmlns:c="http://schemas.openxmlformats.org/drawingml/2006/chart">
  <cdr:relSizeAnchor xmlns:cdr="http://schemas.openxmlformats.org/drawingml/2006/chartDrawing">
    <cdr:from>
      <cdr:x>0.00366</cdr:x>
      <cdr:y>0.0778</cdr:y>
    </cdr:from>
    <cdr:to>
      <cdr:x>0.28187</cdr:x>
      <cdr:y>0.19186</cdr:y>
    </cdr:to>
    <cdr:sp macro="" textlink="">
      <cdr:nvSpPr>
        <cdr:cNvPr id="2" name="Rectangle 1">
          <a:extLst xmlns:a="http://schemas.openxmlformats.org/drawingml/2006/main">
            <a:ext uri="{FF2B5EF4-FFF2-40B4-BE49-F238E27FC236}">
              <a16:creationId xmlns:a16="http://schemas.microsoft.com/office/drawing/2014/main" id="{EEEE56A9-424A-4EBE-AF42-C8EE696E8410}"/>
            </a:ext>
          </a:extLst>
        </cdr:cNvPr>
        <cdr:cNvSpPr/>
      </cdr:nvSpPr>
      <cdr:spPr>
        <a:xfrm xmlns:a="http://schemas.openxmlformats.org/drawingml/2006/main">
          <a:off x="18945" y="338545"/>
          <a:ext cx="1441573" cy="496314"/>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r"/>
          <a:r>
            <a:rPr lang="en-GB" sz="1600" b="1" dirty="0">
              <a:solidFill>
                <a:srgbClr val="402957"/>
              </a:solidFill>
              <a:latin typeface="Barlow" panose="00000500000000000000" pitchFamily="2" charset="0"/>
              <a:cs typeface="Arial" panose="020B0604020202020204" pitchFamily="34" charset="0"/>
            </a:rPr>
            <a:t>11% </a:t>
          </a:r>
        </a:p>
        <a:p xmlns:a="http://schemas.openxmlformats.org/drawingml/2006/main">
          <a:pPr algn="r"/>
          <a:r>
            <a:rPr lang="en-GB" sz="1400" b="1" dirty="0">
              <a:solidFill>
                <a:srgbClr val="402957"/>
              </a:solidFill>
              <a:latin typeface="Barlow" panose="00000500000000000000" pitchFamily="2" charset="0"/>
              <a:cs typeface="Arial" panose="020B0604020202020204" pitchFamily="34" charset="0"/>
            </a:rPr>
            <a:t>Not confident</a:t>
          </a:r>
        </a:p>
      </cdr:txBody>
    </cdr:sp>
  </cdr:relSizeAnchor>
  <cdr:relSizeAnchor xmlns:cdr="http://schemas.openxmlformats.org/drawingml/2006/chartDrawing">
    <cdr:from>
      <cdr:x>0.43776</cdr:x>
      <cdr:y>0.07198</cdr:y>
    </cdr:from>
    <cdr:to>
      <cdr:x>0.68879</cdr:x>
      <cdr:y>0.20429</cdr:y>
    </cdr:to>
    <cdr:sp macro="" textlink="">
      <cdr:nvSpPr>
        <cdr:cNvPr id="3" name="Rectangle 2">
          <a:extLst xmlns:a="http://schemas.openxmlformats.org/drawingml/2006/main">
            <a:ext uri="{FF2B5EF4-FFF2-40B4-BE49-F238E27FC236}">
              <a16:creationId xmlns:a16="http://schemas.microsoft.com/office/drawing/2014/main" id="{F191728C-BFEC-4B81-ADD2-59FD51C716C2}"/>
            </a:ext>
          </a:extLst>
        </cdr:cNvPr>
        <cdr:cNvSpPr/>
      </cdr:nvSpPr>
      <cdr:spPr>
        <a:xfrm xmlns:a="http://schemas.openxmlformats.org/drawingml/2006/main">
          <a:off x="2268304" y="313217"/>
          <a:ext cx="1300737" cy="575725"/>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GB" sz="1600" b="1" dirty="0">
              <a:solidFill>
                <a:srgbClr val="402957"/>
              </a:solidFill>
              <a:latin typeface="Barlow" panose="00000500000000000000" pitchFamily="2" charset="0"/>
              <a:cs typeface="Arial" panose="020B0604020202020204" pitchFamily="34" charset="0"/>
            </a:rPr>
            <a:t>87% Confident</a:t>
          </a:r>
        </a:p>
      </cdr:txBody>
    </cdr:sp>
  </cdr:relSizeAnchor>
</c:userShapes>
</file>

<file path=ppt/drawings/drawing3.xml><?xml version="1.0" encoding="utf-8"?>
<c:userShapes xmlns:c="http://schemas.openxmlformats.org/drawingml/2006/chart">
  <cdr:relSizeAnchor xmlns:cdr="http://schemas.openxmlformats.org/drawingml/2006/chartDrawing">
    <cdr:from>
      <cdr:x>0.00366</cdr:x>
      <cdr:y>0.0778</cdr:y>
    </cdr:from>
    <cdr:to>
      <cdr:x>0.29142</cdr:x>
      <cdr:y>0.19186</cdr:y>
    </cdr:to>
    <cdr:sp macro="" textlink="">
      <cdr:nvSpPr>
        <cdr:cNvPr id="2" name="Rectangle 1">
          <a:extLst xmlns:a="http://schemas.openxmlformats.org/drawingml/2006/main">
            <a:ext uri="{FF2B5EF4-FFF2-40B4-BE49-F238E27FC236}">
              <a16:creationId xmlns:a16="http://schemas.microsoft.com/office/drawing/2014/main" id="{EEEE56A9-424A-4EBE-AF42-C8EE696E8410}"/>
            </a:ext>
          </a:extLst>
        </cdr:cNvPr>
        <cdr:cNvSpPr/>
      </cdr:nvSpPr>
      <cdr:spPr>
        <a:xfrm xmlns:a="http://schemas.openxmlformats.org/drawingml/2006/main">
          <a:off x="18965" y="338534"/>
          <a:ext cx="1491053" cy="496314"/>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r"/>
          <a:r>
            <a:rPr lang="en-GB" sz="1600" b="1" dirty="0">
              <a:solidFill>
                <a:srgbClr val="402957"/>
              </a:solidFill>
              <a:latin typeface="Barlow" panose="00000500000000000000" pitchFamily="2" charset="0"/>
              <a:cs typeface="Arial" panose="020B0604020202020204" pitchFamily="34" charset="0"/>
            </a:rPr>
            <a:t>25% </a:t>
          </a:r>
        </a:p>
        <a:p xmlns:a="http://schemas.openxmlformats.org/drawingml/2006/main">
          <a:pPr algn="r"/>
          <a:r>
            <a:rPr lang="en-GB" sz="1600" b="1" dirty="0">
              <a:solidFill>
                <a:srgbClr val="402957"/>
              </a:solidFill>
              <a:latin typeface="Barlow" panose="00000500000000000000" pitchFamily="2" charset="0"/>
              <a:cs typeface="Arial" panose="020B0604020202020204" pitchFamily="34" charset="0"/>
            </a:rPr>
            <a:t>Not informed</a:t>
          </a:r>
        </a:p>
      </cdr:txBody>
    </cdr:sp>
  </cdr:relSizeAnchor>
  <cdr:relSizeAnchor xmlns:cdr="http://schemas.openxmlformats.org/drawingml/2006/chartDrawing">
    <cdr:from>
      <cdr:x>0.43776</cdr:x>
      <cdr:y>0.07198</cdr:y>
    </cdr:from>
    <cdr:to>
      <cdr:x>0.68879</cdr:x>
      <cdr:y>0.20429</cdr:y>
    </cdr:to>
    <cdr:sp macro="" textlink="">
      <cdr:nvSpPr>
        <cdr:cNvPr id="3" name="Rectangle 2">
          <a:extLst xmlns:a="http://schemas.openxmlformats.org/drawingml/2006/main">
            <a:ext uri="{FF2B5EF4-FFF2-40B4-BE49-F238E27FC236}">
              <a16:creationId xmlns:a16="http://schemas.microsoft.com/office/drawing/2014/main" id="{F191728C-BFEC-4B81-ADD2-59FD51C716C2}"/>
            </a:ext>
          </a:extLst>
        </cdr:cNvPr>
        <cdr:cNvSpPr/>
      </cdr:nvSpPr>
      <cdr:spPr>
        <a:xfrm xmlns:a="http://schemas.openxmlformats.org/drawingml/2006/main">
          <a:off x="2268304" y="313217"/>
          <a:ext cx="1300737" cy="575725"/>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GB" sz="1600" b="1" dirty="0">
              <a:solidFill>
                <a:srgbClr val="402957"/>
              </a:solidFill>
              <a:latin typeface="Barlow" panose="00000500000000000000" pitchFamily="2" charset="0"/>
              <a:cs typeface="Arial" panose="020B0604020202020204" pitchFamily="34" charset="0"/>
            </a:rPr>
            <a:t>73% Informed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ED6EAD-D09A-450A-9070-364F2A7EEE3E}" type="datetimeFigureOut">
              <a:rPr lang="en-GB" smtClean="0"/>
              <a:t>16/08/2023</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68F07FD-0EC0-4A5F-88C1-0C1BDAEF2B8D}" type="slidenum">
              <a:rPr lang="en-GB" smtClean="0"/>
              <a:t>‹#›</a:t>
            </a:fld>
            <a:endParaRPr lang="en-GB"/>
          </a:p>
        </p:txBody>
      </p:sp>
    </p:spTree>
    <p:extLst>
      <p:ext uri="{BB962C8B-B14F-4D97-AF65-F5344CB8AC3E}">
        <p14:creationId xmlns:p14="http://schemas.microsoft.com/office/powerpoint/2010/main" val="34692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a:t>
            </a:fld>
            <a:endParaRPr lang="en-GB"/>
          </a:p>
        </p:txBody>
      </p:sp>
    </p:spTree>
    <p:extLst>
      <p:ext uri="{BB962C8B-B14F-4D97-AF65-F5344CB8AC3E}">
        <p14:creationId xmlns:p14="http://schemas.microsoft.com/office/powerpoint/2010/main" val="347575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23</a:t>
            </a:fld>
            <a:endParaRPr lang="en-GB"/>
          </a:p>
        </p:txBody>
      </p:sp>
    </p:spTree>
    <p:extLst>
      <p:ext uri="{BB962C8B-B14F-4D97-AF65-F5344CB8AC3E}">
        <p14:creationId xmlns:p14="http://schemas.microsoft.com/office/powerpoint/2010/main" val="384012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24</a:t>
            </a:fld>
            <a:endParaRPr lang="en-GB"/>
          </a:p>
        </p:txBody>
      </p:sp>
    </p:spTree>
    <p:extLst>
      <p:ext uri="{BB962C8B-B14F-4D97-AF65-F5344CB8AC3E}">
        <p14:creationId xmlns:p14="http://schemas.microsoft.com/office/powerpoint/2010/main" val="68777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25</a:t>
            </a:fld>
            <a:endParaRPr lang="en-GB"/>
          </a:p>
        </p:txBody>
      </p:sp>
    </p:spTree>
    <p:extLst>
      <p:ext uri="{BB962C8B-B14F-4D97-AF65-F5344CB8AC3E}">
        <p14:creationId xmlns:p14="http://schemas.microsoft.com/office/powerpoint/2010/main" val="1030952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26</a:t>
            </a:fld>
            <a:endParaRPr lang="en-GB"/>
          </a:p>
        </p:txBody>
      </p:sp>
    </p:spTree>
    <p:extLst>
      <p:ext uri="{BB962C8B-B14F-4D97-AF65-F5344CB8AC3E}">
        <p14:creationId xmlns:p14="http://schemas.microsoft.com/office/powerpoint/2010/main" val="2098972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27</a:t>
            </a:fld>
            <a:endParaRPr lang="en-GB"/>
          </a:p>
        </p:txBody>
      </p:sp>
    </p:spTree>
    <p:extLst>
      <p:ext uri="{BB962C8B-B14F-4D97-AF65-F5344CB8AC3E}">
        <p14:creationId xmlns:p14="http://schemas.microsoft.com/office/powerpoint/2010/main" val="3030220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28</a:t>
            </a:fld>
            <a:endParaRPr lang="en-GB"/>
          </a:p>
        </p:txBody>
      </p:sp>
    </p:spTree>
    <p:extLst>
      <p:ext uri="{BB962C8B-B14F-4D97-AF65-F5344CB8AC3E}">
        <p14:creationId xmlns:p14="http://schemas.microsoft.com/office/powerpoint/2010/main" val="420338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29</a:t>
            </a:fld>
            <a:endParaRPr lang="en-GB"/>
          </a:p>
        </p:txBody>
      </p:sp>
    </p:spTree>
    <p:extLst>
      <p:ext uri="{BB962C8B-B14F-4D97-AF65-F5344CB8AC3E}">
        <p14:creationId xmlns:p14="http://schemas.microsoft.com/office/powerpoint/2010/main" val="959011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30</a:t>
            </a:fld>
            <a:endParaRPr lang="en-GB"/>
          </a:p>
        </p:txBody>
      </p:sp>
    </p:spTree>
    <p:extLst>
      <p:ext uri="{BB962C8B-B14F-4D97-AF65-F5344CB8AC3E}">
        <p14:creationId xmlns:p14="http://schemas.microsoft.com/office/powerpoint/2010/main" val="2109545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31</a:t>
            </a:fld>
            <a:endParaRPr lang="en-GB"/>
          </a:p>
        </p:txBody>
      </p:sp>
    </p:spTree>
    <p:extLst>
      <p:ext uri="{BB962C8B-B14F-4D97-AF65-F5344CB8AC3E}">
        <p14:creationId xmlns:p14="http://schemas.microsoft.com/office/powerpoint/2010/main" val="468904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33</a:t>
            </a:fld>
            <a:endParaRPr lang="en-GB"/>
          </a:p>
        </p:txBody>
      </p:sp>
    </p:spTree>
    <p:extLst>
      <p:ext uri="{BB962C8B-B14F-4D97-AF65-F5344CB8AC3E}">
        <p14:creationId xmlns:p14="http://schemas.microsoft.com/office/powerpoint/2010/main" val="251083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a:t>
            </a:fld>
            <a:endParaRPr lang="en-GB"/>
          </a:p>
        </p:txBody>
      </p:sp>
    </p:spTree>
    <p:extLst>
      <p:ext uri="{BB962C8B-B14F-4D97-AF65-F5344CB8AC3E}">
        <p14:creationId xmlns:p14="http://schemas.microsoft.com/office/powerpoint/2010/main" val="1103862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35</a:t>
            </a:fld>
            <a:endParaRPr lang="en-GB"/>
          </a:p>
        </p:txBody>
      </p:sp>
    </p:spTree>
    <p:extLst>
      <p:ext uri="{BB962C8B-B14F-4D97-AF65-F5344CB8AC3E}">
        <p14:creationId xmlns:p14="http://schemas.microsoft.com/office/powerpoint/2010/main" val="2969734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36</a:t>
            </a:fld>
            <a:endParaRPr lang="en-GB"/>
          </a:p>
        </p:txBody>
      </p:sp>
    </p:spTree>
    <p:extLst>
      <p:ext uri="{BB962C8B-B14F-4D97-AF65-F5344CB8AC3E}">
        <p14:creationId xmlns:p14="http://schemas.microsoft.com/office/powerpoint/2010/main" val="434133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40</a:t>
            </a:fld>
            <a:endParaRPr lang="en-GB"/>
          </a:p>
        </p:txBody>
      </p:sp>
    </p:spTree>
    <p:extLst>
      <p:ext uri="{BB962C8B-B14F-4D97-AF65-F5344CB8AC3E}">
        <p14:creationId xmlns:p14="http://schemas.microsoft.com/office/powerpoint/2010/main" val="1479829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41</a:t>
            </a:fld>
            <a:endParaRPr lang="en-GB"/>
          </a:p>
        </p:txBody>
      </p:sp>
    </p:spTree>
    <p:extLst>
      <p:ext uri="{BB962C8B-B14F-4D97-AF65-F5344CB8AC3E}">
        <p14:creationId xmlns:p14="http://schemas.microsoft.com/office/powerpoint/2010/main" val="2037336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42</a:t>
            </a:fld>
            <a:endParaRPr lang="en-GB"/>
          </a:p>
        </p:txBody>
      </p:sp>
    </p:spTree>
    <p:extLst>
      <p:ext uri="{BB962C8B-B14F-4D97-AF65-F5344CB8AC3E}">
        <p14:creationId xmlns:p14="http://schemas.microsoft.com/office/powerpoint/2010/main" val="1486475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43</a:t>
            </a:fld>
            <a:endParaRPr lang="en-GB"/>
          </a:p>
        </p:txBody>
      </p:sp>
    </p:spTree>
    <p:extLst>
      <p:ext uri="{BB962C8B-B14F-4D97-AF65-F5344CB8AC3E}">
        <p14:creationId xmlns:p14="http://schemas.microsoft.com/office/powerpoint/2010/main" val="3294003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55575"/>
            <a:ext cx="6677025" cy="3756025"/>
          </a:xfrm>
        </p:spPr>
      </p:sp>
      <p:sp>
        <p:nvSpPr>
          <p:cNvPr id="3" name="Notes Placeholder 2"/>
          <p:cNvSpPr>
            <a:spLocks noGrp="1"/>
          </p:cNvSpPr>
          <p:nvPr>
            <p:ph type="body" idx="1"/>
          </p:nvPr>
        </p:nvSpPr>
        <p:spPr>
          <a:xfrm>
            <a:off x="701040" y="4473892"/>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1986280" y="8829967"/>
            <a:ext cx="3037840" cy="466433"/>
          </a:xfrm>
          <a:prstGeom prst="rect">
            <a:avLst/>
          </a:prstGeom>
        </p:spPr>
        <p:txBody>
          <a:bodyPr/>
          <a:lstStyle/>
          <a:p>
            <a:fld id="{2FB8B7E8-C405-4882-AAD0-1D72826C463D}" type="slidenum">
              <a:rPr lang="en-GB" smtClean="0"/>
              <a:pPr/>
              <a:t>44</a:t>
            </a:fld>
            <a:endParaRPr lang="en-GB" dirty="0"/>
          </a:p>
        </p:txBody>
      </p:sp>
    </p:spTree>
    <p:extLst>
      <p:ext uri="{BB962C8B-B14F-4D97-AF65-F5344CB8AC3E}">
        <p14:creationId xmlns:p14="http://schemas.microsoft.com/office/powerpoint/2010/main" val="34687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a:t>
            </a:fld>
            <a:endParaRPr lang="en-GB"/>
          </a:p>
        </p:txBody>
      </p:sp>
    </p:spTree>
    <p:extLst>
      <p:ext uri="{BB962C8B-B14F-4D97-AF65-F5344CB8AC3E}">
        <p14:creationId xmlns:p14="http://schemas.microsoft.com/office/powerpoint/2010/main" val="232520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5</a:t>
            </a:fld>
            <a:endParaRPr lang="en-GB"/>
          </a:p>
        </p:txBody>
      </p:sp>
    </p:spTree>
    <p:extLst>
      <p:ext uri="{BB962C8B-B14F-4D97-AF65-F5344CB8AC3E}">
        <p14:creationId xmlns:p14="http://schemas.microsoft.com/office/powerpoint/2010/main" val="167908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11</a:t>
            </a:fld>
            <a:endParaRPr lang="en-GB"/>
          </a:p>
        </p:txBody>
      </p:sp>
    </p:spTree>
    <p:extLst>
      <p:ext uri="{BB962C8B-B14F-4D97-AF65-F5344CB8AC3E}">
        <p14:creationId xmlns:p14="http://schemas.microsoft.com/office/powerpoint/2010/main" val="229949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12</a:t>
            </a:fld>
            <a:endParaRPr lang="en-GB"/>
          </a:p>
        </p:txBody>
      </p:sp>
    </p:spTree>
    <p:extLst>
      <p:ext uri="{BB962C8B-B14F-4D97-AF65-F5344CB8AC3E}">
        <p14:creationId xmlns:p14="http://schemas.microsoft.com/office/powerpoint/2010/main" val="47085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20</a:t>
            </a:fld>
            <a:endParaRPr lang="en-GB"/>
          </a:p>
        </p:txBody>
      </p:sp>
    </p:spTree>
    <p:extLst>
      <p:ext uri="{BB962C8B-B14F-4D97-AF65-F5344CB8AC3E}">
        <p14:creationId xmlns:p14="http://schemas.microsoft.com/office/powerpoint/2010/main" val="213499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21</a:t>
            </a:fld>
            <a:endParaRPr lang="en-GB"/>
          </a:p>
        </p:txBody>
      </p:sp>
    </p:spTree>
    <p:extLst>
      <p:ext uri="{BB962C8B-B14F-4D97-AF65-F5344CB8AC3E}">
        <p14:creationId xmlns:p14="http://schemas.microsoft.com/office/powerpoint/2010/main" val="338925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22</a:t>
            </a:fld>
            <a:endParaRPr lang="en-GB"/>
          </a:p>
        </p:txBody>
      </p:sp>
    </p:spTree>
    <p:extLst>
      <p:ext uri="{BB962C8B-B14F-4D97-AF65-F5344CB8AC3E}">
        <p14:creationId xmlns:p14="http://schemas.microsoft.com/office/powerpoint/2010/main" val="713865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D7FF9E-75D2-B145-B638-1F6506C90C87}"/>
              </a:ext>
            </a:extLst>
          </p:cNvPr>
          <p:cNvSpPr/>
          <p:nvPr userDrawn="1"/>
        </p:nvSpPr>
        <p:spPr>
          <a:xfrm>
            <a:off x="250371" y="4049486"/>
            <a:ext cx="3733800" cy="1132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048D447-184E-4319-B2F7-612A4B4A0240}"/>
              </a:ext>
            </a:extLst>
          </p:cNvPr>
          <p:cNvSpPr/>
          <p:nvPr userDrawn="1"/>
        </p:nvSpPr>
        <p:spPr>
          <a:xfrm>
            <a:off x="2948683" y="0"/>
            <a:ext cx="9254557" cy="6565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D5D2C888-225A-4CBD-82C4-301668BB446C}"/>
              </a:ext>
            </a:extLst>
          </p:cNvPr>
          <p:cNvGrpSpPr/>
          <p:nvPr userDrawn="1"/>
        </p:nvGrpSpPr>
        <p:grpSpPr>
          <a:xfrm>
            <a:off x="1716533" y="0"/>
            <a:ext cx="10475467" cy="6858000"/>
            <a:chOff x="1724000" y="0"/>
            <a:chExt cx="10475467" cy="6858000"/>
          </a:xfrm>
        </p:grpSpPr>
        <p:pic>
          <p:nvPicPr>
            <p:cNvPr id="12" name="Picture 11" descr="A picture containing sheep, drawing&#10;&#10;Description automatically generated">
              <a:extLst>
                <a:ext uri="{FF2B5EF4-FFF2-40B4-BE49-F238E27FC236}">
                  <a16:creationId xmlns:a16="http://schemas.microsoft.com/office/drawing/2014/main" id="{4E29B9D5-484D-49FE-9AEE-1502167546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837" r="5939"/>
            <a:stretch/>
          </p:blipFill>
          <p:spPr>
            <a:xfrm>
              <a:off x="2875467" y="0"/>
              <a:ext cx="9324000" cy="6858000"/>
            </a:xfrm>
            <a:prstGeom prst="rect">
              <a:avLst/>
            </a:prstGeom>
          </p:spPr>
        </p:pic>
        <p:sp>
          <p:nvSpPr>
            <p:cNvPr id="13" name="Rectangle 12">
              <a:extLst>
                <a:ext uri="{FF2B5EF4-FFF2-40B4-BE49-F238E27FC236}">
                  <a16:creationId xmlns:a16="http://schemas.microsoft.com/office/drawing/2014/main" id="{BE0FC69B-5F2B-4259-9C56-4198A9BEF75C}"/>
                </a:ext>
              </a:extLst>
            </p:cNvPr>
            <p:cNvSpPr/>
            <p:nvPr userDrawn="1"/>
          </p:nvSpPr>
          <p:spPr>
            <a:xfrm>
              <a:off x="1724000" y="5791200"/>
              <a:ext cx="1151467"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Content Placeholder 5">
            <a:extLst>
              <a:ext uri="{FF2B5EF4-FFF2-40B4-BE49-F238E27FC236}">
                <a16:creationId xmlns:a16="http://schemas.microsoft.com/office/drawing/2014/main" id="{5D59C2EA-0E50-6446-A9AE-8FA3339886B9}"/>
              </a:ext>
            </a:extLst>
          </p:cNvPr>
          <p:cNvSpPr>
            <a:spLocks noGrp="1"/>
          </p:cNvSpPr>
          <p:nvPr>
            <p:ph sz="quarter" idx="11" hasCustomPrompt="1"/>
          </p:nvPr>
        </p:nvSpPr>
        <p:spPr>
          <a:xfrm>
            <a:off x="471488" y="3477986"/>
            <a:ext cx="4600575" cy="761319"/>
          </a:xfrm>
        </p:spPr>
        <p:txBody>
          <a:bodyPr>
            <a:noAutofit/>
          </a:bodyPr>
          <a:lstStyle>
            <a:lvl1pPr marL="0" indent="0">
              <a:buNone/>
              <a:defRPr sz="4800">
                <a:solidFill>
                  <a:srgbClr val="402957"/>
                </a:solidFill>
                <a:latin typeface="Barlow Condensed Medium" pitchFamily="2" charset="77"/>
              </a:defRPr>
            </a:lvl1pPr>
            <a:lvl2pPr marL="457200" indent="0">
              <a:buNone/>
              <a:defRPr sz="6600"/>
            </a:lvl2pPr>
            <a:lvl3pPr>
              <a:defRPr sz="6000"/>
            </a:lvl3pPr>
            <a:lvl4pPr>
              <a:defRPr sz="5400"/>
            </a:lvl4pPr>
            <a:lvl5pPr>
              <a:defRPr sz="5400"/>
            </a:lvl5pPr>
          </a:lstStyle>
          <a:p>
            <a:pPr lvl="0"/>
            <a:r>
              <a:rPr lang="en-US" dirty="0"/>
              <a:t>Presentation Title</a:t>
            </a:r>
          </a:p>
          <a:p>
            <a:pPr lvl="0"/>
            <a:endParaRPr lang="en-US" dirty="0"/>
          </a:p>
        </p:txBody>
      </p:sp>
      <p:sp>
        <p:nvSpPr>
          <p:cNvPr id="5" name="Text Placeholder 4">
            <a:extLst>
              <a:ext uri="{FF2B5EF4-FFF2-40B4-BE49-F238E27FC236}">
                <a16:creationId xmlns:a16="http://schemas.microsoft.com/office/drawing/2014/main" id="{58078383-50AB-A947-98A0-42149CB50E2C}"/>
              </a:ext>
            </a:extLst>
          </p:cNvPr>
          <p:cNvSpPr>
            <a:spLocks noGrp="1"/>
          </p:cNvSpPr>
          <p:nvPr>
            <p:ph type="body" sz="quarter" idx="12" hasCustomPrompt="1"/>
          </p:nvPr>
        </p:nvSpPr>
        <p:spPr>
          <a:xfrm>
            <a:off x="471488" y="4239306"/>
            <a:ext cx="4229100" cy="571500"/>
          </a:xfrm>
        </p:spPr>
        <p:txBody>
          <a:bodyPr>
            <a:normAutofit/>
          </a:bodyPr>
          <a:lstStyle>
            <a:lvl1pPr marL="0" indent="0">
              <a:buNone/>
              <a:defRPr sz="2000" b="0">
                <a:solidFill>
                  <a:srgbClr val="3BC9D5"/>
                </a:solidFill>
                <a:latin typeface="Barlow" pitchFamily="2" charset="77"/>
              </a:defRPr>
            </a:lvl1pPr>
          </a:lstStyle>
          <a:p>
            <a:pPr lvl="0"/>
            <a:r>
              <a:rPr lang="en-US" dirty="0"/>
              <a:t>Subtitle / date</a:t>
            </a:r>
          </a:p>
        </p:txBody>
      </p:sp>
      <p:sp>
        <p:nvSpPr>
          <p:cNvPr id="15" name="Freeform: Shape 14">
            <a:extLst>
              <a:ext uri="{FF2B5EF4-FFF2-40B4-BE49-F238E27FC236}">
                <a16:creationId xmlns:a16="http://schemas.microsoft.com/office/drawing/2014/main" id="{4CC7D8F1-DA77-4705-81C6-E7CB585CE206}"/>
              </a:ext>
            </a:extLst>
          </p:cNvPr>
          <p:cNvSpPr/>
          <p:nvPr userDrawn="1"/>
        </p:nvSpPr>
        <p:spPr>
          <a:xfrm>
            <a:off x="11483320" y="5424755"/>
            <a:ext cx="719920" cy="1453793"/>
          </a:xfrm>
          <a:custGeom>
            <a:avLst/>
            <a:gdLst>
              <a:gd name="connsiteX0" fmla="*/ 0 w 719920"/>
              <a:gd name="connsiteY0" fmla="*/ 0 h 1535373"/>
              <a:gd name="connsiteX1" fmla="*/ 0 w 719920"/>
              <a:gd name="connsiteY1" fmla="*/ 1535373 h 1535373"/>
              <a:gd name="connsiteX2" fmla="*/ 719920 w 719920"/>
              <a:gd name="connsiteY2" fmla="*/ 1535373 h 1535373"/>
              <a:gd name="connsiteX3" fmla="*/ 719920 w 719920"/>
              <a:gd name="connsiteY3" fmla="*/ 545910 h 1535373"/>
              <a:gd name="connsiteX4" fmla="*/ 0 w 719920"/>
              <a:gd name="connsiteY4" fmla="*/ 0 h 153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920" h="1535373">
                <a:moveTo>
                  <a:pt x="0" y="0"/>
                </a:moveTo>
                <a:lnTo>
                  <a:pt x="0" y="1535373"/>
                </a:lnTo>
                <a:lnTo>
                  <a:pt x="719920" y="1535373"/>
                </a:lnTo>
                <a:lnTo>
                  <a:pt x="719920" y="545910"/>
                </a:lnTo>
                <a:lnTo>
                  <a:pt x="0" y="0"/>
                </a:lnTo>
                <a:close/>
              </a:path>
            </a:pathLst>
          </a:cu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14915D17-22D5-4B96-AC50-E92D3C6AD1C3}"/>
              </a:ext>
            </a:extLst>
          </p:cNvPr>
          <p:cNvGrpSpPr/>
          <p:nvPr userDrawn="1"/>
        </p:nvGrpSpPr>
        <p:grpSpPr>
          <a:xfrm>
            <a:off x="2609850" y="3238500"/>
            <a:ext cx="9610530" cy="3616437"/>
            <a:chOff x="2371062" y="3592793"/>
            <a:chExt cx="9849318" cy="3281194"/>
          </a:xfrm>
        </p:grpSpPr>
        <p:sp>
          <p:nvSpPr>
            <p:cNvPr id="17" name="Freeform: Shape 16">
              <a:extLst>
                <a:ext uri="{FF2B5EF4-FFF2-40B4-BE49-F238E27FC236}">
                  <a16:creationId xmlns:a16="http://schemas.microsoft.com/office/drawing/2014/main" id="{D0224EE5-8E13-4976-B2D9-0D7362809D1E}"/>
                </a:ext>
              </a:extLst>
            </p:cNvPr>
            <p:cNvSpPr/>
            <p:nvPr userDrawn="1"/>
          </p:nvSpPr>
          <p:spPr>
            <a:xfrm>
              <a:off x="2371062" y="3592793"/>
              <a:ext cx="9849318" cy="3281194"/>
            </a:xfrm>
            <a:custGeom>
              <a:avLst/>
              <a:gdLst>
                <a:gd name="connsiteX0" fmla="*/ 0 w 9314121"/>
                <a:gd name="connsiteY0" fmla="*/ 3434316 h 3434316"/>
                <a:gd name="connsiteX1" fmla="*/ 276446 w 9314121"/>
                <a:gd name="connsiteY1" fmla="*/ 2881423 h 3434316"/>
                <a:gd name="connsiteX2" fmla="*/ 4189228 w 9314121"/>
                <a:gd name="connsiteY2" fmla="*/ 0 h 3434316"/>
                <a:gd name="connsiteX3" fmla="*/ 4720856 w 9314121"/>
                <a:gd name="connsiteY3" fmla="*/ 2020186 h 3434316"/>
                <a:gd name="connsiteX4" fmla="*/ 5560828 w 9314121"/>
                <a:gd name="connsiteY4" fmla="*/ 2817628 h 3434316"/>
                <a:gd name="connsiteX5" fmla="*/ 6911162 w 9314121"/>
                <a:gd name="connsiteY5" fmla="*/ 2775097 h 3434316"/>
                <a:gd name="connsiteX6" fmla="*/ 9314121 w 9314121"/>
                <a:gd name="connsiteY6" fmla="*/ 1414130 h 3434316"/>
                <a:gd name="connsiteX7" fmla="*/ 9314121 w 9314121"/>
                <a:gd name="connsiteY7" fmla="*/ 3423683 h 3434316"/>
                <a:gd name="connsiteX8" fmla="*/ 0 w 9314121"/>
                <a:gd name="connsiteY8" fmla="*/ 3434316 h 3434316"/>
                <a:gd name="connsiteX0" fmla="*/ 758733 w 10072854"/>
                <a:gd name="connsiteY0" fmla="*/ 3434316 h 3434316"/>
                <a:gd name="connsiteX1" fmla="*/ 1035179 w 10072854"/>
                <a:gd name="connsiteY1" fmla="*/ 2881423 h 3434316"/>
                <a:gd name="connsiteX2" fmla="*/ 4947961 w 10072854"/>
                <a:gd name="connsiteY2" fmla="*/ 0 h 3434316"/>
                <a:gd name="connsiteX3" fmla="*/ 5479589 w 10072854"/>
                <a:gd name="connsiteY3" fmla="*/ 2020186 h 3434316"/>
                <a:gd name="connsiteX4" fmla="*/ 6319561 w 10072854"/>
                <a:gd name="connsiteY4" fmla="*/ 2817628 h 3434316"/>
                <a:gd name="connsiteX5" fmla="*/ 7669895 w 10072854"/>
                <a:gd name="connsiteY5" fmla="*/ 2775097 h 3434316"/>
                <a:gd name="connsiteX6" fmla="*/ 10072854 w 10072854"/>
                <a:gd name="connsiteY6" fmla="*/ 1414130 h 3434316"/>
                <a:gd name="connsiteX7" fmla="*/ 10072854 w 10072854"/>
                <a:gd name="connsiteY7" fmla="*/ 3423683 h 3434316"/>
                <a:gd name="connsiteX8" fmla="*/ 758733 w 10072854"/>
                <a:gd name="connsiteY8" fmla="*/ 3434316 h 3434316"/>
                <a:gd name="connsiteX0" fmla="*/ 638273 w 9952394"/>
                <a:gd name="connsiteY0" fmla="*/ 3434316 h 3434316"/>
                <a:gd name="connsiteX1" fmla="*/ 914719 w 9952394"/>
                <a:gd name="connsiteY1" fmla="*/ 2881423 h 3434316"/>
                <a:gd name="connsiteX2" fmla="*/ 4827501 w 9952394"/>
                <a:gd name="connsiteY2" fmla="*/ 0 h 3434316"/>
                <a:gd name="connsiteX3" fmla="*/ 5359129 w 9952394"/>
                <a:gd name="connsiteY3" fmla="*/ 2020186 h 3434316"/>
                <a:gd name="connsiteX4" fmla="*/ 6199101 w 9952394"/>
                <a:gd name="connsiteY4" fmla="*/ 2817628 h 3434316"/>
                <a:gd name="connsiteX5" fmla="*/ 7549435 w 9952394"/>
                <a:gd name="connsiteY5" fmla="*/ 2775097 h 3434316"/>
                <a:gd name="connsiteX6" fmla="*/ 9952394 w 9952394"/>
                <a:gd name="connsiteY6" fmla="*/ 1414130 h 3434316"/>
                <a:gd name="connsiteX7" fmla="*/ 9952394 w 9952394"/>
                <a:gd name="connsiteY7" fmla="*/ 3423683 h 3434316"/>
                <a:gd name="connsiteX8" fmla="*/ 638273 w 9952394"/>
                <a:gd name="connsiteY8" fmla="*/ 3434316 h 3434316"/>
                <a:gd name="connsiteX0" fmla="*/ 666548 w 9980669"/>
                <a:gd name="connsiteY0" fmla="*/ 3434316 h 3434316"/>
                <a:gd name="connsiteX1" fmla="*/ 942994 w 9980669"/>
                <a:gd name="connsiteY1" fmla="*/ 2881423 h 3434316"/>
                <a:gd name="connsiteX2" fmla="*/ 4855776 w 9980669"/>
                <a:gd name="connsiteY2" fmla="*/ 0 h 3434316"/>
                <a:gd name="connsiteX3" fmla="*/ 5387404 w 9980669"/>
                <a:gd name="connsiteY3" fmla="*/ 2020186 h 3434316"/>
                <a:gd name="connsiteX4" fmla="*/ 6227376 w 9980669"/>
                <a:gd name="connsiteY4" fmla="*/ 2817628 h 3434316"/>
                <a:gd name="connsiteX5" fmla="*/ 7577710 w 9980669"/>
                <a:gd name="connsiteY5" fmla="*/ 2775097 h 3434316"/>
                <a:gd name="connsiteX6" fmla="*/ 9980669 w 9980669"/>
                <a:gd name="connsiteY6" fmla="*/ 1414130 h 3434316"/>
                <a:gd name="connsiteX7" fmla="*/ 9980669 w 9980669"/>
                <a:gd name="connsiteY7" fmla="*/ 3423683 h 3434316"/>
                <a:gd name="connsiteX8" fmla="*/ 666548 w 9980669"/>
                <a:gd name="connsiteY8" fmla="*/ 3434316 h 3434316"/>
                <a:gd name="connsiteX0" fmla="*/ 1167102 w 9423700"/>
                <a:gd name="connsiteY0" fmla="*/ 3426365 h 3426365"/>
                <a:gd name="connsiteX1" fmla="*/ 386025 w 9423700"/>
                <a:gd name="connsiteY1" fmla="*/ 2881423 h 3426365"/>
                <a:gd name="connsiteX2" fmla="*/ 4298807 w 9423700"/>
                <a:gd name="connsiteY2" fmla="*/ 0 h 3426365"/>
                <a:gd name="connsiteX3" fmla="*/ 4830435 w 9423700"/>
                <a:gd name="connsiteY3" fmla="*/ 2020186 h 3426365"/>
                <a:gd name="connsiteX4" fmla="*/ 5670407 w 9423700"/>
                <a:gd name="connsiteY4" fmla="*/ 2817628 h 3426365"/>
                <a:gd name="connsiteX5" fmla="*/ 7020741 w 9423700"/>
                <a:gd name="connsiteY5" fmla="*/ 2775097 h 3426365"/>
                <a:gd name="connsiteX6" fmla="*/ 9423700 w 9423700"/>
                <a:gd name="connsiteY6" fmla="*/ 1414130 h 3426365"/>
                <a:gd name="connsiteX7" fmla="*/ 9423700 w 9423700"/>
                <a:gd name="connsiteY7" fmla="*/ 3423683 h 3426365"/>
                <a:gd name="connsiteX8" fmla="*/ 1167102 w 9423700"/>
                <a:gd name="connsiteY8" fmla="*/ 3426365 h 3426365"/>
                <a:gd name="connsiteX0" fmla="*/ 1296536 w 9330498"/>
                <a:gd name="connsiteY0" fmla="*/ 3442268 h 3442268"/>
                <a:gd name="connsiteX1" fmla="*/ 292823 w 9330498"/>
                <a:gd name="connsiteY1" fmla="*/ 2881423 h 3442268"/>
                <a:gd name="connsiteX2" fmla="*/ 4205605 w 9330498"/>
                <a:gd name="connsiteY2" fmla="*/ 0 h 3442268"/>
                <a:gd name="connsiteX3" fmla="*/ 4737233 w 9330498"/>
                <a:gd name="connsiteY3" fmla="*/ 2020186 h 3442268"/>
                <a:gd name="connsiteX4" fmla="*/ 5577205 w 9330498"/>
                <a:gd name="connsiteY4" fmla="*/ 2817628 h 3442268"/>
                <a:gd name="connsiteX5" fmla="*/ 6927539 w 9330498"/>
                <a:gd name="connsiteY5" fmla="*/ 2775097 h 3442268"/>
                <a:gd name="connsiteX6" fmla="*/ 9330498 w 9330498"/>
                <a:gd name="connsiteY6" fmla="*/ 1414130 h 3442268"/>
                <a:gd name="connsiteX7" fmla="*/ 9330498 w 9330498"/>
                <a:gd name="connsiteY7" fmla="*/ 3423683 h 3442268"/>
                <a:gd name="connsiteX8" fmla="*/ 1296536 w 9330498"/>
                <a:gd name="connsiteY8" fmla="*/ 3442268 h 3442268"/>
                <a:gd name="connsiteX0" fmla="*/ 1298573 w 9332535"/>
                <a:gd name="connsiteY0" fmla="*/ 3442268 h 3445437"/>
                <a:gd name="connsiteX1" fmla="*/ 294860 w 9332535"/>
                <a:gd name="connsiteY1" fmla="*/ 2881423 h 3445437"/>
                <a:gd name="connsiteX2" fmla="*/ 4207642 w 9332535"/>
                <a:gd name="connsiteY2" fmla="*/ 0 h 3445437"/>
                <a:gd name="connsiteX3" fmla="*/ 4739270 w 9332535"/>
                <a:gd name="connsiteY3" fmla="*/ 2020186 h 3445437"/>
                <a:gd name="connsiteX4" fmla="*/ 5579242 w 9332535"/>
                <a:gd name="connsiteY4" fmla="*/ 2817628 h 3445437"/>
                <a:gd name="connsiteX5" fmla="*/ 6929576 w 9332535"/>
                <a:gd name="connsiteY5" fmla="*/ 2775097 h 3445437"/>
                <a:gd name="connsiteX6" fmla="*/ 9332535 w 9332535"/>
                <a:gd name="connsiteY6" fmla="*/ 1414130 h 3445437"/>
                <a:gd name="connsiteX7" fmla="*/ 9332535 w 9332535"/>
                <a:gd name="connsiteY7" fmla="*/ 3423683 h 3445437"/>
                <a:gd name="connsiteX8" fmla="*/ 1298573 w 9332535"/>
                <a:gd name="connsiteY8" fmla="*/ 3442268 h 3445437"/>
                <a:gd name="connsiteX0" fmla="*/ 1298573 w 9332535"/>
                <a:gd name="connsiteY0" fmla="*/ 3509030 h 3512199"/>
                <a:gd name="connsiteX1" fmla="*/ 294860 w 9332535"/>
                <a:gd name="connsiteY1" fmla="*/ 2948185 h 3512199"/>
                <a:gd name="connsiteX2" fmla="*/ 4207642 w 9332535"/>
                <a:gd name="connsiteY2" fmla="*/ 66762 h 3512199"/>
                <a:gd name="connsiteX3" fmla="*/ 4739270 w 9332535"/>
                <a:gd name="connsiteY3" fmla="*/ 2086948 h 3512199"/>
                <a:gd name="connsiteX4" fmla="*/ 5579242 w 9332535"/>
                <a:gd name="connsiteY4" fmla="*/ 2884390 h 3512199"/>
                <a:gd name="connsiteX5" fmla="*/ 6929576 w 9332535"/>
                <a:gd name="connsiteY5" fmla="*/ 2841859 h 3512199"/>
                <a:gd name="connsiteX6" fmla="*/ 9332535 w 9332535"/>
                <a:gd name="connsiteY6" fmla="*/ 1480892 h 3512199"/>
                <a:gd name="connsiteX7" fmla="*/ 9332535 w 9332535"/>
                <a:gd name="connsiteY7" fmla="*/ 3490445 h 3512199"/>
                <a:gd name="connsiteX8" fmla="*/ 1298573 w 9332535"/>
                <a:gd name="connsiteY8" fmla="*/ 3509030 h 3512199"/>
                <a:gd name="connsiteX0" fmla="*/ 1298573 w 9332535"/>
                <a:gd name="connsiteY0" fmla="*/ 3508047 h 3511216"/>
                <a:gd name="connsiteX1" fmla="*/ 294860 w 9332535"/>
                <a:gd name="connsiteY1" fmla="*/ 2947202 h 3511216"/>
                <a:gd name="connsiteX2" fmla="*/ 4207642 w 9332535"/>
                <a:gd name="connsiteY2" fmla="*/ 65779 h 3511216"/>
                <a:gd name="connsiteX3" fmla="*/ 4588196 w 9332535"/>
                <a:gd name="connsiteY3" fmla="*/ 2117771 h 3511216"/>
                <a:gd name="connsiteX4" fmla="*/ 5579242 w 9332535"/>
                <a:gd name="connsiteY4" fmla="*/ 2883407 h 3511216"/>
                <a:gd name="connsiteX5" fmla="*/ 6929576 w 9332535"/>
                <a:gd name="connsiteY5" fmla="*/ 2840876 h 3511216"/>
                <a:gd name="connsiteX6" fmla="*/ 9332535 w 9332535"/>
                <a:gd name="connsiteY6" fmla="*/ 1479909 h 3511216"/>
                <a:gd name="connsiteX7" fmla="*/ 9332535 w 9332535"/>
                <a:gd name="connsiteY7" fmla="*/ 3489462 h 3511216"/>
                <a:gd name="connsiteX8" fmla="*/ 1298573 w 9332535"/>
                <a:gd name="connsiteY8" fmla="*/ 3508047 h 3511216"/>
                <a:gd name="connsiteX0" fmla="*/ 1298573 w 9332535"/>
                <a:gd name="connsiteY0" fmla="*/ 3508781 h 3511950"/>
                <a:gd name="connsiteX1" fmla="*/ 294860 w 9332535"/>
                <a:gd name="connsiteY1" fmla="*/ 2947936 h 3511950"/>
                <a:gd name="connsiteX2" fmla="*/ 4207642 w 9332535"/>
                <a:gd name="connsiteY2" fmla="*/ 66513 h 3511950"/>
                <a:gd name="connsiteX3" fmla="*/ 4747223 w 9332535"/>
                <a:gd name="connsiteY3" fmla="*/ 2094651 h 3511950"/>
                <a:gd name="connsiteX4" fmla="*/ 5579242 w 9332535"/>
                <a:gd name="connsiteY4" fmla="*/ 2884141 h 3511950"/>
                <a:gd name="connsiteX5" fmla="*/ 6929576 w 9332535"/>
                <a:gd name="connsiteY5" fmla="*/ 2841610 h 3511950"/>
                <a:gd name="connsiteX6" fmla="*/ 9332535 w 9332535"/>
                <a:gd name="connsiteY6" fmla="*/ 1480643 h 3511950"/>
                <a:gd name="connsiteX7" fmla="*/ 9332535 w 9332535"/>
                <a:gd name="connsiteY7" fmla="*/ 3490196 h 3511950"/>
                <a:gd name="connsiteX8" fmla="*/ 1298573 w 9332535"/>
                <a:gd name="connsiteY8" fmla="*/ 3508781 h 3511950"/>
                <a:gd name="connsiteX0" fmla="*/ 1298573 w 9332535"/>
                <a:gd name="connsiteY0" fmla="*/ 3506476 h 3509645"/>
                <a:gd name="connsiteX1" fmla="*/ 294860 w 9332535"/>
                <a:gd name="connsiteY1" fmla="*/ 2945631 h 3509645"/>
                <a:gd name="connsiteX2" fmla="*/ 4207642 w 9332535"/>
                <a:gd name="connsiteY2" fmla="*/ 64208 h 3509645"/>
                <a:gd name="connsiteX3" fmla="*/ 4747223 w 9332535"/>
                <a:gd name="connsiteY3" fmla="*/ 2092346 h 3509645"/>
                <a:gd name="connsiteX4" fmla="*/ 5579242 w 9332535"/>
                <a:gd name="connsiteY4" fmla="*/ 2881836 h 3509645"/>
                <a:gd name="connsiteX5" fmla="*/ 6929576 w 9332535"/>
                <a:gd name="connsiteY5" fmla="*/ 2839305 h 3509645"/>
                <a:gd name="connsiteX6" fmla="*/ 9332535 w 9332535"/>
                <a:gd name="connsiteY6" fmla="*/ 1478338 h 3509645"/>
                <a:gd name="connsiteX7" fmla="*/ 9332535 w 9332535"/>
                <a:gd name="connsiteY7" fmla="*/ 3487891 h 3509645"/>
                <a:gd name="connsiteX8" fmla="*/ 1298573 w 9332535"/>
                <a:gd name="connsiteY8" fmla="*/ 3506476 h 3509645"/>
                <a:gd name="connsiteX0" fmla="*/ 1298573 w 9332535"/>
                <a:gd name="connsiteY0" fmla="*/ 3506476 h 3509645"/>
                <a:gd name="connsiteX1" fmla="*/ 294860 w 9332535"/>
                <a:gd name="connsiteY1" fmla="*/ 2945631 h 3509645"/>
                <a:gd name="connsiteX2" fmla="*/ 4207642 w 9332535"/>
                <a:gd name="connsiteY2" fmla="*/ 64208 h 3509645"/>
                <a:gd name="connsiteX3" fmla="*/ 4747223 w 9332535"/>
                <a:gd name="connsiteY3" fmla="*/ 2092346 h 3509645"/>
                <a:gd name="connsiteX4" fmla="*/ 5579242 w 9332535"/>
                <a:gd name="connsiteY4" fmla="*/ 2881836 h 3509645"/>
                <a:gd name="connsiteX5" fmla="*/ 6929576 w 9332535"/>
                <a:gd name="connsiteY5" fmla="*/ 2839305 h 3509645"/>
                <a:gd name="connsiteX6" fmla="*/ 9332535 w 9332535"/>
                <a:gd name="connsiteY6" fmla="*/ 1478338 h 3509645"/>
                <a:gd name="connsiteX7" fmla="*/ 9332535 w 9332535"/>
                <a:gd name="connsiteY7" fmla="*/ 3487891 h 3509645"/>
                <a:gd name="connsiteX8" fmla="*/ 1298573 w 9332535"/>
                <a:gd name="connsiteY8" fmla="*/ 3506476 h 3509645"/>
                <a:gd name="connsiteX0" fmla="*/ 1298573 w 9332535"/>
                <a:gd name="connsiteY0" fmla="*/ 3506476 h 3509645"/>
                <a:gd name="connsiteX1" fmla="*/ 294860 w 9332535"/>
                <a:gd name="connsiteY1" fmla="*/ 2945631 h 3509645"/>
                <a:gd name="connsiteX2" fmla="*/ 4207642 w 9332535"/>
                <a:gd name="connsiteY2" fmla="*/ 64208 h 3509645"/>
                <a:gd name="connsiteX3" fmla="*/ 4747223 w 9332535"/>
                <a:gd name="connsiteY3" fmla="*/ 2092346 h 3509645"/>
                <a:gd name="connsiteX4" fmla="*/ 5634901 w 9332535"/>
                <a:gd name="connsiteY4" fmla="*/ 2842080 h 3509645"/>
                <a:gd name="connsiteX5" fmla="*/ 6929576 w 9332535"/>
                <a:gd name="connsiteY5" fmla="*/ 2839305 h 3509645"/>
                <a:gd name="connsiteX6" fmla="*/ 9332535 w 9332535"/>
                <a:gd name="connsiteY6" fmla="*/ 1478338 h 3509645"/>
                <a:gd name="connsiteX7" fmla="*/ 9332535 w 9332535"/>
                <a:gd name="connsiteY7" fmla="*/ 3487891 h 3509645"/>
                <a:gd name="connsiteX8" fmla="*/ 1298573 w 9332535"/>
                <a:gd name="connsiteY8" fmla="*/ 3506476 h 3509645"/>
                <a:gd name="connsiteX0" fmla="*/ 1298573 w 9332535"/>
                <a:gd name="connsiteY0" fmla="*/ 3506476 h 3509645"/>
                <a:gd name="connsiteX1" fmla="*/ 294860 w 9332535"/>
                <a:gd name="connsiteY1" fmla="*/ 2945631 h 3509645"/>
                <a:gd name="connsiteX2" fmla="*/ 4207642 w 9332535"/>
                <a:gd name="connsiteY2" fmla="*/ 64208 h 3509645"/>
                <a:gd name="connsiteX3" fmla="*/ 4747223 w 9332535"/>
                <a:gd name="connsiteY3" fmla="*/ 2092346 h 3509645"/>
                <a:gd name="connsiteX4" fmla="*/ 5634901 w 9332535"/>
                <a:gd name="connsiteY4" fmla="*/ 2842080 h 3509645"/>
                <a:gd name="connsiteX5" fmla="*/ 6929576 w 9332535"/>
                <a:gd name="connsiteY5" fmla="*/ 2839305 h 3509645"/>
                <a:gd name="connsiteX6" fmla="*/ 9332535 w 9332535"/>
                <a:gd name="connsiteY6" fmla="*/ 1478338 h 3509645"/>
                <a:gd name="connsiteX7" fmla="*/ 9332535 w 9332535"/>
                <a:gd name="connsiteY7" fmla="*/ 3487891 h 3509645"/>
                <a:gd name="connsiteX8" fmla="*/ 1298573 w 9332535"/>
                <a:gd name="connsiteY8" fmla="*/ 3506476 h 3509645"/>
                <a:gd name="connsiteX0" fmla="*/ 1298573 w 9332535"/>
                <a:gd name="connsiteY0" fmla="*/ 3506476 h 3509645"/>
                <a:gd name="connsiteX1" fmla="*/ 294860 w 9332535"/>
                <a:gd name="connsiteY1" fmla="*/ 2945631 h 3509645"/>
                <a:gd name="connsiteX2" fmla="*/ 4207642 w 9332535"/>
                <a:gd name="connsiteY2" fmla="*/ 64208 h 3509645"/>
                <a:gd name="connsiteX3" fmla="*/ 4747223 w 9332535"/>
                <a:gd name="connsiteY3" fmla="*/ 2092346 h 3509645"/>
                <a:gd name="connsiteX4" fmla="*/ 5634901 w 9332535"/>
                <a:gd name="connsiteY4" fmla="*/ 2842080 h 3509645"/>
                <a:gd name="connsiteX5" fmla="*/ 6929576 w 9332535"/>
                <a:gd name="connsiteY5" fmla="*/ 2839305 h 3509645"/>
                <a:gd name="connsiteX6" fmla="*/ 9332535 w 9332535"/>
                <a:gd name="connsiteY6" fmla="*/ 1478338 h 3509645"/>
                <a:gd name="connsiteX7" fmla="*/ 9332535 w 9332535"/>
                <a:gd name="connsiteY7" fmla="*/ 3487891 h 3509645"/>
                <a:gd name="connsiteX8" fmla="*/ 1298573 w 9332535"/>
                <a:gd name="connsiteY8" fmla="*/ 3506476 h 3509645"/>
                <a:gd name="connsiteX0" fmla="*/ 1280468 w 9314430"/>
                <a:gd name="connsiteY0" fmla="*/ 3514195 h 3517424"/>
                <a:gd name="connsiteX1" fmla="*/ 276755 w 9314430"/>
                <a:gd name="connsiteY1" fmla="*/ 2953350 h 3517424"/>
                <a:gd name="connsiteX2" fmla="*/ 3943047 w 9314430"/>
                <a:gd name="connsiteY2" fmla="*/ 63976 h 3517424"/>
                <a:gd name="connsiteX3" fmla="*/ 4729118 w 9314430"/>
                <a:gd name="connsiteY3" fmla="*/ 2100065 h 3517424"/>
                <a:gd name="connsiteX4" fmla="*/ 5616796 w 9314430"/>
                <a:gd name="connsiteY4" fmla="*/ 2849799 h 3517424"/>
                <a:gd name="connsiteX5" fmla="*/ 6911471 w 9314430"/>
                <a:gd name="connsiteY5" fmla="*/ 2847024 h 3517424"/>
                <a:gd name="connsiteX6" fmla="*/ 9314430 w 9314430"/>
                <a:gd name="connsiteY6" fmla="*/ 1486057 h 3517424"/>
                <a:gd name="connsiteX7" fmla="*/ 9314430 w 9314430"/>
                <a:gd name="connsiteY7" fmla="*/ 3495610 h 3517424"/>
                <a:gd name="connsiteX8" fmla="*/ 1280468 w 9314430"/>
                <a:gd name="connsiteY8" fmla="*/ 3514195 h 3517424"/>
                <a:gd name="connsiteX0" fmla="*/ 1280468 w 9314430"/>
                <a:gd name="connsiteY0" fmla="*/ 3514195 h 3517424"/>
                <a:gd name="connsiteX1" fmla="*/ 276755 w 9314430"/>
                <a:gd name="connsiteY1" fmla="*/ 2953350 h 3517424"/>
                <a:gd name="connsiteX2" fmla="*/ 3943047 w 9314430"/>
                <a:gd name="connsiteY2" fmla="*/ 63976 h 3517424"/>
                <a:gd name="connsiteX3" fmla="*/ 4729118 w 9314430"/>
                <a:gd name="connsiteY3" fmla="*/ 2100065 h 3517424"/>
                <a:gd name="connsiteX4" fmla="*/ 5616796 w 9314430"/>
                <a:gd name="connsiteY4" fmla="*/ 2849799 h 3517424"/>
                <a:gd name="connsiteX5" fmla="*/ 6911471 w 9314430"/>
                <a:gd name="connsiteY5" fmla="*/ 2847024 h 3517424"/>
                <a:gd name="connsiteX6" fmla="*/ 9314430 w 9314430"/>
                <a:gd name="connsiteY6" fmla="*/ 1486057 h 3517424"/>
                <a:gd name="connsiteX7" fmla="*/ 9314430 w 9314430"/>
                <a:gd name="connsiteY7" fmla="*/ 3495610 h 3517424"/>
                <a:gd name="connsiteX8" fmla="*/ 1280468 w 9314430"/>
                <a:gd name="connsiteY8" fmla="*/ 3514195 h 3517424"/>
                <a:gd name="connsiteX0" fmla="*/ 1270545 w 9304507"/>
                <a:gd name="connsiteY0" fmla="*/ 3460188 h 3463027"/>
                <a:gd name="connsiteX1" fmla="*/ 266832 w 9304507"/>
                <a:gd name="connsiteY1" fmla="*/ 2899343 h 3463027"/>
                <a:gd name="connsiteX2" fmla="*/ 3797951 w 9304507"/>
                <a:gd name="connsiteY2" fmla="*/ 65628 h 3463027"/>
                <a:gd name="connsiteX3" fmla="*/ 4719195 w 9304507"/>
                <a:gd name="connsiteY3" fmla="*/ 2046058 h 3463027"/>
                <a:gd name="connsiteX4" fmla="*/ 5606873 w 9304507"/>
                <a:gd name="connsiteY4" fmla="*/ 2795792 h 3463027"/>
                <a:gd name="connsiteX5" fmla="*/ 6901548 w 9304507"/>
                <a:gd name="connsiteY5" fmla="*/ 2793017 h 3463027"/>
                <a:gd name="connsiteX6" fmla="*/ 9304507 w 9304507"/>
                <a:gd name="connsiteY6" fmla="*/ 1432050 h 3463027"/>
                <a:gd name="connsiteX7" fmla="*/ 9304507 w 9304507"/>
                <a:gd name="connsiteY7" fmla="*/ 3441603 h 3463027"/>
                <a:gd name="connsiteX8" fmla="*/ 1270545 w 9304507"/>
                <a:gd name="connsiteY8" fmla="*/ 3460188 h 3463027"/>
                <a:gd name="connsiteX0" fmla="*/ 1270545 w 9304507"/>
                <a:gd name="connsiteY0" fmla="*/ 3460188 h 3463027"/>
                <a:gd name="connsiteX1" fmla="*/ 266832 w 9304507"/>
                <a:gd name="connsiteY1" fmla="*/ 2899343 h 3463027"/>
                <a:gd name="connsiteX2" fmla="*/ 3797951 w 9304507"/>
                <a:gd name="connsiteY2" fmla="*/ 65628 h 3463027"/>
                <a:gd name="connsiteX3" fmla="*/ 4719195 w 9304507"/>
                <a:gd name="connsiteY3" fmla="*/ 2046058 h 3463027"/>
                <a:gd name="connsiteX4" fmla="*/ 5606873 w 9304507"/>
                <a:gd name="connsiteY4" fmla="*/ 2795792 h 3463027"/>
                <a:gd name="connsiteX5" fmla="*/ 6901548 w 9304507"/>
                <a:gd name="connsiteY5" fmla="*/ 2793017 h 3463027"/>
                <a:gd name="connsiteX6" fmla="*/ 9304507 w 9304507"/>
                <a:gd name="connsiteY6" fmla="*/ 1432050 h 3463027"/>
                <a:gd name="connsiteX7" fmla="*/ 9304507 w 9304507"/>
                <a:gd name="connsiteY7" fmla="*/ 3441603 h 3463027"/>
                <a:gd name="connsiteX8" fmla="*/ 1270545 w 9304507"/>
                <a:gd name="connsiteY8" fmla="*/ 3460188 h 3463027"/>
                <a:gd name="connsiteX0" fmla="*/ 1427462 w 9461424"/>
                <a:gd name="connsiteY0" fmla="*/ 3460188 h 3465426"/>
                <a:gd name="connsiteX1" fmla="*/ 209064 w 9461424"/>
                <a:gd name="connsiteY1" fmla="*/ 2939099 h 3465426"/>
                <a:gd name="connsiteX2" fmla="*/ 3954868 w 9461424"/>
                <a:gd name="connsiteY2" fmla="*/ 65628 h 3465426"/>
                <a:gd name="connsiteX3" fmla="*/ 4876112 w 9461424"/>
                <a:gd name="connsiteY3" fmla="*/ 2046058 h 3465426"/>
                <a:gd name="connsiteX4" fmla="*/ 5763790 w 9461424"/>
                <a:gd name="connsiteY4" fmla="*/ 2795792 h 3465426"/>
                <a:gd name="connsiteX5" fmla="*/ 7058465 w 9461424"/>
                <a:gd name="connsiteY5" fmla="*/ 2793017 h 3465426"/>
                <a:gd name="connsiteX6" fmla="*/ 9461424 w 9461424"/>
                <a:gd name="connsiteY6" fmla="*/ 1432050 h 3465426"/>
                <a:gd name="connsiteX7" fmla="*/ 9461424 w 9461424"/>
                <a:gd name="connsiteY7" fmla="*/ 3441603 h 3465426"/>
                <a:gd name="connsiteX8" fmla="*/ 1427462 w 9461424"/>
                <a:gd name="connsiteY8" fmla="*/ 3460188 h 3465426"/>
                <a:gd name="connsiteX0" fmla="*/ 1473262 w 9507224"/>
                <a:gd name="connsiteY0" fmla="*/ 3460188 h 3462312"/>
                <a:gd name="connsiteX1" fmla="*/ 254864 w 9507224"/>
                <a:gd name="connsiteY1" fmla="*/ 2939099 h 3462312"/>
                <a:gd name="connsiteX2" fmla="*/ 4000668 w 9507224"/>
                <a:gd name="connsiteY2" fmla="*/ 65628 h 3462312"/>
                <a:gd name="connsiteX3" fmla="*/ 4921912 w 9507224"/>
                <a:gd name="connsiteY3" fmla="*/ 2046058 h 3462312"/>
                <a:gd name="connsiteX4" fmla="*/ 5809590 w 9507224"/>
                <a:gd name="connsiteY4" fmla="*/ 2795792 h 3462312"/>
                <a:gd name="connsiteX5" fmla="*/ 7104265 w 9507224"/>
                <a:gd name="connsiteY5" fmla="*/ 2793017 h 3462312"/>
                <a:gd name="connsiteX6" fmla="*/ 9507224 w 9507224"/>
                <a:gd name="connsiteY6" fmla="*/ 1432050 h 3462312"/>
                <a:gd name="connsiteX7" fmla="*/ 9507224 w 9507224"/>
                <a:gd name="connsiteY7" fmla="*/ 3441603 h 3462312"/>
                <a:gd name="connsiteX8" fmla="*/ 1473262 w 9507224"/>
                <a:gd name="connsiteY8" fmla="*/ 3460188 h 3462312"/>
                <a:gd name="connsiteX0" fmla="*/ 1637753 w 9671715"/>
                <a:gd name="connsiteY0" fmla="*/ 3460188 h 3475756"/>
                <a:gd name="connsiteX1" fmla="*/ 212621 w 9671715"/>
                <a:gd name="connsiteY1" fmla="*/ 3066320 h 3475756"/>
                <a:gd name="connsiteX2" fmla="*/ 4165159 w 9671715"/>
                <a:gd name="connsiteY2" fmla="*/ 65628 h 3475756"/>
                <a:gd name="connsiteX3" fmla="*/ 5086403 w 9671715"/>
                <a:gd name="connsiteY3" fmla="*/ 2046058 h 3475756"/>
                <a:gd name="connsiteX4" fmla="*/ 5974081 w 9671715"/>
                <a:gd name="connsiteY4" fmla="*/ 2795792 h 3475756"/>
                <a:gd name="connsiteX5" fmla="*/ 7268756 w 9671715"/>
                <a:gd name="connsiteY5" fmla="*/ 2793017 h 3475756"/>
                <a:gd name="connsiteX6" fmla="*/ 9671715 w 9671715"/>
                <a:gd name="connsiteY6" fmla="*/ 1432050 h 3475756"/>
                <a:gd name="connsiteX7" fmla="*/ 9671715 w 9671715"/>
                <a:gd name="connsiteY7" fmla="*/ 3441603 h 3475756"/>
                <a:gd name="connsiteX8" fmla="*/ 1637753 w 9671715"/>
                <a:gd name="connsiteY8" fmla="*/ 3460188 h 3475756"/>
                <a:gd name="connsiteX0" fmla="*/ 1644613 w 9678575"/>
                <a:gd name="connsiteY0" fmla="*/ 3460188 h 3464901"/>
                <a:gd name="connsiteX1" fmla="*/ 219481 w 9678575"/>
                <a:gd name="connsiteY1" fmla="*/ 3066320 h 3464901"/>
                <a:gd name="connsiteX2" fmla="*/ 4172019 w 9678575"/>
                <a:gd name="connsiteY2" fmla="*/ 65628 h 3464901"/>
                <a:gd name="connsiteX3" fmla="*/ 5093263 w 9678575"/>
                <a:gd name="connsiteY3" fmla="*/ 2046058 h 3464901"/>
                <a:gd name="connsiteX4" fmla="*/ 5980941 w 9678575"/>
                <a:gd name="connsiteY4" fmla="*/ 2795792 h 3464901"/>
                <a:gd name="connsiteX5" fmla="*/ 7275616 w 9678575"/>
                <a:gd name="connsiteY5" fmla="*/ 2793017 h 3464901"/>
                <a:gd name="connsiteX6" fmla="*/ 9678575 w 9678575"/>
                <a:gd name="connsiteY6" fmla="*/ 1432050 h 3464901"/>
                <a:gd name="connsiteX7" fmla="*/ 9678575 w 9678575"/>
                <a:gd name="connsiteY7" fmla="*/ 3441603 h 3464901"/>
                <a:gd name="connsiteX8" fmla="*/ 1644613 w 9678575"/>
                <a:gd name="connsiteY8" fmla="*/ 3460188 h 3464901"/>
                <a:gd name="connsiteX0" fmla="*/ 1504835 w 9538797"/>
                <a:gd name="connsiteY0" fmla="*/ 3460188 h 3460807"/>
                <a:gd name="connsiteX1" fmla="*/ 254631 w 9538797"/>
                <a:gd name="connsiteY1" fmla="*/ 2859586 h 3460807"/>
                <a:gd name="connsiteX2" fmla="*/ 4032241 w 9538797"/>
                <a:gd name="connsiteY2" fmla="*/ 65628 h 3460807"/>
                <a:gd name="connsiteX3" fmla="*/ 4953485 w 9538797"/>
                <a:gd name="connsiteY3" fmla="*/ 2046058 h 3460807"/>
                <a:gd name="connsiteX4" fmla="*/ 5841163 w 9538797"/>
                <a:gd name="connsiteY4" fmla="*/ 2795792 h 3460807"/>
                <a:gd name="connsiteX5" fmla="*/ 7135838 w 9538797"/>
                <a:gd name="connsiteY5" fmla="*/ 2793017 h 3460807"/>
                <a:gd name="connsiteX6" fmla="*/ 9538797 w 9538797"/>
                <a:gd name="connsiteY6" fmla="*/ 1432050 h 3460807"/>
                <a:gd name="connsiteX7" fmla="*/ 9538797 w 9538797"/>
                <a:gd name="connsiteY7" fmla="*/ 3441603 h 3460807"/>
                <a:gd name="connsiteX8" fmla="*/ 1504835 w 9538797"/>
                <a:gd name="connsiteY8" fmla="*/ 3460188 h 3460807"/>
                <a:gd name="connsiteX0" fmla="*/ 740155 w 10364378"/>
                <a:gd name="connsiteY0" fmla="*/ 3468139 h 3469736"/>
                <a:gd name="connsiteX1" fmla="*/ 1080212 w 10364378"/>
                <a:gd name="connsiteY1" fmla="*/ 2859586 h 3469736"/>
                <a:gd name="connsiteX2" fmla="*/ 4857822 w 10364378"/>
                <a:gd name="connsiteY2" fmla="*/ 65628 h 3469736"/>
                <a:gd name="connsiteX3" fmla="*/ 5779066 w 10364378"/>
                <a:gd name="connsiteY3" fmla="*/ 2046058 h 3469736"/>
                <a:gd name="connsiteX4" fmla="*/ 6666744 w 10364378"/>
                <a:gd name="connsiteY4" fmla="*/ 2795792 h 3469736"/>
                <a:gd name="connsiteX5" fmla="*/ 7961419 w 10364378"/>
                <a:gd name="connsiteY5" fmla="*/ 2793017 h 3469736"/>
                <a:gd name="connsiteX6" fmla="*/ 10364378 w 10364378"/>
                <a:gd name="connsiteY6" fmla="*/ 1432050 h 3469736"/>
                <a:gd name="connsiteX7" fmla="*/ 10364378 w 10364378"/>
                <a:gd name="connsiteY7" fmla="*/ 3441603 h 3469736"/>
                <a:gd name="connsiteX8" fmla="*/ 740155 w 10364378"/>
                <a:gd name="connsiteY8" fmla="*/ 3468139 h 3469736"/>
                <a:gd name="connsiteX0" fmla="*/ 10827 w 9635050"/>
                <a:gd name="connsiteY0" fmla="*/ 3468139 h 3468139"/>
                <a:gd name="connsiteX1" fmla="*/ 350884 w 9635050"/>
                <a:gd name="connsiteY1" fmla="*/ 2859586 h 3468139"/>
                <a:gd name="connsiteX2" fmla="*/ 4128494 w 9635050"/>
                <a:gd name="connsiteY2" fmla="*/ 65628 h 3468139"/>
                <a:gd name="connsiteX3" fmla="*/ 5049738 w 9635050"/>
                <a:gd name="connsiteY3" fmla="*/ 2046058 h 3468139"/>
                <a:gd name="connsiteX4" fmla="*/ 5937416 w 9635050"/>
                <a:gd name="connsiteY4" fmla="*/ 2795792 h 3468139"/>
                <a:gd name="connsiteX5" fmla="*/ 7232091 w 9635050"/>
                <a:gd name="connsiteY5" fmla="*/ 2793017 h 3468139"/>
                <a:gd name="connsiteX6" fmla="*/ 9635050 w 9635050"/>
                <a:gd name="connsiteY6" fmla="*/ 1432050 h 3468139"/>
                <a:gd name="connsiteX7" fmla="*/ 9635050 w 9635050"/>
                <a:gd name="connsiteY7" fmla="*/ 3441603 h 3468139"/>
                <a:gd name="connsiteX8" fmla="*/ 10827 w 9635050"/>
                <a:gd name="connsiteY8" fmla="*/ 3468139 h 3468139"/>
                <a:gd name="connsiteX0" fmla="*/ 0 w 9671931"/>
                <a:gd name="connsiteY0" fmla="*/ 3468139 h 3468139"/>
                <a:gd name="connsiteX1" fmla="*/ 387765 w 9671931"/>
                <a:gd name="connsiteY1" fmla="*/ 2859586 h 3468139"/>
                <a:gd name="connsiteX2" fmla="*/ 4165375 w 9671931"/>
                <a:gd name="connsiteY2" fmla="*/ 65628 h 3468139"/>
                <a:gd name="connsiteX3" fmla="*/ 5086619 w 9671931"/>
                <a:gd name="connsiteY3" fmla="*/ 2046058 h 3468139"/>
                <a:gd name="connsiteX4" fmla="*/ 5974297 w 9671931"/>
                <a:gd name="connsiteY4" fmla="*/ 2795792 h 3468139"/>
                <a:gd name="connsiteX5" fmla="*/ 7268972 w 9671931"/>
                <a:gd name="connsiteY5" fmla="*/ 2793017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74297 w 9671931"/>
                <a:gd name="connsiteY4" fmla="*/ 2795792 h 3468139"/>
                <a:gd name="connsiteX5" fmla="*/ 7268972 w 9671931"/>
                <a:gd name="connsiteY5" fmla="*/ 2793017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74297 w 9671931"/>
                <a:gd name="connsiteY4" fmla="*/ 2795792 h 3468139"/>
                <a:gd name="connsiteX5" fmla="*/ 7268972 w 9671931"/>
                <a:gd name="connsiteY5" fmla="*/ 2793017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74297 w 9671931"/>
                <a:gd name="connsiteY4" fmla="*/ 2795792 h 3468139"/>
                <a:gd name="connsiteX5" fmla="*/ 7268972 w 9671931"/>
                <a:gd name="connsiteY5" fmla="*/ 2793017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74297 w 9671931"/>
                <a:gd name="connsiteY4" fmla="*/ 2795792 h 3468139"/>
                <a:gd name="connsiteX5" fmla="*/ 7268972 w 9671931"/>
                <a:gd name="connsiteY5" fmla="*/ 2793017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42491 w 9671931"/>
                <a:gd name="connsiteY4" fmla="*/ 2589058 h 3468139"/>
                <a:gd name="connsiteX5" fmla="*/ 7268972 w 9671931"/>
                <a:gd name="connsiteY5" fmla="*/ 2793017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42491 w 9671931"/>
                <a:gd name="connsiteY4" fmla="*/ 2589058 h 3468139"/>
                <a:gd name="connsiteX5" fmla="*/ 7292826 w 9671931"/>
                <a:gd name="connsiteY5" fmla="*/ 2705553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42491 w 9671931"/>
                <a:gd name="connsiteY4" fmla="*/ 2589058 h 3468139"/>
                <a:gd name="connsiteX5" fmla="*/ 7292826 w 9671931"/>
                <a:gd name="connsiteY5" fmla="*/ 2705553 h 3468139"/>
                <a:gd name="connsiteX6" fmla="*/ 9671931 w 9671931"/>
                <a:gd name="connsiteY6" fmla="*/ 1773956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42491 w 9671931"/>
                <a:gd name="connsiteY4" fmla="*/ 2589058 h 3468139"/>
                <a:gd name="connsiteX5" fmla="*/ 7276924 w 9671931"/>
                <a:gd name="connsiteY5" fmla="*/ 2880482 h 3468139"/>
                <a:gd name="connsiteX6" fmla="*/ 9671931 w 9671931"/>
                <a:gd name="connsiteY6" fmla="*/ 1773956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672146 w 9671931"/>
                <a:gd name="connsiteY4" fmla="*/ 2724230 h 3468139"/>
                <a:gd name="connsiteX5" fmla="*/ 7276924 w 9671931"/>
                <a:gd name="connsiteY5" fmla="*/ 2880482 h 3468139"/>
                <a:gd name="connsiteX6" fmla="*/ 9671931 w 9671931"/>
                <a:gd name="connsiteY6" fmla="*/ 1773956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672146 w 9671931"/>
                <a:gd name="connsiteY4" fmla="*/ 2724230 h 3468139"/>
                <a:gd name="connsiteX5" fmla="*/ 7276924 w 9671931"/>
                <a:gd name="connsiteY5" fmla="*/ 2880482 h 3468139"/>
                <a:gd name="connsiteX6" fmla="*/ 9671931 w 9671931"/>
                <a:gd name="connsiteY6" fmla="*/ 1773956 h 3468139"/>
                <a:gd name="connsiteX7" fmla="*/ 9671931 w 9671931"/>
                <a:gd name="connsiteY7" fmla="*/ 3441603 h 3468139"/>
                <a:gd name="connsiteX8" fmla="*/ 0 w 9671931"/>
                <a:gd name="connsiteY8" fmla="*/ 3468139 h 3468139"/>
                <a:gd name="connsiteX0" fmla="*/ 0 w 9671931"/>
                <a:gd name="connsiteY0" fmla="*/ 3467185 h 3467185"/>
                <a:gd name="connsiteX1" fmla="*/ 912551 w 9671931"/>
                <a:gd name="connsiteY1" fmla="*/ 2469018 h 3467185"/>
                <a:gd name="connsiteX2" fmla="*/ 4165375 w 9671931"/>
                <a:gd name="connsiteY2" fmla="*/ 64674 h 3467185"/>
                <a:gd name="connsiteX3" fmla="*/ 4951447 w 9671931"/>
                <a:gd name="connsiteY3" fmla="*/ 2076909 h 3467185"/>
                <a:gd name="connsiteX4" fmla="*/ 5672146 w 9671931"/>
                <a:gd name="connsiteY4" fmla="*/ 2723276 h 3467185"/>
                <a:gd name="connsiteX5" fmla="*/ 7276924 w 9671931"/>
                <a:gd name="connsiteY5" fmla="*/ 2879528 h 3467185"/>
                <a:gd name="connsiteX6" fmla="*/ 9671931 w 9671931"/>
                <a:gd name="connsiteY6" fmla="*/ 1773002 h 3467185"/>
                <a:gd name="connsiteX7" fmla="*/ 9671931 w 9671931"/>
                <a:gd name="connsiteY7" fmla="*/ 3440649 h 3467185"/>
                <a:gd name="connsiteX8" fmla="*/ 0 w 9671931"/>
                <a:gd name="connsiteY8" fmla="*/ 3467185 h 3467185"/>
                <a:gd name="connsiteX0" fmla="*/ 0 w 9671931"/>
                <a:gd name="connsiteY0" fmla="*/ 3467185 h 3467185"/>
                <a:gd name="connsiteX1" fmla="*/ 912551 w 9671931"/>
                <a:gd name="connsiteY1" fmla="*/ 2469018 h 3467185"/>
                <a:gd name="connsiteX2" fmla="*/ 4165375 w 9671931"/>
                <a:gd name="connsiteY2" fmla="*/ 64674 h 3467185"/>
                <a:gd name="connsiteX3" fmla="*/ 4951447 w 9671931"/>
                <a:gd name="connsiteY3" fmla="*/ 2076909 h 3467185"/>
                <a:gd name="connsiteX4" fmla="*/ 5672146 w 9671931"/>
                <a:gd name="connsiteY4" fmla="*/ 2723276 h 3467185"/>
                <a:gd name="connsiteX5" fmla="*/ 7276924 w 9671931"/>
                <a:gd name="connsiteY5" fmla="*/ 2879528 h 3467185"/>
                <a:gd name="connsiteX6" fmla="*/ 9671931 w 9671931"/>
                <a:gd name="connsiteY6" fmla="*/ 1773002 h 3467185"/>
                <a:gd name="connsiteX7" fmla="*/ 9663979 w 9671931"/>
                <a:gd name="connsiteY7" fmla="*/ 3456552 h 3467185"/>
                <a:gd name="connsiteX8" fmla="*/ 0 w 9671931"/>
                <a:gd name="connsiteY8" fmla="*/ 3467185 h 3467185"/>
                <a:gd name="connsiteX0" fmla="*/ 0 w 9672695"/>
                <a:gd name="connsiteY0" fmla="*/ 3467185 h 3467185"/>
                <a:gd name="connsiteX1" fmla="*/ 912551 w 9672695"/>
                <a:gd name="connsiteY1" fmla="*/ 2469018 h 3467185"/>
                <a:gd name="connsiteX2" fmla="*/ 4165375 w 9672695"/>
                <a:gd name="connsiteY2" fmla="*/ 64674 h 3467185"/>
                <a:gd name="connsiteX3" fmla="*/ 4951447 w 9672695"/>
                <a:gd name="connsiteY3" fmla="*/ 2076909 h 3467185"/>
                <a:gd name="connsiteX4" fmla="*/ 5672146 w 9672695"/>
                <a:gd name="connsiteY4" fmla="*/ 2723276 h 3467185"/>
                <a:gd name="connsiteX5" fmla="*/ 7276924 w 9672695"/>
                <a:gd name="connsiteY5" fmla="*/ 2879528 h 3467185"/>
                <a:gd name="connsiteX6" fmla="*/ 9671931 w 9672695"/>
                <a:gd name="connsiteY6" fmla="*/ 1773002 h 3467185"/>
                <a:gd name="connsiteX7" fmla="*/ 9671930 w 9672695"/>
                <a:gd name="connsiteY7" fmla="*/ 3456552 h 3467185"/>
                <a:gd name="connsiteX8" fmla="*/ 0 w 9672695"/>
                <a:gd name="connsiteY8" fmla="*/ 3467185 h 3467185"/>
                <a:gd name="connsiteX0" fmla="*/ 0 w 9672695"/>
                <a:gd name="connsiteY0" fmla="*/ 3474901 h 3474901"/>
                <a:gd name="connsiteX1" fmla="*/ 912551 w 9672695"/>
                <a:gd name="connsiteY1" fmla="*/ 2476734 h 3474901"/>
                <a:gd name="connsiteX2" fmla="*/ 4570891 w 9672695"/>
                <a:gd name="connsiteY2" fmla="*/ 64439 h 3474901"/>
                <a:gd name="connsiteX3" fmla="*/ 4951447 w 9672695"/>
                <a:gd name="connsiteY3" fmla="*/ 2084625 h 3474901"/>
                <a:gd name="connsiteX4" fmla="*/ 5672146 w 9672695"/>
                <a:gd name="connsiteY4" fmla="*/ 2730992 h 3474901"/>
                <a:gd name="connsiteX5" fmla="*/ 7276924 w 9672695"/>
                <a:gd name="connsiteY5" fmla="*/ 2887244 h 3474901"/>
                <a:gd name="connsiteX6" fmla="*/ 9671931 w 9672695"/>
                <a:gd name="connsiteY6" fmla="*/ 1780718 h 3474901"/>
                <a:gd name="connsiteX7" fmla="*/ 9671930 w 9672695"/>
                <a:gd name="connsiteY7" fmla="*/ 3464268 h 3474901"/>
                <a:gd name="connsiteX8" fmla="*/ 0 w 9672695"/>
                <a:gd name="connsiteY8" fmla="*/ 3474901 h 3474901"/>
                <a:gd name="connsiteX0" fmla="*/ 0 w 9672695"/>
                <a:gd name="connsiteY0" fmla="*/ 3498063 h 3498063"/>
                <a:gd name="connsiteX1" fmla="*/ 912551 w 9672695"/>
                <a:gd name="connsiteY1" fmla="*/ 2499896 h 3498063"/>
                <a:gd name="connsiteX2" fmla="*/ 4562940 w 9672695"/>
                <a:gd name="connsiteY2" fmla="*/ 63747 h 3498063"/>
                <a:gd name="connsiteX3" fmla="*/ 4951447 w 9672695"/>
                <a:gd name="connsiteY3" fmla="*/ 2107787 h 3498063"/>
                <a:gd name="connsiteX4" fmla="*/ 5672146 w 9672695"/>
                <a:gd name="connsiteY4" fmla="*/ 2754154 h 3498063"/>
                <a:gd name="connsiteX5" fmla="*/ 7276924 w 9672695"/>
                <a:gd name="connsiteY5" fmla="*/ 2910406 h 3498063"/>
                <a:gd name="connsiteX6" fmla="*/ 9671931 w 9672695"/>
                <a:gd name="connsiteY6" fmla="*/ 1803880 h 3498063"/>
                <a:gd name="connsiteX7" fmla="*/ 9671930 w 9672695"/>
                <a:gd name="connsiteY7" fmla="*/ 3487430 h 3498063"/>
                <a:gd name="connsiteX8" fmla="*/ 0 w 9672695"/>
                <a:gd name="connsiteY8" fmla="*/ 3498063 h 3498063"/>
                <a:gd name="connsiteX0" fmla="*/ 0 w 9672695"/>
                <a:gd name="connsiteY0" fmla="*/ 3498063 h 3498063"/>
                <a:gd name="connsiteX1" fmla="*/ 912551 w 9672695"/>
                <a:gd name="connsiteY1" fmla="*/ 2499896 h 3498063"/>
                <a:gd name="connsiteX2" fmla="*/ 4562940 w 9672695"/>
                <a:gd name="connsiteY2" fmla="*/ 63747 h 3498063"/>
                <a:gd name="connsiteX3" fmla="*/ 4951447 w 9672695"/>
                <a:gd name="connsiteY3" fmla="*/ 2107787 h 3498063"/>
                <a:gd name="connsiteX4" fmla="*/ 5672146 w 9672695"/>
                <a:gd name="connsiteY4" fmla="*/ 2754154 h 3498063"/>
                <a:gd name="connsiteX5" fmla="*/ 7276924 w 9672695"/>
                <a:gd name="connsiteY5" fmla="*/ 2910406 h 3498063"/>
                <a:gd name="connsiteX6" fmla="*/ 9671931 w 9672695"/>
                <a:gd name="connsiteY6" fmla="*/ 1803880 h 3498063"/>
                <a:gd name="connsiteX7" fmla="*/ 9671930 w 9672695"/>
                <a:gd name="connsiteY7" fmla="*/ 3487430 h 3498063"/>
                <a:gd name="connsiteX8" fmla="*/ 0 w 9672695"/>
                <a:gd name="connsiteY8" fmla="*/ 3498063 h 3498063"/>
                <a:gd name="connsiteX0" fmla="*/ 0 w 9672695"/>
                <a:gd name="connsiteY0" fmla="*/ 3498063 h 3498063"/>
                <a:gd name="connsiteX1" fmla="*/ 904600 w 9672695"/>
                <a:gd name="connsiteY1" fmla="*/ 2452188 h 3498063"/>
                <a:gd name="connsiteX2" fmla="*/ 4562940 w 9672695"/>
                <a:gd name="connsiteY2" fmla="*/ 63747 h 3498063"/>
                <a:gd name="connsiteX3" fmla="*/ 4951447 w 9672695"/>
                <a:gd name="connsiteY3" fmla="*/ 2107787 h 3498063"/>
                <a:gd name="connsiteX4" fmla="*/ 5672146 w 9672695"/>
                <a:gd name="connsiteY4" fmla="*/ 2754154 h 3498063"/>
                <a:gd name="connsiteX5" fmla="*/ 7276924 w 9672695"/>
                <a:gd name="connsiteY5" fmla="*/ 2910406 h 3498063"/>
                <a:gd name="connsiteX6" fmla="*/ 9671931 w 9672695"/>
                <a:gd name="connsiteY6" fmla="*/ 1803880 h 3498063"/>
                <a:gd name="connsiteX7" fmla="*/ 9671930 w 9672695"/>
                <a:gd name="connsiteY7" fmla="*/ 3487430 h 3498063"/>
                <a:gd name="connsiteX8" fmla="*/ 0 w 9672695"/>
                <a:gd name="connsiteY8" fmla="*/ 3498063 h 3498063"/>
                <a:gd name="connsiteX0" fmla="*/ 0 w 9672695"/>
                <a:gd name="connsiteY0" fmla="*/ 3498063 h 3498063"/>
                <a:gd name="connsiteX1" fmla="*/ 904600 w 9672695"/>
                <a:gd name="connsiteY1" fmla="*/ 2452188 h 3498063"/>
                <a:gd name="connsiteX2" fmla="*/ 4562940 w 9672695"/>
                <a:gd name="connsiteY2" fmla="*/ 63747 h 3498063"/>
                <a:gd name="connsiteX3" fmla="*/ 4951447 w 9672695"/>
                <a:gd name="connsiteY3" fmla="*/ 2107787 h 3498063"/>
                <a:gd name="connsiteX4" fmla="*/ 5672146 w 9672695"/>
                <a:gd name="connsiteY4" fmla="*/ 2754154 h 3498063"/>
                <a:gd name="connsiteX5" fmla="*/ 7276924 w 9672695"/>
                <a:gd name="connsiteY5" fmla="*/ 2910406 h 3498063"/>
                <a:gd name="connsiteX6" fmla="*/ 9671931 w 9672695"/>
                <a:gd name="connsiteY6" fmla="*/ 1803880 h 3498063"/>
                <a:gd name="connsiteX7" fmla="*/ 9671930 w 9672695"/>
                <a:gd name="connsiteY7" fmla="*/ 3487430 h 3498063"/>
                <a:gd name="connsiteX8" fmla="*/ 0 w 9672695"/>
                <a:gd name="connsiteY8" fmla="*/ 3498063 h 3498063"/>
                <a:gd name="connsiteX0" fmla="*/ 0 w 9672695"/>
                <a:gd name="connsiteY0" fmla="*/ 3502192 h 3502192"/>
                <a:gd name="connsiteX1" fmla="*/ 904600 w 9672695"/>
                <a:gd name="connsiteY1" fmla="*/ 2456317 h 3502192"/>
                <a:gd name="connsiteX2" fmla="*/ 4562940 w 9672695"/>
                <a:gd name="connsiteY2" fmla="*/ 67876 h 3502192"/>
                <a:gd name="connsiteX3" fmla="*/ 5023008 w 9672695"/>
                <a:gd name="connsiteY3" fmla="*/ 1976744 h 3502192"/>
                <a:gd name="connsiteX4" fmla="*/ 5672146 w 9672695"/>
                <a:gd name="connsiteY4" fmla="*/ 2758283 h 3502192"/>
                <a:gd name="connsiteX5" fmla="*/ 7276924 w 9672695"/>
                <a:gd name="connsiteY5" fmla="*/ 2914535 h 3502192"/>
                <a:gd name="connsiteX6" fmla="*/ 9671931 w 9672695"/>
                <a:gd name="connsiteY6" fmla="*/ 1808009 h 3502192"/>
                <a:gd name="connsiteX7" fmla="*/ 9671930 w 9672695"/>
                <a:gd name="connsiteY7" fmla="*/ 3491559 h 3502192"/>
                <a:gd name="connsiteX8" fmla="*/ 0 w 9672695"/>
                <a:gd name="connsiteY8" fmla="*/ 3502192 h 3502192"/>
                <a:gd name="connsiteX0" fmla="*/ 0 w 9672695"/>
                <a:gd name="connsiteY0" fmla="*/ 3502192 h 3502192"/>
                <a:gd name="connsiteX1" fmla="*/ 904600 w 9672695"/>
                <a:gd name="connsiteY1" fmla="*/ 2456317 h 3502192"/>
                <a:gd name="connsiteX2" fmla="*/ 4562940 w 9672695"/>
                <a:gd name="connsiteY2" fmla="*/ 67876 h 3502192"/>
                <a:gd name="connsiteX3" fmla="*/ 5023008 w 9672695"/>
                <a:gd name="connsiteY3" fmla="*/ 1976744 h 3502192"/>
                <a:gd name="connsiteX4" fmla="*/ 5672146 w 9672695"/>
                <a:gd name="connsiteY4" fmla="*/ 2758283 h 3502192"/>
                <a:gd name="connsiteX5" fmla="*/ 7276924 w 9672695"/>
                <a:gd name="connsiteY5" fmla="*/ 2914535 h 3502192"/>
                <a:gd name="connsiteX6" fmla="*/ 9671931 w 9672695"/>
                <a:gd name="connsiteY6" fmla="*/ 1808009 h 3502192"/>
                <a:gd name="connsiteX7" fmla="*/ 9671930 w 9672695"/>
                <a:gd name="connsiteY7" fmla="*/ 3491559 h 3502192"/>
                <a:gd name="connsiteX8" fmla="*/ 0 w 9672695"/>
                <a:gd name="connsiteY8" fmla="*/ 3502192 h 3502192"/>
                <a:gd name="connsiteX0" fmla="*/ 0 w 9672695"/>
                <a:gd name="connsiteY0" fmla="*/ 3505722 h 3505722"/>
                <a:gd name="connsiteX1" fmla="*/ 904600 w 9672695"/>
                <a:gd name="connsiteY1" fmla="*/ 2459847 h 3505722"/>
                <a:gd name="connsiteX2" fmla="*/ 4562940 w 9672695"/>
                <a:gd name="connsiteY2" fmla="*/ 71406 h 3505722"/>
                <a:gd name="connsiteX3" fmla="*/ 5015057 w 9672695"/>
                <a:gd name="connsiteY3" fmla="*/ 1876907 h 3505722"/>
                <a:gd name="connsiteX4" fmla="*/ 5672146 w 9672695"/>
                <a:gd name="connsiteY4" fmla="*/ 2761813 h 3505722"/>
                <a:gd name="connsiteX5" fmla="*/ 7276924 w 9672695"/>
                <a:gd name="connsiteY5" fmla="*/ 2918065 h 3505722"/>
                <a:gd name="connsiteX6" fmla="*/ 9671931 w 9672695"/>
                <a:gd name="connsiteY6" fmla="*/ 1811539 h 3505722"/>
                <a:gd name="connsiteX7" fmla="*/ 9671930 w 9672695"/>
                <a:gd name="connsiteY7" fmla="*/ 3495089 h 3505722"/>
                <a:gd name="connsiteX8" fmla="*/ 0 w 9672695"/>
                <a:gd name="connsiteY8" fmla="*/ 3505722 h 3505722"/>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72146 w 9672695"/>
                <a:gd name="connsiteY4" fmla="*/ 2761001 h 3504910"/>
                <a:gd name="connsiteX5" fmla="*/ 7276924 w 9672695"/>
                <a:gd name="connsiteY5" fmla="*/ 2917253 h 3504910"/>
                <a:gd name="connsiteX6" fmla="*/ 9671931 w 9672695"/>
                <a:gd name="connsiteY6" fmla="*/ 1810727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72146 w 9672695"/>
                <a:gd name="connsiteY4" fmla="*/ 2761001 h 3504910"/>
                <a:gd name="connsiteX5" fmla="*/ 7276924 w 9672695"/>
                <a:gd name="connsiteY5" fmla="*/ 2853643 h 3504910"/>
                <a:gd name="connsiteX6" fmla="*/ 9671931 w 9672695"/>
                <a:gd name="connsiteY6" fmla="*/ 1810727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72146 w 9672695"/>
                <a:gd name="connsiteY4" fmla="*/ 2761001 h 3504910"/>
                <a:gd name="connsiteX5" fmla="*/ 7276924 w 9672695"/>
                <a:gd name="connsiteY5" fmla="*/ 2853643 h 3504910"/>
                <a:gd name="connsiteX6" fmla="*/ 9671931 w 9672695"/>
                <a:gd name="connsiteY6" fmla="*/ 1810727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72146 w 9672695"/>
                <a:gd name="connsiteY4" fmla="*/ 2761001 h 3504910"/>
                <a:gd name="connsiteX5" fmla="*/ 7284875 w 9672695"/>
                <a:gd name="connsiteY5" fmla="*/ 2821838 h 3504910"/>
                <a:gd name="connsiteX6" fmla="*/ 9671931 w 9672695"/>
                <a:gd name="connsiteY6" fmla="*/ 1810727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56243 w 9672695"/>
                <a:gd name="connsiteY4" fmla="*/ 2808708 h 3504910"/>
                <a:gd name="connsiteX5" fmla="*/ 7284875 w 9672695"/>
                <a:gd name="connsiteY5" fmla="*/ 2821838 h 3504910"/>
                <a:gd name="connsiteX6" fmla="*/ 9671931 w 9672695"/>
                <a:gd name="connsiteY6" fmla="*/ 1810727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810727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81678 w 9672695"/>
                <a:gd name="connsiteY1" fmla="*/ 2331814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81678 w 9672695"/>
                <a:gd name="connsiteY1" fmla="*/ 2331814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81678 w 9672695"/>
                <a:gd name="connsiteY1" fmla="*/ 2331814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10116 w 9672695"/>
                <a:gd name="connsiteY1" fmla="*/ 2268203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10116 w 9672695"/>
                <a:gd name="connsiteY1" fmla="*/ 2268203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10116 w 9672695"/>
                <a:gd name="connsiteY1" fmla="*/ 2268203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10116 w 9672695"/>
                <a:gd name="connsiteY1" fmla="*/ 2268203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10116 w 9672695"/>
                <a:gd name="connsiteY1" fmla="*/ 2268203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405366 h 3405366"/>
                <a:gd name="connsiteX1" fmla="*/ 1310116 w 9672695"/>
                <a:gd name="connsiteY1" fmla="*/ 2168659 h 3405366"/>
                <a:gd name="connsiteX2" fmla="*/ 4085862 w 9672695"/>
                <a:gd name="connsiteY2" fmla="*/ 74417 h 3405366"/>
                <a:gd name="connsiteX3" fmla="*/ 5015057 w 9672695"/>
                <a:gd name="connsiteY3" fmla="*/ 1776551 h 3405366"/>
                <a:gd name="connsiteX4" fmla="*/ 5688048 w 9672695"/>
                <a:gd name="connsiteY4" fmla="*/ 2685310 h 3405366"/>
                <a:gd name="connsiteX5" fmla="*/ 7284875 w 9672695"/>
                <a:gd name="connsiteY5" fmla="*/ 2722294 h 3405366"/>
                <a:gd name="connsiteX6" fmla="*/ 9671931 w 9672695"/>
                <a:gd name="connsiteY6" fmla="*/ 1337471 h 3405366"/>
                <a:gd name="connsiteX7" fmla="*/ 9671930 w 9672695"/>
                <a:gd name="connsiteY7" fmla="*/ 3394733 h 3405366"/>
                <a:gd name="connsiteX8" fmla="*/ 0 w 9672695"/>
                <a:gd name="connsiteY8" fmla="*/ 3405366 h 3405366"/>
                <a:gd name="connsiteX0" fmla="*/ 0 w 9672695"/>
                <a:gd name="connsiteY0" fmla="*/ 3405366 h 3405366"/>
                <a:gd name="connsiteX1" fmla="*/ 1238554 w 9672695"/>
                <a:gd name="connsiteY1" fmla="*/ 2144805 h 3405366"/>
                <a:gd name="connsiteX2" fmla="*/ 4085862 w 9672695"/>
                <a:gd name="connsiteY2" fmla="*/ 74417 h 3405366"/>
                <a:gd name="connsiteX3" fmla="*/ 5015057 w 9672695"/>
                <a:gd name="connsiteY3" fmla="*/ 1776551 h 3405366"/>
                <a:gd name="connsiteX4" fmla="*/ 5688048 w 9672695"/>
                <a:gd name="connsiteY4" fmla="*/ 2685310 h 3405366"/>
                <a:gd name="connsiteX5" fmla="*/ 7284875 w 9672695"/>
                <a:gd name="connsiteY5" fmla="*/ 2722294 h 3405366"/>
                <a:gd name="connsiteX6" fmla="*/ 9671931 w 9672695"/>
                <a:gd name="connsiteY6" fmla="*/ 1337471 h 3405366"/>
                <a:gd name="connsiteX7" fmla="*/ 9671930 w 9672695"/>
                <a:gd name="connsiteY7" fmla="*/ 3394733 h 3405366"/>
                <a:gd name="connsiteX8" fmla="*/ 0 w 9672695"/>
                <a:gd name="connsiteY8" fmla="*/ 3405366 h 3405366"/>
                <a:gd name="connsiteX0" fmla="*/ 0 w 9672695"/>
                <a:gd name="connsiteY0" fmla="*/ 3405366 h 3405366"/>
                <a:gd name="connsiteX1" fmla="*/ 1238554 w 9672695"/>
                <a:gd name="connsiteY1" fmla="*/ 2144805 h 3405366"/>
                <a:gd name="connsiteX2" fmla="*/ 4085862 w 9672695"/>
                <a:gd name="connsiteY2" fmla="*/ 74417 h 3405366"/>
                <a:gd name="connsiteX3" fmla="*/ 5015057 w 9672695"/>
                <a:gd name="connsiteY3" fmla="*/ 1776551 h 3405366"/>
                <a:gd name="connsiteX4" fmla="*/ 5688048 w 9672695"/>
                <a:gd name="connsiteY4" fmla="*/ 2685310 h 3405366"/>
                <a:gd name="connsiteX5" fmla="*/ 7284875 w 9672695"/>
                <a:gd name="connsiteY5" fmla="*/ 2722294 h 3405366"/>
                <a:gd name="connsiteX6" fmla="*/ 9671931 w 9672695"/>
                <a:gd name="connsiteY6" fmla="*/ 1337471 h 3405366"/>
                <a:gd name="connsiteX7" fmla="*/ 9671930 w 9672695"/>
                <a:gd name="connsiteY7" fmla="*/ 3394733 h 3405366"/>
                <a:gd name="connsiteX8" fmla="*/ 0 w 9672695"/>
                <a:gd name="connsiteY8" fmla="*/ 3405366 h 3405366"/>
                <a:gd name="connsiteX0" fmla="*/ 0 w 9672695"/>
                <a:gd name="connsiteY0" fmla="*/ 3435952 h 3435952"/>
                <a:gd name="connsiteX1" fmla="*/ 1238554 w 9672695"/>
                <a:gd name="connsiteY1" fmla="*/ 2175391 h 3435952"/>
                <a:gd name="connsiteX2" fmla="*/ 4062008 w 9672695"/>
                <a:gd name="connsiteY2" fmla="*/ 73198 h 3435952"/>
                <a:gd name="connsiteX3" fmla="*/ 5015057 w 9672695"/>
                <a:gd name="connsiteY3" fmla="*/ 1807137 h 3435952"/>
                <a:gd name="connsiteX4" fmla="*/ 5688048 w 9672695"/>
                <a:gd name="connsiteY4" fmla="*/ 2715896 h 3435952"/>
                <a:gd name="connsiteX5" fmla="*/ 7284875 w 9672695"/>
                <a:gd name="connsiteY5" fmla="*/ 2752880 h 3435952"/>
                <a:gd name="connsiteX6" fmla="*/ 9671931 w 9672695"/>
                <a:gd name="connsiteY6" fmla="*/ 1368057 h 3435952"/>
                <a:gd name="connsiteX7" fmla="*/ 9671930 w 9672695"/>
                <a:gd name="connsiteY7" fmla="*/ 3425319 h 3435952"/>
                <a:gd name="connsiteX8" fmla="*/ 0 w 9672695"/>
                <a:gd name="connsiteY8" fmla="*/ 3435952 h 3435952"/>
                <a:gd name="connsiteX0" fmla="*/ 0 w 9672695"/>
                <a:gd name="connsiteY0" fmla="*/ 3435952 h 3435952"/>
                <a:gd name="connsiteX1" fmla="*/ 1238554 w 9672695"/>
                <a:gd name="connsiteY1" fmla="*/ 2175391 h 3435952"/>
                <a:gd name="connsiteX2" fmla="*/ 4062008 w 9672695"/>
                <a:gd name="connsiteY2" fmla="*/ 73198 h 3435952"/>
                <a:gd name="connsiteX3" fmla="*/ 5015057 w 9672695"/>
                <a:gd name="connsiteY3" fmla="*/ 1807137 h 3435952"/>
                <a:gd name="connsiteX4" fmla="*/ 5688048 w 9672695"/>
                <a:gd name="connsiteY4" fmla="*/ 2715896 h 3435952"/>
                <a:gd name="connsiteX5" fmla="*/ 7284875 w 9672695"/>
                <a:gd name="connsiteY5" fmla="*/ 2752880 h 3435952"/>
                <a:gd name="connsiteX6" fmla="*/ 9671931 w 9672695"/>
                <a:gd name="connsiteY6" fmla="*/ 1368057 h 3435952"/>
                <a:gd name="connsiteX7" fmla="*/ 9671930 w 9672695"/>
                <a:gd name="connsiteY7" fmla="*/ 3425319 h 3435952"/>
                <a:gd name="connsiteX8" fmla="*/ 0 w 9672695"/>
                <a:gd name="connsiteY8" fmla="*/ 3435952 h 3435952"/>
                <a:gd name="connsiteX0" fmla="*/ 0 w 9672695"/>
                <a:gd name="connsiteY0" fmla="*/ 3435952 h 3435952"/>
                <a:gd name="connsiteX1" fmla="*/ 1238554 w 9672695"/>
                <a:gd name="connsiteY1" fmla="*/ 2175391 h 3435952"/>
                <a:gd name="connsiteX2" fmla="*/ 4062008 w 9672695"/>
                <a:gd name="connsiteY2" fmla="*/ 73198 h 3435952"/>
                <a:gd name="connsiteX3" fmla="*/ 5015057 w 9672695"/>
                <a:gd name="connsiteY3" fmla="*/ 1807137 h 3435952"/>
                <a:gd name="connsiteX4" fmla="*/ 5688048 w 9672695"/>
                <a:gd name="connsiteY4" fmla="*/ 2715896 h 3435952"/>
                <a:gd name="connsiteX5" fmla="*/ 7284875 w 9672695"/>
                <a:gd name="connsiteY5" fmla="*/ 2752880 h 3435952"/>
                <a:gd name="connsiteX6" fmla="*/ 9671931 w 9672695"/>
                <a:gd name="connsiteY6" fmla="*/ 1368057 h 3435952"/>
                <a:gd name="connsiteX7" fmla="*/ 9671930 w 9672695"/>
                <a:gd name="connsiteY7" fmla="*/ 3425319 h 3435952"/>
                <a:gd name="connsiteX8" fmla="*/ 0 w 9672695"/>
                <a:gd name="connsiteY8" fmla="*/ 3435952 h 3435952"/>
                <a:gd name="connsiteX0" fmla="*/ 0 w 9672695"/>
                <a:gd name="connsiteY0" fmla="*/ 3431182 h 3431182"/>
                <a:gd name="connsiteX1" fmla="*/ 1238554 w 9672695"/>
                <a:gd name="connsiteY1" fmla="*/ 2170621 h 3431182"/>
                <a:gd name="connsiteX2" fmla="*/ 4062008 w 9672695"/>
                <a:gd name="connsiteY2" fmla="*/ 68428 h 3431182"/>
                <a:gd name="connsiteX3" fmla="*/ 4665199 w 9672695"/>
                <a:gd name="connsiteY3" fmla="*/ 1937540 h 3431182"/>
                <a:gd name="connsiteX4" fmla="*/ 5688048 w 9672695"/>
                <a:gd name="connsiteY4" fmla="*/ 2711126 h 3431182"/>
                <a:gd name="connsiteX5" fmla="*/ 7284875 w 9672695"/>
                <a:gd name="connsiteY5" fmla="*/ 2748110 h 3431182"/>
                <a:gd name="connsiteX6" fmla="*/ 9671931 w 9672695"/>
                <a:gd name="connsiteY6" fmla="*/ 1363287 h 3431182"/>
                <a:gd name="connsiteX7" fmla="*/ 9671930 w 9672695"/>
                <a:gd name="connsiteY7" fmla="*/ 3420549 h 3431182"/>
                <a:gd name="connsiteX8" fmla="*/ 0 w 9672695"/>
                <a:gd name="connsiteY8" fmla="*/ 3431182 h 3431182"/>
                <a:gd name="connsiteX0" fmla="*/ 0 w 9672695"/>
                <a:gd name="connsiteY0" fmla="*/ 3475801 h 3475801"/>
                <a:gd name="connsiteX1" fmla="*/ 1238554 w 9672695"/>
                <a:gd name="connsiteY1" fmla="*/ 2215240 h 3475801"/>
                <a:gd name="connsiteX2" fmla="*/ 4062008 w 9672695"/>
                <a:gd name="connsiteY2" fmla="*/ 113047 h 3475801"/>
                <a:gd name="connsiteX3" fmla="*/ 4665199 w 9672695"/>
                <a:gd name="connsiteY3" fmla="*/ 1982159 h 3475801"/>
                <a:gd name="connsiteX4" fmla="*/ 5688048 w 9672695"/>
                <a:gd name="connsiteY4" fmla="*/ 2755745 h 3475801"/>
                <a:gd name="connsiteX5" fmla="*/ 7284875 w 9672695"/>
                <a:gd name="connsiteY5" fmla="*/ 2792729 h 3475801"/>
                <a:gd name="connsiteX6" fmla="*/ 9671931 w 9672695"/>
                <a:gd name="connsiteY6" fmla="*/ 1407906 h 3475801"/>
                <a:gd name="connsiteX7" fmla="*/ 9671930 w 9672695"/>
                <a:gd name="connsiteY7" fmla="*/ 3465168 h 3475801"/>
                <a:gd name="connsiteX8" fmla="*/ 0 w 9672695"/>
                <a:gd name="connsiteY8" fmla="*/ 3475801 h 3475801"/>
                <a:gd name="connsiteX0" fmla="*/ 0 w 9672695"/>
                <a:gd name="connsiteY0" fmla="*/ 3475801 h 3475801"/>
                <a:gd name="connsiteX1" fmla="*/ 1238554 w 9672695"/>
                <a:gd name="connsiteY1" fmla="*/ 2215240 h 3475801"/>
                <a:gd name="connsiteX2" fmla="*/ 4062008 w 9672695"/>
                <a:gd name="connsiteY2" fmla="*/ 113047 h 3475801"/>
                <a:gd name="connsiteX3" fmla="*/ 4665199 w 9672695"/>
                <a:gd name="connsiteY3" fmla="*/ 1982159 h 3475801"/>
                <a:gd name="connsiteX4" fmla="*/ 5688048 w 9672695"/>
                <a:gd name="connsiteY4" fmla="*/ 2755745 h 3475801"/>
                <a:gd name="connsiteX5" fmla="*/ 7284875 w 9672695"/>
                <a:gd name="connsiteY5" fmla="*/ 2792729 h 3475801"/>
                <a:gd name="connsiteX6" fmla="*/ 9671931 w 9672695"/>
                <a:gd name="connsiteY6" fmla="*/ 1407906 h 3475801"/>
                <a:gd name="connsiteX7" fmla="*/ 9671930 w 9672695"/>
                <a:gd name="connsiteY7" fmla="*/ 3465168 h 3475801"/>
                <a:gd name="connsiteX8" fmla="*/ 0 w 9672695"/>
                <a:gd name="connsiteY8" fmla="*/ 3475801 h 3475801"/>
                <a:gd name="connsiteX0" fmla="*/ 0 w 9672695"/>
                <a:gd name="connsiteY0" fmla="*/ 3472616 h 3472616"/>
                <a:gd name="connsiteX1" fmla="*/ 1238554 w 9672695"/>
                <a:gd name="connsiteY1" fmla="*/ 2212055 h 3472616"/>
                <a:gd name="connsiteX2" fmla="*/ 4062008 w 9672695"/>
                <a:gd name="connsiteY2" fmla="*/ 109862 h 3472616"/>
                <a:gd name="connsiteX3" fmla="*/ 4665199 w 9672695"/>
                <a:gd name="connsiteY3" fmla="*/ 1978974 h 3472616"/>
                <a:gd name="connsiteX4" fmla="*/ 5688048 w 9672695"/>
                <a:gd name="connsiteY4" fmla="*/ 2752560 h 3472616"/>
                <a:gd name="connsiteX5" fmla="*/ 7284875 w 9672695"/>
                <a:gd name="connsiteY5" fmla="*/ 2789544 h 3472616"/>
                <a:gd name="connsiteX6" fmla="*/ 9671931 w 9672695"/>
                <a:gd name="connsiteY6" fmla="*/ 1404721 h 3472616"/>
                <a:gd name="connsiteX7" fmla="*/ 9671930 w 9672695"/>
                <a:gd name="connsiteY7" fmla="*/ 3461983 h 3472616"/>
                <a:gd name="connsiteX8" fmla="*/ 0 w 9672695"/>
                <a:gd name="connsiteY8" fmla="*/ 3472616 h 3472616"/>
                <a:gd name="connsiteX0" fmla="*/ 0 w 9672695"/>
                <a:gd name="connsiteY0" fmla="*/ 3480717 h 3480717"/>
                <a:gd name="connsiteX1" fmla="*/ 1238554 w 9672695"/>
                <a:gd name="connsiteY1" fmla="*/ 2220156 h 3480717"/>
                <a:gd name="connsiteX2" fmla="*/ 4062008 w 9672695"/>
                <a:gd name="connsiteY2" fmla="*/ 117963 h 3480717"/>
                <a:gd name="connsiteX3" fmla="*/ 4665199 w 9672695"/>
                <a:gd name="connsiteY3" fmla="*/ 1987075 h 3480717"/>
                <a:gd name="connsiteX4" fmla="*/ 5688048 w 9672695"/>
                <a:gd name="connsiteY4" fmla="*/ 2760661 h 3480717"/>
                <a:gd name="connsiteX5" fmla="*/ 7284875 w 9672695"/>
                <a:gd name="connsiteY5" fmla="*/ 2797645 h 3480717"/>
                <a:gd name="connsiteX6" fmla="*/ 9671931 w 9672695"/>
                <a:gd name="connsiteY6" fmla="*/ 1412822 h 3480717"/>
                <a:gd name="connsiteX7" fmla="*/ 9671930 w 9672695"/>
                <a:gd name="connsiteY7" fmla="*/ 3470084 h 3480717"/>
                <a:gd name="connsiteX8" fmla="*/ 0 w 9672695"/>
                <a:gd name="connsiteY8" fmla="*/ 3480717 h 3480717"/>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88048 w 9672695"/>
                <a:gd name="connsiteY4" fmla="*/ 2761916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88048 w 9672695"/>
                <a:gd name="connsiteY4" fmla="*/ 2761916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88048 w 9672695"/>
                <a:gd name="connsiteY4" fmla="*/ 2761916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88048 w 9672695"/>
                <a:gd name="connsiteY4" fmla="*/ 2761916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24437 w 9672695"/>
                <a:gd name="connsiteY4" fmla="*/ 2881186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08534 w 9672695"/>
                <a:gd name="connsiteY4" fmla="*/ 2960699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40339 w 9672695"/>
                <a:gd name="connsiteY4" fmla="*/ 2936845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40339 w 9672695"/>
                <a:gd name="connsiteY4" fmla="*/ 2936845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95998 w 9672695"/>
                <a:gd name="connsiteY4" fmla="*/ 2889137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95998 w 9672695"/>
                <a:gd name="connsiteY4" fmla="*/ 2889137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95998 w 9672695"/>
                <a:gd name="connsiteY4" fmla="*/ 2889137 h 3481972"/>
                <a:gd name="connsiteX5" fmla="*/ 7237167 w 9672695"/>
                <a:gd name="connsiteY5" fmla="*/ 2687582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95998 w 9672695"/>
                <a:gd name="connsiteY4" fmla="*/ 2889137 h 3481972"/>
                <a:gd name="connsiteX5" fmla="*/ 7313843 w 9672695"/>
                <a:gd name="connsiteY5" fmla="*/ 2727338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2824 h 3482824"/>
                <a:gd name="connsiteX1" fmla="*/ 1238554 w 9672695"/>
                <a:gd name="connsiteY1" fmla="*/ 2222263 h 3482824"/>
                <a:gd name="connsiteX2" fmla="*/ 4062008 w 9672695"/>
                <a:gd name="connsiteY2" fmla="*/ 120070 h 3482824"/>
                <a:gd name="connsiteX3" fmla="*/ 4707228 w 9672695"/>
                <a:gd name="connsiteY3" fmla="*/ 1949426 h 3482824"/>
                <a:gd name="connsiteX4" fmla="*/ 5695998 w 9672695"/>
                <a:gd name="connsiteY4" fmla="*/ 2889989 h 3482824"/>
                <a:gd name="connsiteX5" fmla="*/ 7313843 w 9672695"/>
                <a:gd name="connsiteY5" fmla="*/ 2728190 h 3482824"/>
                <a:gd name="connsiteX6" fmla="*/ 9671931 w 9672695"/>
                <a:gd name="connsiteY6" fmla="*/ 1414929 h 3482824"/>
                <a:gd name="connsiteX7" fmla="*/ 9671930 w 9672695"/>
                <a:gd name="connsiteY7" fmla="*/ 3472191 h 3482824"/>
                <a:gd name="connsiteX8" fmla="*/ 0 w 9672695"/>
                <a:gd name="connsiteY8" fmla="*/ 3482824 h 3482824"/>
                <a:gd name="connsiteX0" fmla="*/ 0 w 9672695"/>
                <a:gd name="connsiteY0" fmla="*/ 3482017 h 3482017"/>
                <a:gd name="connsiteX1" fmla="*/ 1238554 w 9672695"/>
                <a:gd name="connsiteY1" fmla="*/ 2221456 h 3482017"/>
                <a:gd name="connsiteX2" fmla="*/ 4062008 w 9672695"/>
                <a:gd name="connsiteY2" fmla="*/ 119263 h 3482017"/>
                <a:gd name="connsiteX3" fmla="*/ 4707228 w 9672695"/>
                <a:gd name="connsiteY3" fmla="*/ 1948619 h 3482017"/>
                <a:gd name="connsiteX4" fmla="*/ 5695998 w 9672695"/>
                <a:gd name="connsiteY4" fmla="*/ 2889182 h 3482017"/>
                <a:gd name="connsiteX5" fmla="*/ 7313843 w 9672695"/>
                <a:gd name="connsiteY5" fmla="*/ 2727383 h 3482017"/>
                <a:gd name="connsiteX6" fmla="*/ 9671931 w 9672695"/>
                <a:gd name="connsiteY6" fmla="*/ 1414122 h 3482017"/>
                <a:gd name="connsiteX7" fmla="*/ 9671930 w 9672695"/>
                <a:gd name="connsiteY7" fmla="*/ 3471384 h 3482017"/>
                <a:gd name="connsiteX8" fmla="*/ 0 w 9672695"/>
                <a:gd name="connsiteY8" fmla="*/ 3482017 h 3482017"/>
                <a:gd name="connsiteX0" fmla="*/ 0 w 9672695"/>
                <a:gd name="connsiteY0" fmla="*/ 3497749 h 3497749"/>
                <a:gd name="connsiteX1" fmla="*/ 1238554 w 9672695"/>
                <a:gd name="connsiteY1" fmla="*/ 2237188 h 3497749"/>
                <a:gd name="connsiteX2" fmla="*/ 4062008 w 9672695"/>
                <a:gd name="connsiteY2" fmla="*/ 134995 h 3497749"/>
                <a:gd name="connsiteX3" fmla="*/ 4707228 w 9672695"/>
                <a:gd name="connsiteY3" fmla="*/ 1964351 h 3497749"/>
                <a:gd name="connsiteX4" fmla="*/ 5695998 w 9672695"/>
                <a:gd name="connsiteY4" fmla="*/ 2904914 h 3497749"/>
                <a:gd name="connsiteX5" fmla="*/ 7313843 w 9672695"/>
                <a:gd name="connsiteY5" fmla="*/ 2743115 h 3497749"/>
                <a:gd name="connsiteX6" fmla="*/ 9671931 w 9672695"/>
                <a:gd name="connsiteY6" fmla="*/ 1429854 h 3497749"/>
                <a:gd name="connsiteX7" fmla="*/ 9671930 w 9672695"/>
                <a:gd name="connsiteY7" fmla="*/ 3487116 h 3497749"/>
                <a:gd name="connsiteX8" fmla="*/ 0 w 9672695"/>
                <a:gd name="connsiteY8" fmla="*/ 3497749 h 3497749"/>
                <a:gd name="connsiteX0" fmla="*/ 0 w 9672695"/>
                <a:gd name="connsiteY0" fmla="*/ 3500303 h 3500303"/>
                <a:gd name="connsiteX1" fmla="*/ 1238554 w 9672695"/>
                <a:gd name="connsiteY1" fmla="*/ 2239742 h 3500303"/>
                <a:gd name="connsiteX2" fmla="*/ 4062008 w 9672695"/>
                <a:gd name="connsiteY2" fmla="*/ 137549 h 3500303"/>
                <a:gd name="connsiteX3" fmla="*/ 4707228 w 9672695"/>
                <a:gd name="connsiteY3" fmla="*/ 1966905 h 3500303"/>
                <a:gd name="connsiteX4" fmla="*/ 5695998 w 9672695"/>
                <a:gd name="connsiteY4" fmla="*/ 2907468 h 3500303"/>
                <a:gd name="connsiteX5" fmla="*/ 7313843 w 9672695"/>
                <a:gd name="connsiteY5" fmla="*/ 2745669 h 3500303"/>
                <a:gd name="connsiteX6" fmla="*/ 9671931 w 9672695"/>
                <a:gd name="connsiteY6" fmla="*/ 1432408 h 3500303"/>
                <a:gd name="connsiteX7" fmla="*/ 9671930 w 9672695"/>
                <a:gd name="connsiteY7" fmla="*/ 3489670 h 3500303"/>
                <a:gd name="connsiteX8" fmla="*/ 0 w 9672695"/>
                <a:gd name="connsiteY8" fmla="*/ 3500303 h 3500303"/>
                <a:gd name="connsiteX0" fmla="*/ 0 w 9672695"/>
                <a:gd name="connsiteY0" fmla="*/ 3489576 h 3489576"/>
                <a:gd name="connsiteX1" fmla="*/ 1238554 w 9672695"/>
                <a:gd name="connsiteY1" fmla="*/ 2229015 h 3489576"/>
                <a:gd name="connsiteX2" fmla="*/ 4062008 w 9672695"/>
                <a:gd name="connsiteY2" fmla="*/ 126822 h 3489576"/>
                <a:gd name="connsiteX3" fmla="*/ 4707228 w 9672695"/>
                <a:gd name="connsiteY3" fmla="*/ 1956178 h 3489576"/>
                <a:gd name="connsiteX4" fmla="*/ 5695998 w 9672695"/>
                <a:gd name="connsiteY4" fmla="*/ 2896741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238554 w 9672695"/>
                <a:gd name="connsiteY1" fmla="*/ 2229015 h 3489576"/>
                <a:gd name="connsiteX2" fmla="*/ 4062008 w 9672695"/>
                <a:gd name="connsiteY2" fmla="*/ 126822 h 3489576"/>
                <a:gd name="connsiteX3" fmla="*/ 4707228 w 9672695"/>
                <a:gd name="connsiteY3" fmla="*/ 1956178 h 3489576"/>
                <a:gd name="connsiteX4" fmla="*/ 5695998 w 9672695"/>
                <a:gd name="connsiteY4" fmla="*/ 2896741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238554 w 9672695"/>
                <a:gd name="connsiteY1" fmla="*/ 2229015 h 3489576"/>
                <a:gd name="connsiteX2" fmla="*/ 4062008 w 9672695"/>
                <a:gd name="connsiteY2" fmla="*/ 126822 h 3489576"/>
                <a:gd name="connsiteX3" fmla="*/ 4707228 w 9672695"/>
                <a:gd name="connsiteY3" fmla="*/ 1956178 h 3489576"/>
                <a:gd name="connsiteX4" fmla="*/ 5721557 w 9672695"/>
                <a:gd name="connsiteY4" fmla="*/ 2880838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127798 w 9672695"/>
                <a:gd name="connsiteY1" fmla="*/ 2181307 h 3489576"/>
                <a:gd name="connsiteX2" fmla="*/ 4062008 w 9672695"/>
                <a:gd name="connsiteY2" fmla="*/ 126822 h 3489576"/>
                <a:gd name="connsiteX3" fmla="*/ 4707228 w 9672695"/>
                <a:gd name="connsiteY3" fmla="*/ 1956178 h 3489576"/>
                <a:gd name="connsiteX4" fmla="*/ 5721557 w 9672695"/>
                <a:gd name="connsiteY4" fmla="*/ 2880838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127798 w 9672695"/>
                <a:gd name="connsiteY1" fmla="*/ 2181307 h 3489576"/>
                <a:gd name="connsiteX2" fmla="*/ 4062008 w 9672695"/>
                <a:gd name="connsiteY2" fmla="*/ 126822 h 3489576"/>
                <a:gd name="connsiteX3" fmla="*/ 4707228 w 9672695"/>
                <a:gd name="connsiteY3" fmla="*/ 1956178 h 3489576"/>
                <a:gd name="connsiteX4" fmla="*/ 5721557 w 9672695"/>
                <a:gd name="connsiteY4" fmla="*/ 2880838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102239 w 9672695"/>
                <a:gd name="connsiteY1" fmla="*/ 2181307 h 3489576"/>
                <a:gd name="connsiteX2" fmla="*/ 4062008 w 9672695"/>
                <a:gd name="connsiteY2" fmla="*/ 126822 h 3489576"/>
                <a:gd name="connsiteX3" fmla="*/ 4707228 w 9672695"/>
                <a:gd name="connsiteY3" fmla="*/ 1956178 h 3489576"/>
                <a:gd name="connsiteX4" fmla="*/ 5721557 w 9672695"/>
                <a:gd name="connsiteY4" fmla="*/ 2880838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102239 w 9672695"/>
                <a:gd name="connsiteY1" fmla="*/ 2181307 h 3489576"/>
                <a:gd name="connsiteX2" fmla="*/ 4062008 w 9672695"/>
                <a:gd name="connsiteY2" fmla="*/ 126822 h 3489576"/>
                <a:gd name="connsiteX3" fmla="*/ 4707228 w 9672695"/>
                <a:gd name="connsiteY3" fmla="*/ 1956178 h 3489576"/>
                <a:gd name="connsiteX4" fmla="*/ 5721557 w 9672695"/>
                <a:gd name="connsiteY4" fmla="*/ 2880838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102239 w 9672695"/>
                <a:gd name="connsiteY1" fmla="*/ 2181307 h 3489576"/>
                <a:gd name="connsiteX2" fmla="*/ 4062008 w 9672695"/>
                <a:gd name="connsiteY2" fmla="*/ 126822 h 3489576"/>
                <a:gd name="connsiteX3" fmla="*/ 4707228 w 9672695"/>
                <a:gd name="connsiteY3" fmla="*/ 1956178 h 3489576"/>
                <a:gd name="connsiteX4" fmla="*/ 5721557 w 9672695"/>
                <a:gd name="connsiteY4" fmla="*/ 2880838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962364"/>
                <a:gd name="connsiteY0" fmla="*/ 3489576 h 3489576"/>
                <a:gd name="connsiteX1" fmla="*/ 1391908 w 9962364"/>
                <a:gd name="connsiteY1" fmla="*/ 2181307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391908 w 9962364"/>
                <a:gd name="connsiteY1" fmla="*/ 2181307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391908 w 9962364"/>
                <a:gd name="connsiteY1" fmla="*/ 2181307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391908 w 9962364"/>
                <a:gd name="connsiteY1" fmla="*/ 2181307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60066 w 9962364"/>
                <a:gd name="connsiteY1" fmla="*/ 2236966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73356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73356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41551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41551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41551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41551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41551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41551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11226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11226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11226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11226 w 9970458"/>
                <a:gd name="connsiteY4" fmla="*/ 2872887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11226 w 9970458"/>
                <a:gd name="connsiteY4" fmla="*/ 2872887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56984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56984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88789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36785 w 9970458"/>
                <a:gd name="connsiteY4" fmla="*/ 2912642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96740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96740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96740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96740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96740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96740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53824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53824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53824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53824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912643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912643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912643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181620 w 9970458"/>
                <a:gd name="connsiteY4" fmla="*/ 2928545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181620 w 9970458"/>
                <a:gd name="connsiteY4" fmla="*/ 2928545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181620 w 9970458"/>
                <a:gd name="connsiteY4" fmla="*/ 2928545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224219 w 9970458"/>
                <a:gd name="connsiteY4" fmla="*/ 2912642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224219 w 9970458"/>
                <a:gd name="connsiteY4" fmla="*/ 2912642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087025 w 9970458"/>
                <a:gd name="connsiteY1" fmla="*/ 2040314 h 3494846"/>
                <a:gd name="connsiteX2" fmla="*/ 4351677 w 9970458"/>
                <a:gd name="connsiteY2" fmla="*/ 126822 h 3494846"/>
                <a:gd name="connsiteX3" fmla="*/ 4996897 w 9970458"/>
                <a:gd name="connsiteY3" fmla="*/ 1956178 h 3494846"/>
                <a:gd name="connsiteX4" fmla="*/ 6224219 w 9970458"/>
                <a:gd name="connsiteY4" fmla="*/ 2912642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10540768"/>
                <a:gd name="connsiteY0" fmla="*/ 3482752 h 3494846"/>
                <a:gd name="connsiteX1" fmla="*/ 1657335 w 10540768"/>
                <a:gd name="connsiteY1" fmla="*/ 2040314 h 3494846"/>
                <a:gd name="connsiteX2" fmla="*/ 4921987 w 10540768"/>
                <a:gd name="connsiteY2" fmla="*/ 126822 h 3494846"/>
                <a:gd name="connsiteX3" fmla="*/ 5567207 w 10540768"/>
                <a:gd name="connsiteY3" fmla="*/ 1956178 h 3494846"/>
                <a:gd name="connsiteX4" fmla="*/ 6794529 w 10540768"/>
                <a:gd name="connsiteY4" fmla="*/ 2912642 h 3494846"/>
                <a:gd name="connsiteX5" fmla="*/ 8173822 w 10540768"/>
                <a:gd name="connsiteY5" fmla="*/ 2734942 h 3494846"/>
                <a:gd name="connsiteX6" fmla="*/ 10531910 w 10540768"/>
                <a:gd name="connsiteY6" fmla="*/ 1421681 h 3494846"/>
                <a:gd name="connsiteX7" fmla="*/ 10540429 w 10540768"/>
                <a:gd name="connsiteY7" fmla="*/ 3494846 h 3494846"/>
                <a:gd name="connsiteX8" fmla="*/ 0 w 10540768"/>
                <a:gd name="connsiteY8" fmla="*/ 3482752 h 3494846"/>
                <a:gd name="connsiteX0" fmla="*/ 3632 w 10544400"/>
                <a:gd name="connsiteY0" fmla="*/ 3482752 h 3494846"/>
                <a:gd name="connsiteX1" fmla="*/ 1660967 w 10544400"/>
                <a:gd name="connsiteY1" fmla="*/ 2040314 h 3494846"/>
                <a:gd name="connsiteX2" fmla="*/ 4925619 w 10544400"/>
                <a:gd name="connsiteY2" fmla="*/ 126822 h 3494846"/>
                <a:gd name="connsiteX3" fmla="*/ 5570839 w 10544400"/>
                <a:gd name="connsiteY3" fmla="*/ 1956178 h 3494846"/>
                <a:gd name="connsiteX4" fmla="*/ 6798161 w 10544400"/>
                <a:gd name="connsiteY4" fmla="*/ 2912642 h 3494846"/>
                <a:gd name="connsiteX5" fmla="*/ 8177454 w 10544400"/>
                <a:gd name="connsiteY5" fmla="*/ 2734942 h 3494846"/>
                <a:gd name="connsiteX6" fmla="*/ 10535542 w 10544400"/>
                <a:gd name="connsiteY6" fmla="*/ 1421681 h 3494846"/>
                <a:gd name="connsiteX7" fmla="*/ 10544061 w 10544400"/>
                <a:gd name="connsiteY7" fmla="*/ 3494846 h 3494846"/>
                <a:gd name="connsiteX8" fmla="*/ 3632 w 10544400"/>
                <a:gd name="connsiteY8" fmla="*/ 3482752 h 3494846"/>
                <a:gd name="connsiteX0" fmla="*/ 0 w 10540768"/>
                <a:gd name="connsiteY0" fmla="*/ 3482752 h 3494846"/>
                <a:gd name="connsiteX1" fmla="*/ 1657335 w 10540768"/>
                <a:gd name="connsiteY1" fmla="*/ 2040314 h 3494846"/>
                <a:gd name="connsiteX2" fmla="*/ 4921987 w 10540768"/>
                <a:gd name="connsiteY2" fmla="*/ 126822 h 3494846"/>
                <a:gd name="connsiteX3" fmla="*/ 5567207 w 10540768"/>
                <a:gd name="connsiteY3" fmla="*/ 1956178 h 3494846"/>
                <a:gd name="connsiteX4" fmla="*/ 6794529 w 10540768"/>
                <a:gd name="connsiteY4" fmla="*/ 2912642 h 3494846"/>
                <a:gd name="connsiteX5" fmla="*/ 8173822 w 10540768"/>
                <a:gd name="connsiteY5" fmla="*/ 2734942 h 3494846"/>
                <a:gd name="connsiteX6" fmla="*/ 10531910 w 10540768"/>
                <a:gd name="connsiteY6" fmla="*/ 1421681 h 3494846"/>
                <a:gd name="connsiteX7" fmla="*/ 10540429 w 10540768"/>
                <a:gd name="connsiteY7" fmla="*/ 3494846 h 3494846"/>
                <a:gd name="connsiteX8" fmla="*/ 0 w 10540768"/>
                <a:gd name="connsiteY8" fmla="*/ 3482752 h 3494846"/>
                <a:gd name="connsiteX0" fmla="*/ 0 w 10540768"/>
                <a:gd name="connsiteY0" fmla="*/ 3482752 h 3494846"/>
                <a:gd name="connsiteX1" fmla="*/ 1657335 w 10540768"/>
                <a:gd name="connsiteY1" fmla="*/ 2040314 h 3494846"/>
                <a:gd name="connsiteX2" fmla="*/ 4921987 w 10540768"/>
                <a:gd name="connsiteY2" fmla="*/ 126822 h 3494846"/>
                <a:gd name="connsiteX3" fmla="*/ 5567207 w 10540768"/>
                <a:gd name="connsiteY3" fmla="*/ 1956178 h 3494846"/>
                <a:gd name="connsiteX4" fmla="*/ 6794529 w 10540768"/>
                <a:gd name="connsiteY4" fmla="*/ 2912642 h 3494846"/>
                <a:gd name="connsiteX5" fmla="*/ 8173822 w 10540768"/>
                <a:gd name="connsiteY5" fmla="*/ 2734942 h 3494846"/>
                <a:gd name="connsiteX6" fmla="*/ 10531910 w 10540768"/>
                <a:gd name="connsiteY6" fmla="*/ 1421681 h 3494846"/>
                <a:gd name="connsiteX7" fmla="*/ 10540429 w 10540768"/>
                <a:gd name="connsiteY7" fmla="*/ 3494846 h 3494846"/>
                <a:gd name="connsiteX8" fmla="*/ 0 w 10540768"/>
                <a:gd name="connsiteY8" fmla="*/ 3482752 h 3494846"/>
                <a:gd name="connsiteX0" fmla="*/ 0 w 10540768"/>
                <a:gd name="connsiteY0" fmla="*/ 3489576 h 3494846"/>
                <a:gd name="connsiteX1" fmla="*/ 1657335 w 10540768"/>
                <a:gd name="connsiteY1" fmla="*/ 2040314 h 3494846"/>
                <a:gd name="connsiteX2" fmla="*/ 4921987 w 10540768"/>
                <a:gd name="connsiteY2" fmla="*/ 126822 h 3494846"/>
                <a:gd name="connsiteX3" fmla="*/ 5567207 w 10540768"/>
                <a:gd name="connsiteY3" fmla="*/ 1956178 h 3494846"/>
                <a:gd name="connsiteX4" fmla="*/ 6794529 w 10540768"/>
                <a:gd name="connsiteY4" fmla="*/ 2912642 h 3494846"/>
                <a:gd name="connsiteX5" fmla="*/ 8173822 w 10540768"/>
                <a:gd name="connsiteY5" fmla="*/ 2734942 h 3494846"/>
                <a:gd name="connsiteX6" fmla="*/ 10531910 w 10540768"/>
                <a:gd name="connsiteY6" fmla="*/ 1421681 h 3494846"/>
                <a:gd name="connsiteX7" fmla="*/ 10540429 w 10540768"/>
                <a:gd name="connsiteY7" fmla="*/ 3494846 h 3494846"/>
                <a:gd name="connsiteX8" fmla="*/ 0 w 10540768"/>
                <a:gd name="connsiteY8" fmla="*/ 3489576 h 3494846"/>
                <a:gd name="connsiteX0" fmla="*/ 0 w 10591638"/>
                <a:gd name="connsiteY0" fmla="*/ 3489576 h 3494846"/>
                <a:gd name="connsiteX1" fmla="*/ 1708205 w 10591638"/>
                <a:gd name="connsiteY1" fmla="*/ 2040314 h 3494846"/>
                <a:gd name="connsiteX2" fmla="*/ 4972857 w 10591638"/>
                <a:gd name="connsiteY2" fmla="*/ 126822 h 3494846"/>
                <a:gd name="connsiteX3" fmla="*/ 5618077 w 10591638"/>
                <a:gd name="connsiteY3" fmla="*/ 1956178 h 3494846"/>
                <a:gd name="connsiteX4" fmla="*/ 6845399 w 10591638"/>
                <a:gd name="connsiteY4" fmla="*/ 2912642 h 3494846"/>
                <a:gd name="connsiteX5" fmla="*/ 8224692 w 10591638"/>
                <a:gd name="connsiteY5" fmla="*/ 2734942 h 3494846"/>
                <a:gd name="connsiteX6" fmla="*/ 10582780 w 10591638"/>
                <a:gd name="connsiteY6" fmla="*/ 1421681 h 3494846"/>
                <a:gd name="connsiteX7" fmla="*/ 10591299 w 10591638"/>
                <a:gd name="connsiteY7" fmla="*/ 3494846 h 3494846"/>
                <a:gd name="connsiteX8" fmla="*/ 0 w 10591638"/>
                <a:gd name="connsiteY8" fmla="*/ 3489576 h 3494846"/>
                <a:gd name="connsiteX0" fmla="*/ 0 w 10569836"/>
                <a:gd name="connsiteY0" fmla="*/ 3489576 h 3494846"/>
                <a:gd name="connsiteX1" fmla="*/ 1686403 w 10569836"/>
                <a:gd name="connsiteY1" fmla="*/ 2040314 h 3494846"/>
                <a:gd name="connsiteX2" fmla="*/ 4951055 w 10569836"/>
                <a:gd name="connsiteY2" fmla="*/ 126822 h 3494846"/>
                <a:gd name="connsiteX3" fmla="*/ 5596275 w 10569836"/>
                <a:gd name="connsiteY3" fmla="*/ 1956178 h 3494846"/>
                <a:gd name="connsiteX4" fmla="*/ 6823597 w 10569836"/>
                <a:gd name="connsiteY4" fmla="*/ 2912642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1686403 w 10569836"/>
                <a:gd name="connsiteY1" fmla="*/ 2040314 h 3494846"/>
                <a:gd name="connsiteX2" fmla="*/ 4951055 w 10569836"/>
                <a:gd name="connsiteY2" fmla="*/ 126822 h 3494846"/>
                <a:gd name="connsiteX3" fmla="*/ 5596275 w 10569836"/>
                <a:gd name="connsiteY3" fmla="*/ 1956178 h 3494846"/>
                <a:gd name="connsiteX4" fmla="*/ 6823597 w 10569836"/>
                <a:gd name="connsiteY4" fmla="*/ 2912642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1686403 w 10569836"/>
                <a:gd name="connsiteY1" fmla="*/ 2040314 h 3494846"/>
                <a:gd name="connsiteX2" fmla="*/ 4951055 w 10569836"/>
                <a:gd name="connsiteY2" fmla="*/ 126822 h 3494846"/>
                <a:gd name="connsiteX3" fmla="*/ 5596275 w 10569836"/>
                <a:gd name="connsiteY3" fmla="*/ 1956178 h 3494846"/>
                <a:gd name="connsiteX4" fmla="*/ 6823597 w 10569836"/>
                <a:gd name="connsiteY4" fmla="*/ 2912642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1686403 w 10569836"/>
                <a:gd name="connsiteY1" fmla="*/ 2040314 h 3494846"/>
                <a:gd name="connsiteX2" fmla="*/ 4951055 w 10569836"/>
                <a:gd name="connsiteY2" fmla="*/ 126822 h 3494846"/>
                <a:gd name="connsiteX3" fmla="*/ 5596275 w 10569836"/>
                <a:gd name="connsiteY3" fmla="*/ 1956178 h 3494846"/>
                <a:gd name="connsiteX4" fmla="*/ 6976777 w 10569836"/>
                <a:gd name="connsiteY4" fmla="*/ 2861271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1686403 w 10569836"/>
                <a:gd name="connsiteY1" fmla="*/ 2040314 h 3494846"/>
                <a:gd name="connsiteX2" fmla="*/ 4951055 w 10569836"/>
                <a:gd name="connsiteY2" fmla="*/ 126822 h 3494846"/>
                <a:gd name="connsiteX3" fmla="*/ 5596275 w 10569836"/>
                <a:gd name="connsiteY3" fmla="*/ 1956178 h 3494846"/>
                <a:gd name="connsiteX4" fmla="*/ 6976777 w 10569836"/>
                <a:gd name="connsiteY4" fmla="*/ 2861271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682127 w 10569836"/>
                <a:gd name="connsiteY1" fmla="*/ 2526999 h 3494846"/>
                <a:gd name="connsiteX2" fmla="*/ 4951055 w 10569836"/>
                <a:gd name="connsiteY2" fmla="*/ 126822 h 3494846"/>
                <a:gd name="connsiteX3" fmla="*/ 5596275 w 10569836"/>
                <a:gd name="connsiteY3" fmla="*/ 1956178 h 3494846"/>
                <a:gd name="connsiteX4" fmla="*/ 6976777 w 10569836"/>
                <a:gd name="connsiteY4" fmla="*/ 2861271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682127 w 10569836"/>
                <a:gd name="connsiteY1" fmla="*/ 2526999 h 3494846"/>
                <a:gd name="connsiteX2" fmla="*/ 4951055 w 10569836"/>
                <a:gd name="connsiteY2" fmla="*/ 126822 h 3494846"/>
                <a:gd name="connsiteX3" fmla="*/ 5596275 w 10569836"/>
                <a:gd name="connsiteY3" fmla="*/ 1956178 h 3494846"/>
                <a:gd name="connsiteX4" fmla="*/ 6976777 w 10569836"/>
                <a:gd name="connsiteY4" fmla="*/ 2861271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682127 w 10569836"/>
                <a:gd name="connsiteY1" fmla="*/ 2526999 h 3494846"/>
                <a:gd name="connsiteX2" fmla="*/ 4951055 w 10569836"/>
                <a:gd name="connsiteY2" fmla="*/ 126822 h 3494846"/>
                <a:gd name="connsiteX3" fmla="*/ 5596275 w 10569836"/>
                <a:gd name="connsiteY3" fmla="*/ 1956178 h 3494846"/>
                <a:gd name="connsiteX4" fmla="*/ 6976777 w 10569836"/>
                <a:gd name="connsiteY4" fmla="*/ 2861271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69389 h 3474659"/>
                <a:gd name="connsiteX1" fmla="*/ 682127 w 10569836"/>
                <a:gd name="connsiteY1" fmla="*/ 2506812 h 3474659"/>
                <a:gd name="connsiteX2" fmla="*/ 4895875 w 10569836"/>
                <a:gd name="connsiteY2" fmla="*/ 128266 h 3474659"/>
                <a:gd name="connsiteX3" fmla="*/ 5596275 w 10569836"/>
                <a:gd name="connsiteY3" fmla="*/ 1935991 h 3474659"/>
                <a:gd name="connsiteX4" fmla="*/ 6976777 w 10569836"/>
                <a:gd name="connsiteY4" fmla="*/ 2841084 h 3474659"/>
                <a:gd name="connsiteX5" fmla="*/ 8202890 w 10569836"/>
                <a:gd name="connsiteY5" fmla="*/ 2714755 h 3474659"/>
                <a:gd name="connsiteX6" fmla="*/ 10560978 w 10569836"/>
                <a:gd name="connsiteY6" fmla="*/ 1401494 h 3474659"/>
                <a:gd name="connsiteX7" fmla="*/ 10569497 w 10569836"/>
                <a:gd name="connsiteY7" fmla="*/ 3474659 h 3474659"/>
                <a:gd name="connsiteX8" fmla="*/ 0 w 10569836"/>
                <a:gd name="connsiteY8" fmla="*/ 3469389 h 3474659"/>
                <a:gd name="connsiteX0" fmla="*/ 0 w 10569836"/>
                <a:gd name="connsiteY0" fmla="*/ 3469389 h 3474659"/>
                <a:gd name="connsiteX1" fmla="*/ 682127 w 10569836"/>
                <a:gd name="connsiteY1" fmla="*/ 2506812 h 3474659"/>
                <a:gd name="connsiteX2" fmla="*/ 4895875 w 10569836"/>
                <a:gd name="connsiteY2" fmla="*/ 128266 h 3474659"/>
                <a:gd name="connsiteX3" fmla="*/ 5596275 w 10569836"/>
                <a:gd name="connsiteY3" fmla="*/ 1935991 h 3474659"/>
                <a:gd name="connsiteX4" fmla="*/ 6976777 w 10569836"/>
                <a:gd name="connsiteY4" fmla="*/ 2841084 h 3474659"/>
                <a:gd name="connsiteX5" fmla="*/ 8202890 w 10569836"/>
                <a:gd name="connsiteY5" fmla="*/ 2714755 h 3474659"/>
                <a:gd name="connsiteX6" fmla="*/ 10560978 w 10569836"/>
                <a:gd name="connsiteY6" fmla="*/ 1401494 h 3474659"/>
                <a:gd name="connsiteX7" fmla="*/ 10569497 w 10569836"/>
                <a:gd name="connsiteY7" fmla="*/ 3474659 h 3474659"/>
                <a:gd name="connsiteX8" fmla="*/ 0 w 10569836"/>
                <a:gd name="connsiteY8" fmla="*/ 3469389 h 3474659"/>
                <a:gd name="connsiteX0" fmla="*/ 0 w 10569836"/>
                <a:gd name="connsiteY0" fmla="*/ 3489574 h 3494844"/>
                <a:gd name="connsiteX1" fmla="*/ 682127 w 10569836"/>
                <a:gd name="connsiteY1" fmla="*/ 2526997 h 3494844"/>
                <a:gd name="connsiteX2" fmla="*/ 4884840 w 10569836"/>
                <a:gd name="connsiteY2" fmla="*/ 126821 h 3494844"/>
                <a:gd name="connsiteX3" fmla="*/ 5596275 w 10569836"/>
                <a:gd name="connsiteY3" fmla="*/ 1956176 h 3494844"/>
                <a:gd name="connsiteX4" fmla="*/ 6976777 w 10569836"/>
                <a:gd name="connsiteY4" fmla="*/ 2861269 h 3494844"/>
                <a:gd name="connsiteX5" fmla="*/ 8202890 w 10569836"/>
                <a:gd name="connsiteY5" fmla="*/ 2734940 h 3494844"/>
                <a:gd name="connsiteX6" fmla="*/ 10560978 w 10569836"/>
                <a:gd name="connsiteY6" fmla="*/ 1421679 h 3494844"/>
                <a:gd name="connsiteX7" fmla="*/ 10569497 w 10569836"/>
                <a:gd name="connsiteY7" fmla="*/ 3494844 h 3494844"/>
                <a:gd name="connsiteX8" fmla="*/ 0 w 10569836"/>
                <a:gd name="connsiteY8" fmla="*/ 3489574 h 3494844"/>
                <a:gd name="connsiteX0" fmla="*/ 0 w 10569836"/>
                <a:gd name="connsiteY0" fmla="*/ 3425716 h 3430986"/>
                <a:gd name="connsiteX1" fmla="*/ 682127 w 10569836"/>
                <a:gd name="connsiteY1" fmla="*/ 2463139 h 3430986"/>
                <a:gd name="connsiteX2" fmla="*/ 4884840 w 10569836"/>
                <a:gd name="connsiteY2" fmla="*/ 62963 h 3430986"/>
                <a:gd name="connsiteX3" fmla="*/ 5596275 w 10569836"/>
                <a:gd name="connsiteY3" fmla="*/ 1892318 h 3430986"/>
                <a:gd name="connsiteX4" fmla="*/ 6976777 w 10569836"/>
                <a:gd name="connsiteY4" fmla="*/ 2797411 h 3430986"/>
                <a:gd name="connsiteX5" fmla="*/ 8202890 w 10569836"/>
                <a:gd name="connsiteY5" fmla="*/ 2671082 h 3430986"/>
                <a:gd name="connsiteX6" fmla="*/ 10560978 w 10569836"/>
                <a:gd name="connsiteY6" fmla="*/ 1357821 h 3430986"/>
                <a:gd name="connsiteX7" fmla="*/ 10569497 w 10569836"/>
                <a:gd name="connsiteY7" fmla="*/ 3430986 h 3430986"/>
                <a:gd name="connsiteX8" fmla="*/ 0 w 10569836"/>
                <a:gd name="connsiteY8" fmla="*/ 3425716 h 3430986"/>
                <a:gd name="connsiteX0" fmla="*/ 0 w 10569836"/>
                <a:gd name="connsiteY0" fmla="*/ 3431888 h 3437158"/>
                <a:gd name="connsiteX1" fmla="*/ 682127 w 10569836"/>
                <a:gd name="connsiteY1" fmla="*/ 2469311 h 3437158"/>
                <a:gd name="connsiteX2" fmla="*/ 4884840 w 10569836"/>
                <a:gd name="connsiteY2" fmla="*/ 69135 h 3437158"/>
                <a:gd name="connsiteX3" fmla="*/ 5596275 w 10569836"/>
                <a:gd name="connsiteY3" fmla="*/ 1898490 h 3437158"/>
                <a:gd name="connsiteX4" fmla="*/ 6976777 w 10569836"/>
                <a:gd name="connsiteY4" fmla="*/ 2803583 h 3437158"/>
                <a:gd name="connsiteX5" fmla="*/ 8202890 w 10569836"/>
                <a:gd name="connsiteY5" fmla="*/ 2677254 h 3437158"/>
                <a:gd name="connsiteX6" fmla="*/ 10560978 w 10569836"/>
                <a:gd name="connsiteY6" fmla="*/ 1363993 h 3437158"/>
                <a:gd name="connsiteX7" fmla="*/ 10569497 w 10569836"/>
                <a:gd name="connsiteY7" fmla="*/ 3437158 h 3437158"/>
                <a:gd name="connsiteX8" fmla="*/ 0 w 10569836"/>
                <a:gd name="connsiteY8" fmla="*/ 3431888 h 3437158"/>
                <a:gd name="connsiteX0" fmla="*/ 0 w 10569836"/>
                <a:gd name="connsiteY0" fmla="*/ 3431888 h 3437158"/>
                <a:gd name="connsiteX1" fmla="*/ 682127 w 10569836"/>
                <a:gd name="connsiteY1" fmla="*/ 2469311 h 3437158"/>
                <a:gd name="connsiteX2" fmla="*/ 4884840 w 10569836"/>
                <a:gd name="connsiteY2" fmla="*/ 69135 h 3437158"/>
                <a:gd name="connsiteX3" fmla="*/ 5596275 w 10569836"/>
                <a:gd name="connsiteY3" fmla="*/ 1898490 h 3437158"/>
                <a:gd name="connsiteX4" fmla="*/ 7009884 w 10569836"/>
                <a:gd name="connsiteY4" fmla="*/ 2684616 h 3437158"/>
                <a:gd name="connsiteX5" fmla="*/ 8202890 w 10569836"/>
                <a:gd name="connsiteY5" fmla="*/ 2677254 h 3437158"/>
                <a:gd name="connsiteX6" fmla="*/ 10560978 w 10569836"/>
                <a:gd name="connsiteY6" fmla="*/ 1363993 h 3437158"/>
                <a:gd name="connsiteX7" fmla="*/ 10569497 w 10569836"/>
                <a:gd name="connsiteY7" fmla="*/ 3437158 h 3437158"/>
                <a:gd name="connsiteX8" fmla="*/ 0 w 10569836"/>
                <a:gd name="connsiteY8" fmla="*/ 3431888 h 3437158"/>
                <a:gd name="connsiteX0" fmla="*/ 0 w 10569836"/>
                <a:gd name="connsiteY0" fmla="*/ 3431888 h 3437158"/>
                <a:gd name="connsiteX1" fmla="*/ 682127 w 10569836"/>
                <a:gd name="connsiteY1" fmla="*/ 2469311 h 3437158"/>
                <a:gd name="connsiteX2" fmla="*/ 4884840 w 10569836"/>
                <a:gd name="connsiteY2" fmla="*/ 69135 h 3437158"/>
                <a:gd name="connsiteX3" fmla="*/ 5596275 w 10569836"/>
                <a:gd name="connsiteY3" fmla="*/ 1898490 h 3437158"/>
                <a:gd name="connsiteX4" fmla="*/ 7009884 w 10569836"/>
                <a:gd name="connsiteY4" fmla="*/ 2684616 h 3437158"/>
                <a:gd name="connsiteX5" fmla="*/ 8633295 w 10569836"/>
                <a:gd name="connsiteY5" fmla="*/ 2406873 h 3437158"/>
                <a:gd name="connsiteX6" fmla="*/ 10560978 w 10569836"/>
                <a:gd name="connsiteY6" fmla="*/ 1363993 h 3437158"/>
                <a:gd name="connsiteX7" fmla="*/ 10569497 w 10569836"/>
                <a:gd name="connsiteY7" fmla="*/ 3437158 h 3437158"/>
                <a:gd name="connsiteX8" fmla="*/ 0 w 10569836"/>
                <a:gd name="connsiteY8" fmla="*/ 3431888 h 3437158"/>
                <a:gd name="connsiteX0" fmla="*/ 0 w 10569836"/>
                <a:gd name="connsiteY0" fmla="*/ 3431888 h 3437158"/>
                <a:gd name="connsiteX1" fmla="*/ 682127 w 10569836"/>
                <a:gd name="connsiteY1" fmla="*/ 2469311 h 3437158"/>
                <a:gd name="connsiteX2" fmla="*/ 4884840 w 10569836"/>
                <a:gd name="connsiteY2" fmla="*/ 69135 h 3437158"/>
                <a:gd name="connsiteX3" fmla="*/ 5596275 w 10569836"/>
                <a:gd name="connsiteY3" fmla="*/ 1898490 h 3437158"/>
                <a:gd name="connsiteX4" fmla="*/ 6987812 w 10569836"/>
                <a:gd name="connsiteY4" fmla="*/ 2619724 h 3437158"/>
                <a:gd name="connsiteX5" fmla="*/ 8633295 w 10569836"/>
                <a:gd name="connsiteY5" fmla="*/ 2406873 h 3437158"/>
                <a:gd name="connsiteX6" fmla="*/ 10560978 w 10569836"/>
                <a:gd name="connsiteY6" fmla="*/ 1363993 h 3437158"/>
                <a:gd name="connsiteX7" fmla="*/ 10569497 w 10569836"/>
                <a:gd name="connsiteY7" fmla="*/ 3437158 h 3437158"/>
                <a:gd name="connsiteX8" fmla="*/ 0 w 10569836"/>
                <a:gd name="connsiteY8" fmla="*/ 3431888 h 3437158"/>
                <a:gd name="connsiteX0" fmla="*/ 0 w 10569836"/>
                <a:gd name="connsiteY0" fmla="*/ 3434333 h 3439603"/>
                <a:gd name="connsiteX1" fmla="*/ 682127 w 10569836"/>
                <a:gd name="connsiteY1" fmla="*/ 2471756 h 3439603"/>
                <a:gd name="connsiteX2" fmla="*/ 4884840 w 10569836"/>
                <a:gd name="connsiteY2" fmla="*/ 71580 h 3439603"/>
                <a:gd name="connsiteX3" fmla="*/ 5574203 w 10569836"/>
                <a:gd name="connsiteY3" fmla="*/ 1846859 h 3439603"/>
                <a:gd name="connsiteX4" fmla="*/ 6987812 w 10569836"/>
                <a:gd name="connsiteY4" fmla="*/ 2622169 h 3439603"/>
                <a:gd name="connsiteX5" fmla="*/ 8633295 w 10569836"/>
                <a:gd name="connsiteY5" fmla="*/ 2409318 h 3439603"/>
                <a:gd name="connsiteX6" fmla="*/ 10560978 w 10569836"/>
                <a:gd name="connsiteY6" fmla="*/ 1366438 h 3439603"/>
                <a:gd name="connsiteX7" fmla="*/ 10569497 w 10569836"/>
                <a:gd name="connsiteY7" fmla="*/ 3439603 h 3439603"/>
                <a:gd name="connsiteX8" fmla="*/ 0 w 10569836"/>
                <a:gd name="connsiteY8" fmla="*/ 3434333 h 3439603"/>
                <a:gd name="connsiteX0" fmla="*/ 0 w 10569836"/>
                <a:gd name="connsiteY0" fmla="*/ 3434333 h 3439603"/>
                <a:gd name="connsiteX1" fmla="*/ 682127 w 10569836"/>
                <a:gd name="connsiteY1" fmla="*/ 2471756 h 3439603"/>
                <a:gd name="connsiteX2" fmla="*/ 4884840 w 10569836"/>
                <a:gd name="connsiteY2" fmla="*/ 71580 h 3439603"/>
                <a:gd name="connsiteX3" fmla="*/ 5574203 w 10569836"/>
                <a:gd name="connsiteY3" fmla="*/ 1846859 h 3439603"/>
                <a:gd name="connsiteX4" fmla="*/ 6987812 w 10569836"/>
                <a:gd name="connsiteY4" fmla="*/ 2622169 h 3439603"/>
                <a:gd name="connsiteX5" fmla="*/ 8633295 w 10569836"/>
                <a:gd name="connsiteY5" fmla="*/ 2409318 h 3439603"/>
                <a:gd name="connsiteX6" fmla="*/ 10560978 w 10569836"/>
                <a:gd name="connsiteY6" fmla="*/ 1366438 h 3439603"/>
                <a:gd name="connsiteX7" fmla="*/ 10569497 w 10569836"/>
                <a:gd name="connsiteY7" fmla="*/ 3439603 h 3439603"/>
                <a:gd name="connsiteX8" fmla="*/ 0 w 10569836"/>
                <a:gd name="connsiteY8" fmla="*/ 3434333 h 3439603"/>
                <a:gd name="connsiteX0" fmla="*/ 0 w 10569836"/>
                <a:gd name="connsiteY0" fmla="*/ 3432454 h 3437724"/>
                <a:gd name="connsiteX1" fmla="*/ 682127 w 10569836"/>
                <a:gd name="connsiteY1" fmla="*/ 2469877 h 3437724"/>
                <a:gd name="connsiteX2" fmla="*/ 4884840 w 10569836"/>
                <a:gd name="connsiteY2" fmla="*/ 69701 h 3437724"/>
                <a:gd name="connsiteX3" fmla="*/ 5574203 w 10569836"/>
                <a:gd name="connsiteY3" fmla="*/ 1844980 h 3437724"/>
                <a:gd name="connsiteX4" fmla="*/ 6987812 w 10569836"/>
                <a:gd name="connsiteY4" fmla="*/ 2620290 h 3437724"/>
                <a:gd name="connsiteX5" fmla="*/ 8633295 w 10569836"/>
                <a:gd name="connsiteY5" fmla="*/ 2407439 h 3437724"/>
                <a:gd name="connsiteX6" fmla="*/ 10560978 w 10569836"/>
                <a:gd name="connsiteY6" fmla="*/ 1364559 h 3437724"/>
                <a:gd name="connsiteX7" fmla="*/ 10569497 w 10569836"/>
                <a:gd name="connsiteY7" fmla="*/ 3437724 h 3437724"/>
                <a:gd name="connsiteX8" fmla="*/ 0 w 10569836"/>
                <a:gd name="connsiteY8" fmla="*/ 3432454 h 3437724"/>
                <a:gd name="connsiteX0" fmla="*/ 0 w 10569836"/>
                <a:gd name="connsiteY0" fmla="*/ 3433926 h 3439196"/>
                <a:gd name="connsiteX1" fmla="*/ 682127 w 10569836"/>
                <a:gd name="connsiteY1" fmla="*/ 2471349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71349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71349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71349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71349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71349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49718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49718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31955 w 10613979"/>
                <a:gd name="connsiteY4" fmla="*/ 2621762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31955 w 10613979"/>
                <a:gd name="connsiteY4" fmla="*/ 2621762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31955 w 10613979"/>
                <a:gd name="connsiteY4" fmla="*/ 2621762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31955 w 10613979"/>
                <a:gd name="connsiteY4" fmla="*/ 2621762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31955 w 10613979"/>
                <a:gd name="connsiteY4" fmla="*/ 2621762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31955 w 10613979"/>
                <a:gd name="connsiteY4" fmla="*/ 2621762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745365 w 10613979"/>
                <a:gd name="connsiteY5" fmla="*/ 2428965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745365 w 10613979"/>
                <a:gd name="connsiteY5" fmla="*/ 2428965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745365 w 10613979"/>
                <a:gd name="connsiteY5" fmla="*/ 2428965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745365 w 10613979"/>
                <a:gd name="connsiteY5" fmla="*/ 2428965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745365 w 10613979"/>
                <a:gd name="connsiteY5" fmla="*/ 2428965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609441 w 10613979"/>
                <a:gd name="connsiteY2" fmla="*/ 71173 h 3439196"/>
                <a:gd name="connsiteX3" fmla="*/ 5651454 w 10613979"/>
                <a:gd name="connsiteY3" fmla="*/ 1814007 h 3439196"/>
                <a:gd name="connsiteX4" fmla="*/ 7042945 w 10613979"/>
                <a:gd name="connsiteY4" fmla="*/ 2589317 h 3439196"/>
                <a:gd name="connsiteX5" fmla="*/ 8745365 w 10613979"/>
                <a:gd name="connsiteY5" fmla="*/ 2428965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60948 h 3466218"/>
                <a:gd name="connsiteX1" fmla="*/ 726270 w 10613979"/>
                <a:gd name="connsiteY1" fmla="*/ 2476740 h 3466218"/>
                <a:gd name="connsiteX2" fmla="*/ 4609441 w 10613979"/>
                <a:gd name="connsiteY2" fmla="*/ 98195 h 3466218"/>
                <a:gd name="connsiteX3" fmla="*/ 5651454 w 10613979"/>
                <a:gd name="connsiteY3" fmla="*/ 1841029 h 3466218"/>
                <a:gd name="connsiteX4" fmla="*/ 7042945 w 10613979"/>
                <a:gd name="connsiteY4" fmla="*/ 2616339 h 3466218"/>
                <a:gd name="connsiteX5" fmla="*/ 8745365 w 10613979"/>
                <a:gd name="connsiteY5" fmla="*/ 2455987 h 3466218"/>
                <a:gd name="connsiteX6" fmla="*/ 10605121 w 10613979"/>
                <a:gd name="connsiteY6" fmla="*/ 1393053 h 3466218"/>
                <a:gd name="connsiteX7" fmla="*/ 10613640 w 10613979"/>
                <a:gd name="connsiteY7" fmla="*/ 3466218 h 3466218"/>
                <a:gd name="connsiteX8" fmla="*/ 0 w 10613979"/>
                <a:gd name="connsiteY8" fmla="*/ 3460948 h 3466218"/>
                <a:gd name="connsiteX0" fmla="*/ 0 w 10613979"/>
                <a:gd name="connsiteY0" fmla="*/ 3454313 h 3459583"/>
                <a:gd name="connsiteX1" fmla="*/ 726270 w 10613979"/>
                <a:gd name="connsiteY1" fmla="*/ 2470105 h 3459583"/>
                <a:gd name="connsiteX2" fmla="*/ 4609441 w 10613979"/>
                <a:gd name="connsiteY2" fmla="*/ 91560 h 3459583"/>
                <a:gd name="connsiteX3" fmla="*/ 5611511 w 10613979"/>
                <a:gd name="connsiteY3" fmla="*/ 1957248 h 3459583"/>
                <a:gd name="connsiteX4" fmla="*/ 7042945 w 10613979"/>
                <a:gd name="connsiteY4" fmla="*/ 2609704 h 3459583"/>
                <a:gd name="connsiteX5" fmla="*/ 8745365 w 10613979"/>
                <a:gd name="connsiteY5" fmla="*/ 2449352 h 3459583"/>
                <a:gd name="connsiteX6" fmla="*/ 10605121 w 10613979"/>
                <a:gd name="connsiteY6" fmla="*/ 1386418 h 3459583"/>
                <a:gd name="connsiteX7" fmla="*/ 10613640 w 10613979"/>
                <a:gd name="connsiteY7" fmla="*/ 3459583 h 3459583"/>
                <a:gd name="connsiteX8" fmla="*/ 0 w 10613979"/>
                <a:gd name="connsiteY8" fmla="*/ 3454313 h 3459583"/>
                <a:gd name="connsiteX0" fmla="*/ 0 w 10613979"/>
                <a:gd name="connsiteY0" fmla="*/ 3450895 h 3456165"/>
                <a:gd name="connsiteX1" fmla="*/ 726270 w 10613979"/>
                <a:gd name="connsiteY1" fmla="*/ 2466687 h 3456165"/>
                <a:gd name="connsiteX2" fmla="*/ 4609441 w 10613979"/>
                <a:gd name="connsiteY2" fmla="*/ 88142 h 3456165"/>
                <a:gd name="connsiteX3" fmla="*/ 5531625 w 10613979"/>
                <a:gd name="connsiteY3" fmla="*/ 2024032 h 3456165"/>
                <a:gd name="connsiteX4" fmla="*/ 7042945 w 10613979"/>
                <a:gd name="connsiteY4" fmla="*/ 2606286 h 3456165"/>
                <a:gd name="connsiteX5" fmla="*/ 8745365 w 10613979"/>
                <a:gd name="connsiteY5" fmla="*/ 2445934 h 3456165"/>
                <a:gd name="connsiteX6" fmla="*/ 10605121 w 10613979"/>
                <a:gd name="connsiteY6" fmla="*/ 1383000 h 3456165"/>
                <a:gd name="connsiteX7" fmla="*/ 10613640 w 10613979"/>
                <a:gd name="connsiteY7" fmla="*/ 3456165 h 3456165"/>
                <a:gd name="connsiteX8" fmla="*/ 0 w 10613979"/>
                <a:gd name="connsiteY8" fmla="*/ 3450895 h 3456165"/>
                <a:gd name="connsiteX0" fmla="*/ 0 w 10613979"/>
                <a:gd name="connsiteY0" fmla="*/ 3448490 h 3453760"/>
                <a:gd name="connsiteX1" fmla="*/ 726270 w 10613979"/>
                <a:gd name="connsiteY1" fmla="*/ 2464282 h 3453760"/>
                <a:gd name="connsiteX2" fmla="*/ 4609441 w 10613979"/>
                <a:gd name="connsiteY2" fmla="*/ 85737 h 3453760"/>
                <a:gd name="connsiteX3" fmla="*/ 5451740 w 10613979"/>
                <a:gd name="connsiteY3" fmla="*/ 2074278 h 3453760"/>
                <a:gd name="connsiteX4" fmla="*/ 7042945 w 10613979"/>
                <a:gd name="connsiteY4" fmla="*/ 2603881 h 3453760"/>
                <a:gd name="connsiteX5" fmla="*/ 8745365 w 10613979"/>
                <a:gd name="connsiteY5" fmla="*/ 2443529 h 3453760"/>
                <a:gd name="connsiteX6" fmla="*/ 10605121 w 10613979"/>
                <a:gd name="connsiteY6" fmla="*/ 1380595 h 3453760"/>
                <a:gd name="connsiteX7" fmla="*/ 10613640 w 10613979"/>
                <a:gd name="connsiteY7" fmla="*/ 3453760 h 3453760"/>
                <a:gd name="connsiteX8" fmla="*/ 0 w 10613979"/>
                <a:gd name="connsiteY8" fmla="*/ 3448490 h 3453760"/>
                <a:gd name="connsiteX0" fmla="*/ 0 w 10613979"/>
                <a:gd name="connsiteY0" fmla="*/ 3445474 h 3450744"/>
                <a:gd name="connsiteX1" fmla="*/ 726270 w 10613979"/>
                <a:gd name="connsiteY1" fmla="*/ 2461266 h 3450744"/>
                <a:gd name="connsiteX2" fmla="*/ 4609441 w 10613979"/>
                <a:gd name="connsiteY2" fmla="*/ 82721 h 3450744"/>
                <a:gd name="connsiteX3" fmla="*/ 5351883 w 10613979"/>
                <a:gd name="connsiteY3" fmla="*/ 2141464 h 3450744"/>
                <a:gd name="connsiteX4" fmla="*/ 7042945 w 10613979"/>
                <a:gd name="connsiteY4" fmla="*/ 2600865 h 3450744"/>
                <a:gd name="connsiteX5" fmla="*/ 8745365 w 10613979"/>
                <a:gd name="connsiteY5" fmla="*/ 2440513 h 3450744"/>
                <a:gd name="connsiteX6" fmla="*/ 10605121 w 10613979"/>
                <a:gd name="connsiteY6" fmla="*/ 1377579 h 3450744"/>
                <a:gd name="connsiteX7" fmla="*/ 10613640 w 10613979"/>
                <a:gd name="connsiteY7" fmla="*/ 3450744 h 3450744"/>
                <a:gd name="connsiteX8" fmla="*/ 0 w 10613979"/>
                <a:gd name="connsiteY8" fmla="*/ 3445474 h 3450744"/>
                <a:gd name="connsiteX0" fmla="*/ 0 w 10613979"/>
                <a:gd name="connsiteY0" fmla="*/ 3448489 h 3453759"/>
                <a:gd name="connsiteX1" fmla="*/ 726270 w 10613979"/>
                <a:gd name="connsiteY1" fmla="*/ 2464281 h 3453759"/>
                <a:gd name="connsiteX2" fmla="*/ 4609441 w 10613979"/>
                <a:gd name="connsiteY2" fmla="*/ 85736 h 3453759"/>
                <a:gd name="connsiteX3" fmla="*/ 5391826 w 10613979"/>
                <a:gd name="connsiteY3" fmla="*/ 2074277 h 3453759"/>
                <a:gd name="connsiteX4" fmla="*/ 7042945 w 10613979"/>
                <a:gd name="connsiteY4" fmla="*/ 2603880 h 3453759"/>
                <a:gd name="connsiteX5" fmla="*/ 8745365 w 10613979"/>
                <a:gd name="connsiteY5" fmla="*/ 2443528 h 3453759"/>
                <a:gd name="connsiteX6" fmla="*/ 10605121 w 10613979"/>
                <a:gd name="connsiteY6" fmla="*/ 1380594 h 3453759"/>
                <a:gd name="connsiteX7" fmla="*/ 10613640 w 10613979"/>
                <a:gd name="connsiteY7" fmla="*/ 3453759 h 3453759"/>
                <a:gd name="connsiteX8" fmla="*/ 0 w 10613979"/>
                <a:gd name="connsiteY8" fmla="*/ 3448489 h 345375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7042945 w 10613979"/>
                <a:gd name="connsiteY4" fmla="*/ 2654250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7022974 w 10613979"/>
                <a:gd name="connsiteY4" fmla="*/ 2759554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7062917 w 10613979"/>
                <a:gd name="connsiteY4" fmla="*/ 2847307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7062917 w 10613979"/>
                <a:gd name="connsiteY4" fmla="*/ 2917509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7082888 w 10613979"/>
                <a:gd name="connsiteY4" fmla="*/ 2987711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743375 w 10613979"/>
                <a:gd name="connsiteY4" fmla="*/ 2970160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783317 w 10613979"/>
                <a:gd name="connsiteY4" fmla="*/ 2970160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843232 w 10613979"/>
                <a:gd name="connsiteY4" fmla="*/ 2952610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843232 w 10613979"/>
                <a:gd name="connsiteY4" fmla="*/ 2952610 h 3504129"/>
                <a:gd name="connsiteX5" fmla="*/ 10605121 w 10613979"/>
                <a:gd name="connsiteY5" fmla="*/ 1430964 h 3504129"/>
                <a:gd name="connsiteX6" fmla="*/ 10613640 w 10613979"/>
                <a:gd name="connsiteY6" fmla="*/ 3504129 h 3504129"/>
                <a:gd name="connsiteX7" fmla="*/ 0 w 10613979"/>
                <a:gd name="connsiteY7"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843232 w 10613979"/>
                <a:gd name="connsiteY4" fmla="*/ 2952610 h 3504129"/>
                <a:gd name="connsiteX5" fmla="*/ 10605121 w 10613979"/>
                <a:gd name="connsiteY5" fmla="*/ 1430964 h 3504129"/>
                <a:gd name="connsiteX6" fmla="*/ 10613640 w 10613979"/>
                <a:gd name="connsiteY6" fmla="*/ 3504129 h 3504129"/>
                <a:gd name="connsiteX7" fmla="*/ 0 w 10613979"/>
                <a:gd name="connsiteY7"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843232 w 10613979"/>
                <a:gd name="connsiteY4" fmla="*/ 2952610 h 3504129"/>
                <a:gd name="connsiteX5" fmla="*/ 10605121 w 10613979"/>
                <a:gd name="connsiteY5" fmla="*/ 1430964 h 3504129"/>
                <a:gd name="connsiteX6" fmla="*/ 10613640 w 10613979"/>
                <a:gd name="connsiteY6" fmla="*/ 3504129 h 3504129"/>
                <a:gd name="connsiteX7" fmla="*/ 0 w 10613979"/>
                <a:gd name="connsiteY7"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843232 w 10613979"/>
                <a:gd name="connsiteY4" fmla="*/ 2952610 h 3504129"/>
                <a:gd name="connsiteX5" fmla="*/ 10605121 w 10613979"/>
                <a:gd name="connsiteY5" fmla="*/ 1430964 h 3504129"/>
                <a:gd name="connsiteX6" fmla="*/ 10613640 w 10613979"/>
                <a:gd name="connsiteY6" fmla="*/ 3504129 h 3504129"/>
                <a:gd name="connsiteX7" fmla="*/ 0 w 10613979"/>
                <a:gd name="connsiteY7"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843232 w 10613979"/>
                <a:gd name="connsiteY4" fmla="*/ 2952610 h 3504129"/>
                <a:gd name="connsiteX5" fmla="*/ 10605121 w 10613979"/>
                <a:gd name="connsiteY5" fmla="*/ 1430964 h 3504129"/>
                <a:gd name="connsiteX6" fmla="*/ 10613640 w 10613979"/>
                <a:gd name="connsiteY6" fmla="*/ 3504129 h 3504129"/>
                <a:gd name="connsiteX7" fmla="*/ 0 w 10613979"/>
                <a:gd name="connsiteY7" fmla="*/ 3498859 h 3504129"/>
                <a:gd name="connsiteX0" fmla="*/ 0 w 10613979"/>
                <a:gd name="connsiteY0" fmla="*/ 3509025 h 3514295"/>
                <a:gd name="connsiteX1" fmla="*/ 726270 w 10613979"/>
                <a:gd name="connsiteY1" fmla="*/ 2524817 h 3514295"/>
                <a:gd name="connsiteX2" fmla="*/ 4733913 w 10613979"/>
                <a:gd name="connsiteY2" fmla="*/ 83009 h 3514295"/>
                <a:gd name="connsiteX3" fmla="*/ 5391826 w 10613979"/>
                <a:gd name="connsiteY3" fmla="*/ 2134813 h 3514295"/>
                <a:gd name="connsiteX4" fmla="*/ 6843232 w 10613979"/>
                <a:gd name="connsiteY4" fmla="*/ 2962776 h 3514295"/>
                <a:gd name="connsiteX5" fmla="*/ 10605121 w 10613979"/>
                <a:gd name="connsiteY5" fmla="*/ 1441130 h 3514295"/>
                <a:gd name="connsiteX6" fmla="*/ 10613640 w 10613979"/>
                <a:gd name="connsiteY6" fmla="*/ 3514295 h 3514295"/>
                <a:gd name="connsiteX7" fmla="*/ 0 w 10613979"/>
                <a:gd name="connsiteY7" fmla="*/ 3509025 h 3514295"/>
                <a:gd name="connsiteX0" fmla="*/ 0 w 10613979"/>
                <a:gd name="connsiteY0" fmla="*/ 3509025 h 3514295"/>
                <a:gd name="connsiteX1" fmla="*/ 726270 w 10613979"/>
                <a:gd name="connsiteY1" fmla="*/ 2524817 h 3514295"/>
                <a:gd name="connsiteX2" fmla="*/ 4733913 w 10613979"/>
                <a:gd name="connsiteY2" fmla="*/ 83009 h 3514295"/>
                <a:gd name="connsiteX3" fmla="*/ 5415978 w 10613979"/>
                <a:gd name="connsiteY3" fmla="*/ 2134813 h 3514295"/>
                <a:gd name="connsiteX4" fmla="*/ 6843232 w 10613979"/>
                <a:gd name="connsiteY4" fmla="*/ 2962776 h 3514295"/>
                <a:gd name="connsiteX5" fmla="*/ 10605121 w 10613979"/>
                <a:gd name="connsiteY5" fmla="*/ 1441130 h 3514295"/>
                <a:gd name="connsiteX6" fmla="*/ 10613640 w 10613979"/>
                <a:gd name="connsiteY6" fmla="*/ 3514295 h 3514295"/>
                <a:gd name="connsiteX7" fmla="*/ 0 w 10613979"/>
                <a:gd name="connsiteY7" fmla="*/ 3509025 h 3514295"/>
                <a:gd name="connsiteX0" fmla="*/ 0 w 10617198"/>
                <a:gd name="connsiteY0" fmla="*/ 3509025 h 3514295"/>
                <a:gd name="connsiteX1" fmla="*/ 726270 w 10617198"/>
                <a:gd name="connsiteY1" fmla="*/ 2524817 h 3514295"/>
                <a:gd name="connsiteX2" fmla="*/ 4733913 w 10617198"/>
                <a:gd name="connsiteY2" fmla="*/ 83009 h 3514295"/>
                <a:gd name="connsiteX3" fmla="*/ 5415978 w 10617198"/>
                <a:gd name="connsiteY3" fmla="*/ 2134813 h 3514295"/>
                <a:gd name="connsiteX4" fmla="*/ 6843232 w 10617198"/>
                <a:gd name="connsiteY4" fmla="*/ 2962776 h 3514295"/>
                <a:gd name="connsiteX5" fmla="*/ 10617198 w 10617198"/>
                <a:gd name="connsiteY5" fmla="*/ 1430519 h 3514295"/>
                <a:gd name="connsiteX6" fmla="*/ 10613640 w 10617198"/>
                <a:gd name="connsiteY6" fmla="*/ 3514295 h 3514295"/>
                <a:gd name="connsiteX7" fmla="*/ 0 w 10617198"/>
                <a:gd name="connsiteY7" fmla="*/ 3509025 h 3514295"/>
                <a:gd name="connsiteX0" fmla="*/ 0 w 10617198"/>
                <a:gd name="connsiteY0" fmla="*/ 3509025 h 3514295"/>
                <a:gd name="connsiteX1" fmla="*/ 726270 w 10617198"/>
                <a:gd name="connsiteY1" fmla="*/ 2524817 h 3514295"/>
                <a:gd name="connsiteX2" fmla="*/ 4733913 w 10617198"/>
                <a:gd name="connsiteY2" fmla="*/ 83009 h 3514295"/>
                <a:gd name="connsiteX3" fmla="*/ 5415978 w 10617198"/>
                <a:gd name="connsiteY3" fmla="*/ 2134813 h 3514295"/>
                <a:gd name="connsiteX4" fmla="*/ 6843232 w 10617198"/>
                <a:gd name="connsiteY4" fmla="*/ 2962776 h 3514295"/>
                <a:gd name="connsiteX5" fmla="*/ 10617198 w 10617198"/>
                <a:gd name="connsiteY5" fmla="*/ 1430519 h 3514295"/>
                <a:gd name="connsiteX6" fmla="*/ 10613640 w 10617198"/>
                <a:gd name="connsiteY6" fmla="*/ 3514295 h 3514295"/>
                <a:gd name="connsiteX7" fmla="*/ 0 w 10617198"/>
                <a:gd name="connsiteY7" fmla="*/ 3509025 h 3514295"/>
                <a:gd name="connsiteX0" fmla="*/ 0 w 10617198"/>
                <a:gd name="connsiteY0" fmla="*/ 3509025 h 3514295"/>
                <a:gd name="connsiteX1" fmla="*/ 726270 w 10617198"/>
                <a:gd name="connsiteY1" fmla="*/ 2524817 h 3514295"/>
                <a:gd name="connsiteX2" fmla="*/ 4733913 w 10617198"/>
                <a:gd name="connsiteY2" fmla="*/ 83009 h 3514295"/>
                <a:gd name="connsiteX3" fmla="*/ 5415978 w 10617198"/>
                <a:gd name="connsiteY3" fmla="*/ 2134813 h 3514295"/>
                <a:gd name="connsiteX4" fmla="*/ 6843232 w 10617198"/>
                <a:gd name="connsiteY4" fmla="*/ 2962776 h 3514295"/>
                <a:gd name="connsiteX5" fmla="*/ 10617198 w 10617198"/>
                <a:gd name="connsiteY5" fmla="*/ 1547251 h 3514295"/>
                <a:gd name="connsiteX6" fmla="*/ 10613640 w 10617198"/>
                <a:gd name="connsiteY6" fmla="*/ 3514295 h 3514295"/>
                <a:gd name="connsiteX7" fmla="*/ 0 w 10617198"/>
                <a:gd name="connsiteY7" fmla="*/ 3509025 h 3514295"/>
                <a:gd name="connsiteX0" fmla="*/ 0 w 10617198"/>
                <a:gd name="connsiteY0" fmla="*/ 3509025 h 3514295"/>
                <a:gd name="connsiteX1" fmla="*/ 726270 w 10617198"/>
                <a:gd name="connsiteY1" fmla="*/ 2524817 h 3514295"/>
                <a:gd name="connsiteX2" fmla="*/ 4733913 w 10617198"/>
                <a:gd name="connsiteY2" fmla="*/ 83009 h 3514295"/>
                <a:gd name="connsiteX3" fmla="*/ 5415978 w 10617198"/>
                <a:gd name="connsiteY3" fmla="*/ 2134813 h 3514295"/>
                <a:gd name="connsiteX4" fmla="*/ 6843232 w 10617198"/>
                <a:gd name="connsiteY4" fmla="*/ 2962776 h 3514295"/>
                <a:gd name="connsiteX5" fmla="*/ 10617198 w 10617198"/>
                <a:gd name="connsiteY5" fmla="*/ 1441131 h 3514295"/>
                <a:gd name="connsiteX6" fmla="*/ 10613640 w 10617198"/>
                <a:gd name="connsiteY6" fmla="*/ 3514295 h 3514295"/>
                <a:gd name="connsiteX7" fmla="*/ 0 w 10617198"/>
                <a:gd name="connsiteY7" fmla="*/ 3509025 h 3514295"/>
                <a:gd name="connsiteX0" fmla="*/ 0 w 10617198"/>
                <a:gd name="connsiteY0" fmla="*/ 3509025 h 3514295"/>
                <a:gd name="connsiteX1" fmla="*/ 726270 w 10617198"/>
                <a:gd name="connsiteY1" fmla="*/ 2524817 h 3514295"/>
                <a:gd name="connsiteX2" fmla="*/ 4733913 w 10617198"/>
                <a:gd name="connsiteY2" fmla="*/ 83009 h 3514295"/>
                <a:gd name="connsiteX3" fmla="*/ 5415978 w 10617198"/>
                <a:gd name="connsiteY3" fmla="*/ 2134813 h 3514295"/>
                <a:gd name="connsiteX4" fmla="*/ 6843232 w 10617198"/>
                <a:gd name="connsiteY4" fmla="*/ 2962776 h 3514295"/>
                <a:gd name="connsiteX5" fmla="*/ 10617198 w 10617198"/>
                <a:gd name="connsiteY5" fmla="*/ 1441131 h 3514295"/>
                <a:gd name="connsiteX6" fmla="*/ 10613640 w 10617198"/>
                <a:gd name="connsiteY6" fmla="*/ 3514295 h 3514295"/>
                <a:gd name="connsiteX7" fmla="*/ 0 w 10617198"/>
                <a:gd name="connsiteY7" fmla="*/ 3509025 h 3514295"/>
                <a:gd name="connsiteX0" fmla="*/ 0 w 10617198"/>
                <a:gd name="connsiteY0" fmla="*/ 3509025 h 3514295"/>
                <a:gd name="connsiteX1" fmla="*/ 726270 w 10617198"/>
                <a:gd name="connsiteY1" fmla="*/ 2524817 h 3514295"/>
                <a:gd name="connsiteX2" fmla="*/ 4733913 w 10617198"/>
                <a:gd name="connsiteY2" fmla="*/ 83009 h 3514295"/>
                <a:gd name="connsiteX3" fmla="*/ 5415978 w 10617198"/>
                <a:gd name="connsiteY3" fmla="*/ 2134813 h 3514295"/>
                <a:gd name="connsiteX4" fmla="*/ 6843232 w 10617198"/>
                <a:gd name="connsiteY4" fmla="*/ 2962776 h 3514295"/>
                <a:gd name="connsiteX5" fmla="*/ 10617198 w 10617198"/>
                <a:gd name="connsiteY5" fmla="*/ 1441131 h 3514295"/>
                <a:gd name="connsiteX6" fmla="*/ 10613640 w 10617198"/>
                <a:gd name="connsiteY6" fmla="*/ 3514295 h 3514295"/>
                <a:gd name="connsiteX7" fmla="*/ 0 w 10617198"/>
                <a:gd name="connsiteY7" fmla="*/ 3509025 h 3514295"/>
                <a:gd name="connsiteX0" fmla="*/ 0 w 10617198"/>
                <a:gd name="connsiteY0" fmla="*/ 3296616 h 3301886"/>
                <a:gd name="connsiteX1" fmla="*/ 726270 w 10617198"/>
                <a:gd name="connsiteY1" fmla="*/ 2312408 h 3301886"/>
                <a:gd name="connsiteX2" fmla="*/ 4673536 w 10617198"/>
                <a:gd name="connsiteY2" fmla="*/ 93452 h 3301886"/>
                <a:gd name="connsiteX3" fmla="*/ 5415978 w 10617198"/>
                <a:gd name="connsiteY3" fmla="*/ 1922404 h 3301886"/>
                <a:gd name="connsiteX4" fmla="*/ 6843232 w 10617198"/>
                <a:gd name="connsiteY4" fmla="*/ 2750367 h 3301886"/>
                <a:gd name="connsiteX5" fmla="*/ 10617198 w 10617198"/>
                <a:gd name="connsiteY5" fmla="*/ 1228722 h 3301886"/>
                <a:gd name="connsiteX6" fmla="*/ 10613640 w 10617198"/>
                <a:gd name="connsiteY6" fmla="*/ 3301886 h 3301886"/>
                <a:gd name="connsiteX7" fmla="*/ 0 w 10617198"/>
                <a:gd name="connsiteY7" fmla="*/ 3296616 h 3301886"/>
                <a:gd name="connsiteX0" fmla="*/ 0 w 10617198"/>
                <a:gd name="connsiteY0" fmla="*/ 3156532 h 3161802"/>
                <a:gd name="connsiteX1" fmla="*/ 726270 w 10617198"/>
                <a:gd name="connsiteY1" fmla="*/ 2172324 h 3161802"/>
                <a:gd name="connsiteX2" fmla="*/ 4601082 w 10617198"/>
                <a:gd name="connsiteY2" fmla="*/ 101936 h 3161802"/>
                <a:gd name="connsiteX3" fmla="*/ 5415978 w 10617198"/>
                <a:gd name="connsiteY3" fmla="*/ 1782320 h 3161802"/>
                <a:gd name="connsiteX4" fmla="*/ 6843232 w 10617198"/>
                <a:gd name="connsiteY4" fmla="*/ 2610283 h 3161802"/>
                <a:gd name="connsiteX5" fmla="*/ 10617198 w 10617198"/>
                <a:gd name="connsiteY5" fmla="*/ 1088638 h 3161802"/>
                <a:gd name="connsiteX6" fmla="*/ 10613640 w 10617198"/>
                <a:gd name="connsiteY6" fmla="*/ 3161802 h 3161802"/>
                <a:gd name="connsiteX7" fmla="*/ 0 w 10617198"/>
                <a:gd name="connsiteY7" fmla="*/ 3156532 h 3161802"/>
                <a:gd name="connsiteX0" fmla="*/ 0 w 10617198"/>
                <a:gd name="connsiteY0" fmla="*/ 3256448 h 3261718"/>
                <a:gd name="connsiteX1" fmla="*/ 726270 w 10617198"/>
                <a:gd name="connsiteY1" fmla="*/ 2272240 h 3261718"/>
                <a:gd name="connsiteX2" fmla="*/ 4649384 w 10617198"/>
                <a:gd name="connsiteY2" fmla="*/ 95733 h 3261718"/>
                <a:gd name="connsiteX3" fmla="*/ 5415978 w 10617198"/>
                <a:gd name="connsiteY3" fmla="*/ 1882236 h 3261718"/>
                <a:gd name="connsiteX4" fmla="*/ 6843232 w 10617198"/>
                <a:gd name="connsiteY4" fmla="*/ 2710199 h 3261718"/>
                <a:gd name="connsiteX5" fmla="*/ 10617198 w 10617198"/>
                <a:gd name="connsiteY5" fmla="*/ 1188554 h 3261718"/>
                <a:gd name="connsiteX6" fmla="*/ 10613640 w 10617198"/>
                <a:gd name="connsiteY6" fmla="*/ 3261718 h 3261718"/>
                <a:gd name="connsiteX7" fmla="*/ 0 w 10617198"/>
                <a:gd name="connsiteY7" fmla="*/ 3256448 h 3261718"/>
                <a:gd name="connsiteX0" fmla="*/ 112860 w 10730058"/>
                <a:gd name="connsiteY0" fmla="*/ 3256448 h 3261718"/>
                <a:gd name="connsiteX1" fmla="*/ 452707 w 10730058"/>
                <a:gd name="connsiteY1" fmla="*/ 2282853 h 3261718"/>
                <a:gd name="connsiteX2" fmla="*/ 4762244 w 10730058"/>
                <a:gd name="connsiteY2" fmla="*/ 95733 h 3261718"/>
                <a:gd name="connsiteX3" fmla="*/ 5528838 w 10730058"/>
                <a:gd name="connsiteY3" fmla="*/ 1882236 h 3261718"/>
                <a:gd name="connsiteX4" fmla="*/ 6956092 w 10730058"/>
                <a:gd name="connsiteY4" fmla="*/ 2710199 h 3261718"/>
                <a:gd name="connsiteX5" fmla="*/ 10730058 w 10730058"/>
                <a:gd name="connsiteY5" fmla="*/ 1188554 h 3261718"/>
                <a:gd name="connsiteX6" fmla="*/ 10726500 w 10730058"/>
                <a:gd name="connsiteY6" fmla="*/ 3261718 h 3261718"/>
                <a:gd name="connsiteX7" fmla="*/ 112860 w 10730058"/>
                <a:gd name="connsiteY7" fmla="*/ 3256448 h 3261718"/>
                <a:gd name="connsiteX0" fmla="*/ 111250 w 10728448"/>
                <a:gd name="connsiteY0" fmla="*/ 3286563 h 3291833"/>
                <a:gd name="connsiteX1" fmla="*/ 451097 w 10728448"/>
                <a:gd name="connsiteY1" fmla="*/ 2312968 h 3291833"/>
                <a:gd name="connsiteX2" fmla="*/ 4736483 w 10728448"/>
                <a:gd name="connsiteY2" fmla="*/ 94011 h 3291833"/>
                <a:gd name="connsiteX3" fmla="*/ 5527228 w 10728448"/>
                <a:gd name="connsiteY3" fmla="*/ 1912351 h 3291833"/>
                <a:gd name="connsiteX4" fmla="*/ 6954482 w 10728448"/>
                <a:gd name="connsiteY4" fmla="*/ 2740314 h 3291833"/>
                <a:gd name="connsiteX5" fmla="*/ 10728448 w 10728448"/>
                <a:gd name="connsiteY5" fmla="*/ 1218669 h 3291833"/>
                <a:gd name="connsiteX6" fmla="*/ 10724890 w 10728448"/>
                <a:gd name="connsiteY6" fmla="*/ 3291833 h 3291833"/>
                <a:gd name="connsiteX7" fmla="*/ 111250 w 10728448"/>
                <a:gd name="connsiteY7" fmla="*/ 3286563 h 3291833"/>
                <a:gd name="connsiteX0" fmla="*/ 111249 w 10728447"/>
                <a:gd name="connsiteY0" fmla="*/ 3286563 h 3291833"/>
                <a:gd name="connsiteX1" fmla="*/ 451096 w 10728447"/>
                <a:gd name="connsiteY1" fmla="*/ 2312968 h 3291833"/>
                <a:gd name="connsiteX2" fmla="*/ 4736482 w 10728447"/>
                <a:gd name="connsiteY2" fmla="*/ 94011 h 3291833"/>
                <a:gd name="connsiteX3" fmla="*/ 5527227 w 10728447"/>
                <a:gd name="connsiteY3" fmla="*/ 1912351 h 3291833"/>
                <a:gd name="connsiteX4" fmla="*/ 6954481 w 10728447"/>
                <a:gd name="connsiteY4" fmla="*/ 2740314 h 3291833"/>
                <a:gd name="connsiteX5" fmla="*/ 10728447 w 10728447"/>
                <a:gd name="connsiteY5" fmla="*/ 1218669 h 3291833"/>
                <a:gd name="connsiteX6" fmla="*/ 10724889 w 10728447"/>
                <a:gd name="connsiteY6" fmla="*/ 3291833 h 3291833"/>
                <a:gd name="connsiteX7" fmla="*/ 111249 w 10728447"/>
                <a:gd name="connsiteY7" fmla="*/ 3286563 h 3291833"/>
                <a:gd name="connsiteX0" fmla="*/ 0 w 10617198"/>
                <a:gd name="connsiteY0" fmla="*/ 3286563 h 3291833"/>
                <a:gd name="connsiteX1" fmla="*/ 339847 w 10617198"/>
                <a:gd name="connsiteY1" fmla="*/ 2312968 h 3291833"/>
                <a:gd name="connsiteX2" fmla="*/ 4625233 w 10617198"/>
                <a:gd name="connsiteY2" fmla="*/ 94011 h 3291833"/>
                <a:gd name="connsiteX3" fmla="*/ 5415978 w 10617198"/>
                <a:gd name="connsiteY3" fmla="*/ 1912351 h 3291833"/>
                <a:gd name="connsiteX4" fmla="*/ 6843232 w 10617198"/>
                <a:gd name="connsiteY4" fmla="*/ 2740314 h 3291833"/>
                <a:gd name="connsiteX5" fmla="*/ 10617198 w 10617198"/>
                <a:gd name="connsiteY5" fmla="*/ 1218669 h 3291833"/>
                <a:gd name="connsiteX6" fmla="*/ 10613640 w 10617198"/>
                <a:gd name="connsiteY6" fmla="*/ 3291833 h 3291833"/>
                <a:gd name="connsiteX7" fmla="*/ 0 w 10617198"/>
                <a:gd name="connsiteY7" fmla="*/ 3286563 h 3291833"/>
                <a:gd name="connsiteX0" fmla="*/ 72833 w 10774561"/>
                <a:gd name="connsiteY0" fmla="*/ 3297176 h 3297176"/>
                <a:gd name="connsiteX1" fmla="*/ 497210 w 10774561"/>
                <a:gd name="connsiteY1" fmla="*/ 2312968 h 3297176"/>
                <a:gd name="connsiteX2" fmla="*/ 4782596 w 10774561"/>
                <a:gd name="connsiteY2" fmla="*/ 94011 h 3297176"/>
                <a:gd name="connsiteX3" fmla="*/ 5573341 w 10774561"/>
                <a:gd name="connsiteY3" fmla="*/ 1912351 h 3297176"/>
                <a:gd name="connsiteX4" fmla="*/ 7000595 w 10774561"/>
                <a:gd name="connsiteY4" fmla="*/ 2740314 h 3297176"/>
                <a:gd name="connsiteX5" fmla="*/ 10774561 w 10774561"/>
                <a:gd name="connsiteY5" fmla="*/ 1218669 h 3297176"/>
                <a:gd name="connsiteX6" fmla="*/ 10771003 w 10774561"/>
                <a:gd name="connsiteY6" fmla="*/ 3291833 h 3297176"/>
                <a:gd name="connsiteX7" fmla="*/ 72833 w 10774561"/>
                <a:gd name="connsiteY7" fmla="*/ 3297176 h 3297176"/>
                <a:gd name="connsiteX0" fmla="*/ 82185 w 10783913"/>
                <a:gd name="connsiteY0" fmla="*/ 3297176 h 3297176"/>
                <a:gd name="connsiteX1" fmla="*/ 506562 w 10783913"/>
                <a:gd name="connsiteY1" fmla="*/ 2312968 h 3297176"/>
                <a:gd name="connsiteX2" fmla="*/ 4791948 w 10783913"/>
                <a:gd name="connsiteY2" fmla="*/ 94011 h 3297176"/>
                <a:gd name="connsiteX3" fmla="*/ 5582693 w 10783913"/>
                <a:gd name="connsiteY3" fmla="*/ 1912351 h 3297176"/>
                <a:gd name="connsiteX4" fmla="*/ 7009947 w 10783913"/>
                <a:gd name="connsiteY4" fmla="*/ 2740314 h 3297176"/>
                <a:gd name="connsiteX5" fmla="*/ 10783913 w 10783913"/>
                <a:gd name="connsiteY5" fmla="*/ 1218669 h 3297176"/>
                <a:gd name="connsiteX6" fmla="*/ 10780355 w 10783913"/>
                <a:gd name="connsiteY6" fmla="*/ 3291833 h 3297176"/>
                <a:gd name="connsiteX7" fmla="*/ 82185 w 10783913"/>
                <a:gd name="connsiteY7" fmla="*/ 3297176 h 3297176"/>
                <a:gd name="connsiteX0" fmla="*/ 152656 w 10854384"/>
                <a:gd name="connsiteY0" fmla="*/ 3297176 h 3297176"/>
                <a:gd name="connsiteX1" fmla="*/ 444200 w 10854384"/>
                <a:gd name="connsiteY1" fmla="*/ 2397864 h 3297176"/>
                <a:gd name="connsiteX2" fmla="*/ 4862419 w 10854384"/>
                <a:gd name="connsiteY2" fmla="*/ 94011 h 3297176"/>
                <a:gd name="connsiteX3" fmla="*/ 5653164 w 10854384"/>
                <a:gd name="connsiteY3" fmla="*/ 1912351 h 3297176"/>
                <a:gd name="connsiteX4" fmla="*/ 7080418 w 10854384"/>
                <a:gd name="connsiteY4" fmla="*/ 2740314 h 3297176"/>
                <a:gd name="connsiteX5" fmla="*/ 10854384 w 10854384"/>
                <a:gd name="connsiteY5" fmla="*/ 1218669 h 3297176"/>
                <a:gd name="connsiteX6" fmla="*/ 10850826 w 10854384"/>
                <a:gd name="connsiteY6" fmla="*/ 3291833 h 3297176"/>
                <a:gd name="connsiteX7" fmla="*/ 152656 w 10854384"/>
                <a:gd name="connsiteY7" fmla="*/ 3297176 h 3297176"/>
                <a:gd name="connsiteX0" fmla="*/ 152656 w 10854384"/>
                <a:gd name="connsiteY0" fmla="*/ 3297176 h 3297176"/>
                <a:gd name="connsiteX1" fmla="*/ 444200 w 10854384"/>
                <a:gd name="connsiteY1" fmla="*/ 2376639 h 3297176"/>
                <a:gd name="connsiteX2" fmla="*/ 4862419 w 10854384"/>
                <a:gd name="connsiteY2" fmla="*/ 94011 h 3297176"/>
                <a:gd name="connsiteX3" fmla="*/ 5653164 w 10854384"/>
                <a:gd name="connsiteY3" fmla="*/ 1912351 h 3297176"/>
                <a:gd name="connsiteX4" fmla="*/ 7080418 w 10854384"/>
                <a:gd name="connsiteY4" fmla="*/ 2740314 h 3297176"/>
                <a:gd name="connsiteX5" fmla="*/ 10854384 w 10854384"/>
                <a:gd name="connsiteY5" fmla="*/ 1218669 h 3297176"/>
                <a:gd name="connsiteX6" fmla="*/ 10850826 w 10854384"/>
                <a:gd name="connsiteY6" fmla="*/ 3291833 h 3297176"/>
                <a:gd name="connsiteX7" fmla="*/ 152656 w 10854384"/>
                <a:gd name="connsiteY7" fmla="*/ 3297176 h 3297176"/>
                <a:gd name="connsiteX0" fmla="*/ 0 w 10701728"/>
                <a:gd name="connsiteY0" fmla="*/ 3297176 h 3297176"/>
                <a:gd name="connsiteX1" fmla="*/ 291544 w 10701728"/>
                <a:gd name="connsiteY1" fmla="*/ 2376639 h 3297176"/>
                <a:gd name="connsiteX2" fmla="*/ 4709763 w 10701728"/>
                <a:gd name="connsiteY2" fmla="*/ 94011 h 3297176"/>
                <a:gd name="connsiteX3" fmla="*/ 5500508 w 10701728"/>
                <a:gd name="connsiteY3" fmla="*/ 1912351 h 3297176"/>
                <a:gd name="connsiteX4" fmla="*/ 6927762 w 10701728"/>
                <a:gd name="connsiteY4" fmla="*/ 2740314 h 3297176"/>
                <a:gd name="connsiteX5" fmla="*/ 10701728 w 10701728"/>
                <a:gd name="connsiteY5" fmla="*/ 1218669 h 3297176"/>
                <a:gd name="connsiteX6" fmla="*/ 10698170 w 10701728"/>
                <a:gd name="connsiteY6" fmla="*/ 3291833 h 3297176"/>
                <a:gd name="connsiteX7" fmla="*/ 0 w 10701728"/>
                <a:gd name="connsiteY7" fmla="*/ 3297176 h 3297176"/>
                <a:gd name="connsiteX0" fmla="*/ 0 w 10701728"/>
                <a:gd name="connsiteY0" fmla="*/ 3297176 h 3297176"/>
                <a:gd name="connsiteX1" fmla="*/ 291544 w 10701728"/>
                <a:gd name="connsiteY1" fmla="*/ 2376639 h 3297176"/>
                <a:gd name="connsiteX2" fmla="*/ 4709763 w 10701728"/>
                <a:gd name="connsiteY2" fmla="*/ 94011 h 3297176"/>
                <a:gd name="connsiteX3" fmla="*/ 5500508 w 10701728"/>
                <a:gd name="connsiteY3" fmla="*/ 1912351 h 3297176"/>
                <a:gd name="connsiteX4" fmla="*/ 6927762 w 10701728"/>
                <a:gd name="connsiteY4" fmla="*/ 2740314 h 3297176"/>
                <a:gd name="connsiteX5" fmla="*/ 10701728 w 10701728"/>
                <a:gd name="connsiteY5" fmla="*/ 1218669 h 3297176"/>
                <a:gd name="connsiteX6" fmla="*/ 10698170 w 10701728"/>
                <a:gd name="connsiteY6" fmla="*/ 3291833 h 3297176"/>
                <a:gd name="connsiteX7" fmla="*/ 0 w 10701728"/>
                <a:gd name="connsiteY7" fmla="*/ 3297176 h 3297176"/>
                <a:gd name="connsiteX0" fmla="*/ 155961 w 10857689"/>
                <a:gd name="connsiteY0" fmla="*/ 3297176 h 3297176"/>
                <a:gd name="connsiteX1" fmla="*/ 447505 w 10857689"/>
                <a:gd name="connsiteY1" fmla="*/ 2376639 h 3297176"/>
                <a:gd name="connsiteX2" fmla="*/ 4913732 w 10857689"/>
                <a:gd name="connsiteY2" fmla="*/ 94011 h 3297176"/>
                <a:gd name="connsiteX3" fmla="*/ 5656469 w 10857689"/>
                <a:gd name="connsiteY3" fmla="*/ 1912351 h 3297176"/>
                <a:gd name="connsiteX4" fmla="*/ 7083723 w 10857689"/>
                <a:gd name="connsiteY4" fmla="*/ 2740314 h 3297176"/>
                <a:gd name="connsiteX5" fmla="*/ 10857689 w 10857689"/>
                <a:gd name="connsiteY5" fmla="*/ 1218669 h 3297176"/>
                <a:gd name="connsiteX6" fmla="*/ 10854131 w 10857689"/>
                <a:gd name="connsiteY6" fmla="*/ 3291833 h 3297176"/>
                <a:gd name="connsiteX7" fmla="*/ 155961 w 10857689"/>
                <a:gd name="connsiteY7" fmla="*/ 3297176 h 3297176"/>
                <a:gd name="connsiteX0" fmla="*/ 0 w 10701728"/>
                <a:gd name="connsiteY0" fmla="*/ 3297176 h 3297176"/>
                <a:gd name="connsiteX1" fmla="*/ 291544 w 10701728"/>
                <a:gd name="connsiteY1" fmla="*/ 2376639 h 3297176"/>
                <a:gd name="connsiteX2" fmla="*/ 4757771 w 10701728"/>
                <a:gd name="connsiteY2" fmla="*/ 94011 h 3297176"/>
                <a:gd name="connsiteX3" fmla="*/ 5500508 w 10701728"/>
                <a:gd name="connsiteY3" fmla="*/ 1912351 h 3297176"/>
                <a:gd name="connsiteX4" fmla="*/ 6927762 w 10701728"/>
                <a:gd name="connsiteY4" fmla="*/ 2740314 h 3297176"/>
                <a:gd name="connsiteX5" fmla="*/ 10701728 w 10701728"/>
                <a:gd name="connsiteY5" fmla="*/ 1218669 h 3297176"/>
                <a:gd name="connsiteX6" fmla="*/ 10698170 w 10701728"/>
                <a:gd name="connsiteY6" fmla="*/ 3291833 h 3297176"/>
                <a:gd name="connsiteX7" fmla="*/ 0 w 10701728"/>
                <a:gd name="connsiteY7" fmla="*/ 3297176 h 3297176"/>
                <a:gd name="connsiteX0" fmla="*/ 0 w 10701728"/>
                <a:gd name="connsiteY0" fmla="*/ 3297176 h 3297176"/>
                <a:gd name="connsiteX1" fmla="*/ 291544 w 10701728"/>
                <a:gd name="connsiteY1" fmla="*/ 2376639 h 3297176"/>
                <a:gd name="connsiteX2" fmla="*/ 4757771 w 10701728"/>
                <a:gd name="connsiteY2" fmla="*/ 94011 h 3297176"/>
                <a:gd name="connsiteX3" fmla="*/ 5500508 w 10701728"/>
                <a:gd name="connsiteY3" fmla="*/ 1912351 h 3297176"/>
                <a:gd name="connsiteX4" fmla="*/ 6939765 w 10701728"/>
                <a:gd name="connsiteY4" fmla="*/ 2538686 h 3297176"/>
                <a:gd name="connsiteX5" fmla="*/ 10701728 w 10701728"/>
                <a:gd name="connsiteY5" fmla="*/ 1218669 h 3297176"/>
                <a:gd name="connsiteX6" fmla="*/ 10698170 w 10701728"/>
                <a:gd name="connsiteY6" fmla="*/ 3291833 h 3297176"/>
                <a:gd name="connsiteX7" fmla="*/ 0 w 10701728"/>
                <a:gd name="connsiteY7" fmla="*/ 3297176 h 3297176"/>
                <a:gd name="connsiteX0" fmla="*/ 0 w 10701728"/>
                <a:gd name="connsiteY0" fmla="*/ 3297176 h 3297176"/>
                <a:gd name="connsiteX1" fmla="*/ 291544 w 10701728"/>
                <a:gd name="connsiteY1" fmla="*/ 2376639 h 3297176"/>
                <a:gd name="connsiteX2" fmla="*/ 4757771 w 10701728"/>
                <a:gd name="connsiteY2" fmla="*/ 94011 h 3297176"/>
                <a:gd name="connsiteX3" fmla="*/ 5500508 w 10701728"/>
                <a:gd name="connsiteY3" fmla="*/ 1912351 h 3297176"/>
                <a:gd name="connsiteX4" fmla="*/ 6939765 w 10701728"/>
                <a:gd name="connsiteY4" fmla="*/ 2538686 h 3297176"/>
                <a:gd name="connsiteX5" fmla="*/ 10701728 w 10701728"/>
                <a:gd name="connsiteY5" fmla="*/ 1399073 h 3297176"/>
                <a:gd name="connsiteX6" fmla="*/ 10698170 w 10701728"/>
                <a:gd name="connsiteY6" fmla="*/ 3291833 h 3297176"/>
                <a:gd name="connsiteX7" fmla="*/ 0 w 10701728"/>
                <a:gd name="connsiteY7" fmla="*/ 3297176 h 3297176"/>
                <a:gd name="connsiteX0" fmla="*/ 0 w 10698511"/>
                <a:gd name="connsiteY0" fmla="*/ 3297176 h 3297176"/>
                <a:gd name="connsiteX1" fmla="*/ 291544 w 10698511"/>
                <a:gd name="connsiteY1" fmla="*/ 2376639 h 3297176"/>
                <a:gd name="connsiteX2" fmla="*/ 4757771 w 10698511"/>
                <a:gd name="connsiteY2" fmla="*/ 94011 h 3297176"/>
                <a:gd name="connsiteX3" fmla="*/ 5500508 w 10698511"/>
                <a:gd name="connsiteY3" fmla="*/ 1912351 h 3297176"/>
                <a:gd name="connsiteX4" fmla="*/ 6939765 w 10698511"/>
                <a:gd name="connsiteY4" fmla="*/ 2538686 h 3297176"/>
                <a:gd name="connsiteX5" fmla="*/ 10689726 w 10698511"/>
                <a:gd name="connsiteY5" fmla="*/ 1537029 h 3297176"/>
                <a:gd name="connsiteX6" fmla="*/ 10698170 w 10698511"/>
                <a:gd name="connsiteY6" fmla="*/ 3291833 h 3297176"/>
                <a:gd name="connsiteX7" fmla="*/ 0 w 10698511"/>
                <a:gd name="connsiteY7" fmla="*/ 3297176 h 3297176"/>
                <a:gd name="connsiteX0" fmla="*/ 0 w 10698511"/>
                <a:gd name="connsiteY0" fmla="*/ 3297176 h 3297176"/>
                <a:gd name="connsiteX1" fmla="*/ 291544 w 10698511"/>
                <a:gd name="connsiteY1" fmla="*/ 2376639 h 3297176"/>
                <a:gd name="connsiteX2" fmla="*/ 4757771 w 10698511"/>
                <a:gd name="connsiteY2" fmla="*/ 94011 h 3297176"/>
                <a:gd name="connsiteX3" fmla="*/ 5500508 w 10698511"/>
                <a:gd name="connsiteY3" fmla="*/ 1912351 h 3297176"/>
                <a:gd name="connsiteX4" fmla="*/ 6939765 w 10698511"/>
                <a:gd name="connsiteY4" fmla="*/ 2538686 h 3297176"/>
                <a:gd name="connsiteX5" fmla="*/ 10689726 w 10698511"/>
                <a:gd name="connsiteY5" fmla="*/ 1483969 h 3297176"/>
                <a:gd name="connsiteX6" fmla="*/ 10698170 w 10698511"/>
                <a:gd name="connsiteY6" fmla="*/ 3291833 h 3297176"/>
                <a:gd name="connsiteX7" fmla="*/ 0 w 10698511"/>
                <a:gd name="connsiteY7" fmla="*/ 3297176 h 3297176"/>
                <a:gd name="connsiteX0" fmla="*/ 0 w 10698511"/>
                <a:gd name="connsiteY0" fmla="*/ 3297176 h 3297176"/>
                <a:gd name="connsiteX1" fmla="*/ 291544 w 10698511"/>
                <a:gd name="connsiteY1" fmla="*/ 2376639 h 3297176"/>
                <a:gd name="connsiteX2" fmla="*/ 4757771 w 10698511"/>
                <a:gd name="connsiteY2" fmla="*/ 94011 h 3297176"/>
                <a:gd name="connsiteX3" fmla="*/ 5500508 w 10698511"/>
                <a:gd name="connsiteY3" fmla="*/ 1912351 h 3297176"/>
                <a:gd name="connsiteX4" fmla="*/ 6939765 w 10698511"/>
                <a:gd name="connsiteY4" fmla="*/ 2538686 h 3297176"/>
                <a:gd name="connsiteX5" fmla="*/ 10689726 w 10698511"/>
                <a:gd name="connsiteY5" fmla="*/ 1483969 h 3297176"/>
                <a:gd name="connsiteX6" fmla="*/ 10698170 w 10698511"/>
                <a:gd name="connsiteY6" fmla="*/ 3291833 h 3297176"/>
                <a:gd name="connsiteX7" fmla="*/ 0 w 10698511"/>
                <a:gd name="connsiteY7" fmla="*/ 3297176 h 3297176"/>
                <a:gd name="connsiteX0" fmla="*/ 0 w 10698511"/>
                <a:gd name="connsiteY0" fmla="*/ 3297176 h 3297176"/>
                <a:gd name="connsiteX1" fmla="*/ 291544 w 10698511"/>
                <a:gd name="connsiteY1" fmla="*/ 2376639 h 3297176"/>
                <a:gd name="connsiteX2" fmla="*/ 4757771 w 10698511"/>
                <a:gd name="connsiteY2" fmla="*/ 94011 h 3297176"/>
                <a:gd name="connsiteX3" fmla="*/ 5584520 w 10698511"/>
                <a:gd name="connsiteY3" fmla="*/ 1912351 h 3297176"/>
                <a:gd name="connsiteX4" fmla="*/ 6939765 w 10698511"/>
                <a:gd name="connsiteY4" fmla="*/ 2538686 h 3297176"/>
                <a:gd name="connsiteX5" fmla="*/ 10689726 w 10698511"/>
                <a:gd name="connsiteY5" fmla="*/ 1483969 h 3297176"/>
                <a:gd name="connsiteX6" fmla="*/ 10698170 w 10698511"/>
                <a:gd name="connsiteY6" fmla="*/ 3291833 h 3297176"/>
                <a:gd name="connsiteX7" fmla="*/ 0 w 10698511"/>
                <a:gd name="connsiteY7" fmla="*/ 3297176 h 3297176"/>
                <a:gd name="connsiteX0" fmla="*/ 0 w 10698511"/>
                <a:gd name="connsiteY0" fmla="*/ 3292577 h 3292577"/>
                <a:gd name="connsiteX1" fmla="*/ 291544 w 10698511"/>
                <a:gd name="connsiteY1" fmla="*/ 2372040 h 3292577"/>
                <a:gd name="connsiteX2" fmla="*/ 4757771 w 10698511"/>
                <a:gd name="connsiteY2" fmla="*/ 89412 h 3292577"/>
                <a:gd name="connsiteX3" fmla="*/ 5584520 w 10698511"/>
                <a:gd name="connsiteY3" fmla="*/ 1907752 h 3292577"/>
                <a:gd name="connsiteX4" fmla="*/ 6939765 w 10698511"/>
                <a:gd name="connsiteY4" fmla="*/ 2534087 h 3292577"/>
                <a:gd name="connsiteX5" fmla="*/ 10689726 w 10698511"/>
                <a:gd name="connsiteY5" fmla="*/ 1479370 h 3292577"/>
                <a:gd name="connsiteX6" fmla="*/ 10698170 w 10698511"/>
                <a:gd name="connsiteY6" fmla="*/ 3287234 h 3292577"/>
                <a:gd name="connsiteX7" fmla="*/ 0 w 10698511"/>
                <a:gd name="connsiteY7" fmla="*/ 3292577 h 3292577"/>
                <a:gd name="connsiteX0" fmla="*/ 0 w 10698511"/>
                <a:gd name="connsiteY0" fmla="*/ 3292577 h 3292577"/>
                <a:gd name="connsiteX1" fmla="*/ 291544 w 10698511"/>
                <a:gd name="connsiteY1" fmla="*/ 2372040 h 3292577"/>
                <a:gd name="connsiteX2" fmla="*/ 4757771 w 10698511"/>
                <a:gd name="connsiteY2" fmla="*/ 89412 h 3292577"/>
                <a:gd name="connsiteX3" fmla="*/ 5584520 w 10698511"/>
                <a:gd name="connsiteY3" fmla="*/ 1907752 h 3292577"/>
                <a:gd name="connsiteX4" fmla="*/ 6939765 w 10698511"/>
                <a:gd name="connsiteY4" fmla="*/ 2534087 h 3292577"/>
                <a:gd name="connsiteX5" fmla="*/ 10689726 w 10698511"/>
                <a:gd name="connsiteY5" fmla="*/ 1479370 h 3292577"/>
                <a:gd name="connsiteX6" fmla="*/ 10698170 w 10698511"/>
                <a:gd name="connsiteY6" fmla="*/ 3287234 h 3292577"/>
                <a:gd name="connsiteX7" fmla="*/ 0 w 10698511"/>
                <a:gd name="connsiteY7" fmla="*/ 3292577 h 3292577"/>
                <a:gd name="connsiteX0" fmla="*/ 0 w 10698511"/>
                <a:gd name="connsiteY0" fmla="*/ 3290662 h 3290662"/>
                <a:gd name="connsiteX1" fmla="*/ 291544 w 10698511"/>
                <a:gd name="connsiteY1" fmla="*/ 2370125 h 3290662"/>
                <a:gd name="connsiteX2" fmla="*/ 4757771 w 10698511"/>
                <a:gd name="connsiteY2" fmla="*/ 87497 h 3290662"/>
                <a:gd name="connsiteX3" fmla="*/ 5584520 w 10698511"/>
                <a:gd name="connsiteY3" fmla="*/ 1905837 h 3290662"/>
                <a:gd name="connsiteX4" fmla="*/ 6939765 w 10698511"/>
                <a:gd name="connsiteY4" fmla="*/ 2532172 h 3290662"/>
                <a:gd name="connsiteX5" fmla="*/ 10689726 w 10698511"/>
                <a:gd name="connsiteY5" fmla="*/ 1477455 h 3290662"/>
                <a:gd name="connsiteX6" fmla="*/ 10698170 w 10698511"/>
                <a:gd name="connsiteY6" fmla="*/ 3285319 h 3290662"/>
                <a:gd name="connsiteX7" fmla="*/ 0 w 10698511"/>
                <a:gd name="connsiteY7" fmla="*/ 3290662 h 3290662"/>
                <a:gd name="connsiteX0" fmla="*/ 0 w 10698511"/>
                <a:gd name="connsiteY0" fmla="*/ 3290662 h 3290662"/>
                <a:gd name="connsiteX1" fmla="*/ 291544 w 10698511"/>
                <a:gd name="connsiteY1" fmla="*/ 2370125 h 3290662"/>
                <a:gd name="connsiteX2" fmla="*/ 4757771 w 10698511"/>
                <a:gd name="connsiteY2" fmla="*/ 87497 h 3290662"/>
                <a:gd name="connsiteX3" fmla="*/ 5584520 w 10698511"/>
                <a:gd name="connsiteY3" fmla="*/ 1905837 h 3290662"/>
                <a:gd name="connsiteX4" fmla="*/ 6939765 w 10698511"/>
                <a:gd name="connsiteY4" fmla="*/ 2532172 h 3290662"/>
                <a:gd name="connsiteX5" fmla="*/ 10689726 w 10698511"/>
                <a:gd name="connsiteY5" fmla="*/ 1477455 h 3290662"/>
                <a:gd name="connsiteX6" fmla="*/ 10698170 w 10698511"/>
                <a:gd name="connsiteY6" fmla="*/ 3285319 h 3290662"/>
                <a:gd name="connsiteX7" fmla="*/ 0 w 10698511"/>
                <a:gd name="connsiteY7" fmla="*/ 3290662 h 3290662"/>
                <a:gd name="connsiteX0" fmla="*/ 0 w 10698511"/>
                <a:gd name="connsiteY0" fmla="*/ 3286617 h 3286617"/>
                <a:gd name="connsiteX1" fmla="*/ 291544 w 10698511"/>
                <a:gd name="connsiteY1" fmla="*/ 2366080 h 3286617"/>
                <a:gd name="connsiteX2" fmla="*/ 4757771 w 10698511"/>
                <a:gd name="connsiteY2" fmla="*/ 83452 h 3286617"/>
                <a:gd name="connsiteX3" fmla="*/ 5584520 w 10698511"/>
                <a:gd name="connsiteY3" fmla="*/ 1901792 h 3286617"/>
                <a:gd name="connsiteX4" fmla="*/ 6939765 w 10698511"/>
                <a:gd name="connsiteY4" fmla="*/ 2528127 h 3286617"/>
                <a:gd name="connsiteX5" fmla="*/ 10689726 w 10698511"/>
                <a:gd name="connsiteY5" fmla="*/ 1473410 h 3286617"/>
                <a:gd name="connsiteX6" fmla="*/ 10698170 w 10698511"/>
                <a:gd name="connsiteY6" fmla="*/ 3281274 h 3286617"/>
                <a:gd name="connsiteX7" fmla="*/ 0 w 10698511"/>
                <a:gd name="connsiteY7" fmla="*/ 3286617 h 3286617"/>
                <a:gd name="connsiteX0" fmla="*/ 0 w 10698511"/>
                <a:gd name="connsiteY0" fmla="*/ 3281533 h 3281533"/>
                <a:gd name="connsiteX1" fmla="*/ 291544 w 10698511"/>
                <a:gd name="connsiteY1" fmla="*/ 2360996 h 3281533"/>
                <a:gd name="connsiteX2" fmla="*/ 4757771 w 10698511"/>
                <a:gd name="connsiteY2" fmla="*/ 78368 h 3281533"/>
                <a:gd name="connsiteX3" fmla="*/ 5656532 w 10698511"/>
                <a:gd name="connsiteY3" fmla="*/ 2024052 h 3281533"/>
                <a:gd name="connsiteX4" fmla="*/ 6939765 w 10698511"/>
                <a:gd name="connsiteY4" fmla="*/ 2523043 h 3281533"/>
                <a:gd name="connsiteX5" fmla="*/ 10689726 w 10698511"/>
                <a:gd name="connsiteY5" fmla="*/ 1468326 h 3281533"/>
                <a:gd name="connsiteX6" fmla="*/ 10698170 w 10698511"/>
                <a:gd name="connsiteY6" fmla="*/ 3276190 h 3281533"/>
                <a:gd name="connsiteX7" fmla="*/ 0 w 10698511"/>
                <a:gd name="connsiteY7" fmla="*/ 3281533 h 3281533"/>
                <a:gd name="connsiteX0" fmla="*/ 0 w 10698511"/>
                <a:gd name="connsiteY0" fmla="*/ 3276850 h 3276850"/>
                <a:gd name="connsiteX1" fmla="*/ 291544 w 10698511"/>
                <a:gd name="connsiteY1" fmla="*/ 2356313 h 3276850"/>
                <a:gd name="connsiteX2" fmla="*/ 4757771 w 10698511"/>
                <a:gd name="connsiteY2" fmla="*/ 73685 h 3276850"/>
                <a:gd name="connsiteX3" fmla="*/ 5656532 w 10698511"/>
                <a:gd name="connsiteY3" fmla="*/ 2019369 h 3276850"/>
                <a:gd name="connsiteX4" fmla="*/ 6939765 w 10698511"/>
                <a:gd name="connsiteY4" fmla="*/ 2518360 h 3276850"/>
                <a:gd name="connsiteX5" fmla="*/ 10689726 w 10698511"/>
                <a:gd name="connsiteY5" fmla="*/ 1463643 h 3276850"/>
                <a:gd name="connsiteX6" fmla="*/ 10698170 w 10698511"/>
                <a:gd name="connsiteY6" fmla="*/ 3271507 h 3276850"/>
                <a:gd name="connsiteX7" fmla="*/ 0 w 10698511"/>
                <a:gd name="connsiteY7" fmla="*/ 3276850 h 3276850"/>
                <a:gd name="connsiteX0" fmla="*/ 0 w 10698511"/>
                <a:gd name="connsiteY0" fmla="*/ 3277204 h 3277204"/>
                <a:gd name="connsiteX1" fmla="*/ 291544 w 10698511"/>
                <a:gd name="connsiteY1" fmla="*/ 2356667 h 3277204"/>
                <a:gd name="connsiteX2" fmla="*/ 4757771 w 10698511"/>
                <a:gd name="connsiteY2" fmla="*/ 74039 h 3277204"/>
                <a:gd name="connsiteX3" fmla="*/ 5728544 w 10698511"/>
                <a:gd name="connsiteY3" fmla="*/ 2009112 h 3277204"/>
                <a:gd name="connsiteX4" fmla="*/ 6939765 w 10698511"/>
                <a:gd name="connsiteY4" fmla="*/ 2518714 h 3277204"/>
                <a:gd name="connsiteX5" fmla="*/ 10689726 w 10698511"/>
                <a:gd name="connsiteY5" fmla="*/ 1463997 h 3277204"/>
                <a:gd name="connsiteX6" fmla="*/ 10698170 w 10698511"/>
                <a:gd name="connsiteY6" fmla="*/ 3271861 h 3277204"/>
                <a:gd name="connsiteX7" fmla="*/ 0 w 10698511"/>
                <a:gd name="connsiteY7" fmla="*/ 3277204 h 3277204"/>
                <a:gd name="connsiteX0" fmla="*/ 0 w 10698511"/>
                <a:gd name="connsiteY0" fmla="*/ 3273604 h 3273604"/>
                <a:gd name="connsiteX1" fmla="*/ 291544 w 10698511"/>
                <a:gd name="connsiteY1" fmla="*/ 2353067 h 3273604"/>
                <a:gd name="connsiteX2" fmla="*/ 4757771 w 10698511"/>
                <a:gd name="connsiteY2" fmla="*/ 70439 h 3273604"/>
                <a:gd name="connsiteX3" fmla="*/ 5728544 w 10698511"/>
                <a:gd name="connsiteY3" fmla="*/ 2005512 h 3273604"/>
                <a:gd name="connsiteX4" fmla="*/ 6939765 w 10698511"/>
                <a:gd name="connsiteY4" fmla="*/ 2515114 h 3273604"/>
                <a:gd name="connsiteX5" fmla="*/ 10689726 w 10698511"/>
                <a:gd name="connsiteY5" fmla="*/ 1460397 h 3273604"/>
                <a:gd name="connsiteX6" fmla="*/ 10698170 w 10698511"/>
                <a:gd name="connsiteY6" fmla="*/ 3268261 h 3273604"/>
                <a:gd name="connsiteX7" fmla="*/ 0 w 10698511"/>
                <a:gd name="connsiteY7" fmla="*/ 3273604 h 3273604"/>
                <a:gd name="connsiteX0" fmla="*/ 0 w 10698511"/>
                <a:gd name="connsiteY0" fmla="*/ 3304838 h 3304838"/>
                <a:gd name="connsiteX1" fmla="*/ 291544 w 10698511"/>
                <a:gd name="connsiteY1" fmla="*/ 2384301 h 3304838"/>
                <a:gd name="connsiteX2" fmla="*/ 4757771 w 10698511"/>
                <a:gd name="connsiteY2" fmla="*/ 101673 h 3304838"/>
                <a:gd name="connsiteX3" fmla="*/ 5728544 w 10698511"/>
                <a:gd name="connsiteY3" fmla="*/ 2036746 h 3304838"/>
                <a:gd name="connsiteX4" fmla="*/ 6939765 w 10698511"/>
                <a:gd name="connsiteY4" fmla="*/ 2546348 h 3304838"/>
                <a:gd name="connsiteX5" fmla="*/ 10689726 w 10698511"/>
                <a:gd name="connsiteY5" fmla="*/ 1491631 h 3304838"/>
                <a:gd name="connsiteX6" fmla="*/ 10698170 w 10698511"/>
                <a:gd name="connsiteY6" fmla="*/ 3299495 h 3304838"/>
                <a:gd name="connsiteX7" fmla="*/ 0 w 10698511"/>
                <a:gd name="connsiteY7" fmla="*/ 3304838 h 3304838"/>
                <a:gd name="connsiteX0" fmla="*/ 0 w 10698511"/>
                <a:gd name="connsiteY0" fmla="*/ 3278088 h 3278088"/>
                <a:gd name="connsiteX1" fmla="*/ 291544 w 10698511"/>
                <a:gd name="connsiteY1" fmla="*/ 2357551 h 3278088"/>
                <a:gd name="connsiteX2" fmla="*/ 4757771 w 10698511"/>
                <a:gd name="connsiteY2" fmla="*/ 74923 h 3278088"/>
                <a:gd name="connsiteX3" fmla="*/ 5728544 w 10698511"/>
                <a:gd name="connsiteY3" fmla="*/ 2009996 h 3278088"/>
                <a:gd name="connsiteX4" fmla="*/ 6939765 w 10698511"/>
                <a:gd name="connsiteY4" fmla="*/ 2519598 h 3278088"/>
                <a:gd name="connsiteX5" fmla="*/ 10689726 w 10698511"/>
                <a:gd name="connsiteY5" fmla="*/ 1464881 h 3278088"/>
                <a:gd name="connsiteX6" fmla="*/ 10698170 w 10698511"/>
                <a:gd name="connsiteY6" fmla="*/ 3272745 h 3278088"/>
                <a:gd name="connsiteX7" fmla="*/ 0 w 10698511"/>
                <a:gd name="connsiteY7" fmla="*/ 3278088 h 3278088"/>
                <a:gd name="connsiteX0" fmla="*/ 0 w 10698511"/>
                <a:gd name="connsiteY0" fmla="*/ 3256474 h 3256474"/>
                <a:gd name="connsiteX1" fmla="*/ 291544 w 10698511"/>
                <a:gd name="connsiteY1" fmla="*/ 2335937 h 3256474"/>
                <a:gd name="connsiteX2" fmla="*/ 4757771 w 10698511"/>
                <a:gd name="connsiteY2" fmla="*/ 53309 h 3256474"/>
                <a:gd name="connsiteX3" fmla="*/ 5728544 w 10698511"/>
                <a:gd name="connsiteY3" fmla="*/ 1988382 h 3256474"/>
                <a:gd name="connsiteX4" fmla="*/ 6939765 w 10698511"/>
                <a:gd name="connsiteY4" fmla="*/ 2497984 h 3256474"/>
                <a:gd name="connsiteX5" fmla="*/ 10689726 w 10698511"/>
                <a:gd name="connsiteY5" fmla="*/ 1443267 h 3256474"/>
                <a:gd name="connsiteX6" fmla="*/ 10698170 w 10698511"/>
                <a:gd name="connsiteY6" fmla="*/ 3251131 h 3256474"/>
                <a:gd name="connsiteX7" fmla="*/ 0 w 10698511"/>
                <a:gd name="connsiteY7" fmla="*/ 3256474 h 3256474"/>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39765 w 10698511"/>
                <a:gd name="connsiteY4" fmla="*/ 2510100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39765 w 10698511"/>
                <a:gd name="connsiteY4" fmla="*/ 2510100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39765 w 10698511"/>
                <a:gd name="connsiteY4" fmla="*/ 2510100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39765 w 10698511"/>
                <a:gd name="connsiteY4" fmla="*/ 2510100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831748 w 10698511"/>
                <a:gd name="connsiteY4" fmla="*/ 2488876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7011777 w 10698511"/>
                <a:gd name="connsiteY4" fmla="*/ 2552549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87774 w 10698511"/>
                <a:gd name="connsiteY4" fmla="*/ 2510101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87774 w 10698511"/>
                <a:gd name="connsiteY4" fmla="*/ 2510101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87774 w 10698511"/>
                <a:gd name="connsiteY4" fmla="*/ 2510101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339552 w 10698511"/>
                <a:gd name="connsiteY1" fmla="*/ 2348053 h 3268590"/>
                <a:gd name="connsiteX2" fmla="*/ 4757771 w 10698511"/>
                <a:gd name="connsiteY2" fmla="*/ 65425 h 3268590"/>
                <a:gd name="connsiteX3" fmla="*/ 5728544 w 10698511"/>
                <a:gd name="connsiteY3" fmla="*/ 2000498 h 3268590"/>
                <a:gd name="connsiteX4" fmla="*/ 6987774 w 10698511"/>
                <a:gd name="connsiteY4" fmla="*/ 2510101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75938 w 10894468"/>
                <a:gd name="connsiteY0" fmla="*/ 3268590 h 3268590"/>
                <a:gd name="connsiteX1" fmla="*/ 535509 w 10894468"/>
                <a:gd name="connsiteY1" fmla="*/ 2348053 h 3268590"/>
                <a:gd name="connsiteX2" fmla="*/ 4953728 w 10894468"/>
                <a:gd name="connsiteY2" fmla="*/ 65425 h 3268590"/>
                <a:gd name="connsiteX3" fmla="*/ 5924501 w 10894468"/>
                <a:gd name="connsiteY3" fmla="*/ 2000498 h 3268590"/>
                <a:gd name="connsiteX4" fmla="*/ 7183731 w 10894468"/>
                <a:gd name="connsiteY4" fmla="*/ 2510101 h 3268590"/>
                <a:gd name="connsiteX5" fmla="*/ 10885683 w 10894468"/>
                <a:gd name="connsiteY5" fmla="*/ 1455383 h 3268590"/>
                <a:gd name="connsiteX6" fmla="*/ 10894127 w 10894468"/>
                <a:gd name="connsiteY6" fmla="*/ 3263247 h 3268590"/>
                <a:gd name="connsiteX7" fmla="*/ 75938 w 10894468"/>
                <a:gd name="connsiteY7" fmla="*/ 3268590 h 3268590"/>
                <a:gd name="connsiteX0" fmla="*/ 75938 w 10894468"/>
                <a:gd name="connsiteY0" fmla="*/ 3268590 h 3268590"/>
                <a:gd name="connsiteX1" fmla="*/ 535509 w 10894468"/>
                <a:gd name="connsiteY1" fmla="*/ 2348053 h 3268590"/>
                <a:gd name="connsiteX2" fmla="*/ 4953728 w 10894468"/>
                <a:gd name="connsiteY2" fmla="*/ 65425 h 3268590"/>
                <a:gd name="connsiteX3" fmla="*/ 5924501 w 10894468"/>
                <a:gd name="connsiteY3" fmla="*/ 2000498 h 3268590"/>
                <a:gd name="connsiteX4" fmla="*/ 7183731 w 10894468"/>
                <a:gd name="connsiteY4" fmla="*/ 2510101 h 3268590"/>
                <a:gd name="connsiteX5" fmla="*/ 10885683 w 10894468"/>
                <a:gd name="connsiteY5" fmla="*/ 1455383 h 3268590"/>
                <a:gd name="connsiteX6" fmla="*/ 10894127 w 10894468"/>
                <a:gd name="connsiteY6" fmla="*/ 3263247 h 3268590"/>
                <a:gd name="connsiteX7" fmla="*/ 75938 w 10894468"/>
                <a:gd name="connsiteY7" fmla="*/ 3268590 h 3268590"/>
                <a:gd name="connsiteX0" fmla="*/ 0 w 10818530"/>
                <a:gd name="connsiteY0" fmla="*/ 3268590 h 3268590"/>
                <a:gd name="connsiteX1" fmla="*/ 459571 w 10818530"/>
                <a:gd name="connsiteY1" fmla="*/ 2348053 h 3268590"/>
                <a:gd name="connsiteX2" fmla="*/ 4877790 w 10818530"/>
                <a:gd name="connsiteY2" fmla="*/ 65425 h 3268590"/>
                <a:gd name="connsiteX3" fmla="*/ 5848563 w 10818530"/>
                <a:gd name="connsiteY3" fmla="*/ 2000498 h 3268590"/>
                <a:gd name="connsiteX4" fmla="*/ 7107793 w 10818530"/>
                <a:gd name="connsiteY4" fmla="*/ 2510101 h 3268590"/>
                <a:gd name="connsiteX5" fmla="*/ 10809745 w 10818530"/>
                <a:gd name="connsiteY5" fmla="*/ 1455383 h 3268590"/>
                <a:gd name="connsiteX6" fmla="*/ 10818189 w 10818530"/>
                <a:gd name="connsiteY6" fmla="*/ 3263247 h 3268590"/>
                <a:gd name="connsiteX7" fmla="*/ 0 w 10818530"/>
                <a:gd name="connsiteY7" fmla="*/ 3268590 h 3268590"/>
                <a:gd name="connsiteX0" fmla="*/ 35 w 10818565"/>
                <a:gd name="connsiteY0" fmla="*/ 3268590 h 3268590"/>
                <a:gd name="connsiteX1" fmla="*/ 459606 w 10818565"/>
                <a:gd name="connsiteY1" fmla="*/ 2348053 h 3268590"/>
                <a:gd name="connsiteX2" fmla="*/ 4877825 w 10818565"/>
                <a:gd name="connsiteY2" fmla="*/ 65425 h 3268590"/>
                <a:gd name="connsiteX3" fmla="*/ 5848598 w 10818565"/>
                <a:gd name="connsiteY3" fmla="*/ 2000498 h 3268590"/>
                <a:gd name="connsiteX4" fmla="*/ 7107828 w 10818565"/>
                <a:gd name="connsiteY4" fmla="*/ 2510101 h 3268590"/>
                <a:gd name="connsiteX5" fmla="*/ 10809780 w 10818565"/>
                <a:gd name="connsiteY5" fmla="*/ 1455383 h 3268590"/>
                <a:gd name="connsiteX6" fmla="*/ 10818224 w 10818565"/>
                <a:gd name="connsiteY6" fmla="*/ 3263247 h 3268590"/>
                <a:gd name="connsiteX7" fmla="*/ 35 w 10818565"/>
                <a:gd name="connsiteY7" fmla="*/ 3268590 h 3268590"/>
                <a:gd name="connsiteX0" fmla="*/ 35 w 10818565"/>
                <a:gd name="connsiteY0" fmla="*/ 3268590 h 3268590"/>
                <a:gd name="connsiteX1" fmla="*/ 459606 w 10818565"/>
                <a:gd name="connsiteY1" fmla="*/ 2348053 h 3268590"/>
                <a:gd name="connsiteX2" fmla="*/ 4877825 w 10818565"/>
                <a:gd name="connsiteY2" fmla="*/ 65425 h 3268590"/>
                <a:gd name="connsiteX3" fmla="*/ 5848598 w 10818565"/>
                <a:gd name="connsiteY3" fmla="*/ 2000498 h 3268590"/>
                <a:gd name="connsiteX4" fmla="*/ 7107828 w 10818565"/>
                <a:gd name="connsiteY4" fmla="*/ 2510101 h 3268590"/>
                <a:gd name="connsiteX5" fmla="*/ 10809780 w 10818565"/>
                <a:gd name="connsiteY5" fmla="*/ 1455383 h 3268590"/>
                <a:gd name="connsiteX6" fmla="*/ 10818224 w 10818565"/>
                <a:gd name="connsiteY6" fmla="*/ 3263247 h 3268590"/>
                <a:gd name="connsiteX7" fmla="*/ 35 w 10818565"/>
                <a:gd name="connsiteY7" fmla="*/ 3268590 h 3268590"/>
                <a:gd name="connsiteX0" fmla="*/ 35 w 10818565"/>
                <a:gd name="connsiteY0" fmla="*/ 3268590 h 3268590"/>
                <a:gd name="connsiteX1" fmla="*/ 459606 w 10818565"/>
                <a:gd name="connsiteY1" fmla="*/ 2348053 h 3268590"/>
                <a:gd name="connsiteX2" fmla="*/ 4877825 w 10818565"/>
                <a:gd name="connsiteY2" fmla="*/ 65425 h 3268590"/>
                <a:gd name="connsiteX3" fmla="*/ 5848598 w 10818565"/>
                <a:gd name="connsiteY3" fmla="*/ 2000498 h 3268590"/>
                <a:gd name="connsiteX4" fmla="*/ 7107828 w 10818565"/>
                <a:gd name="connsiteY4" fmla="*/ 2510101 h 3268590"/>
                <a:gd name="connsiteX5" fmla="*/ 10809780 w 10818565"/>
                <a:gd name="connsiteY5" fmla="*/ 1455383 h 3268590"/>
                <a:gd name="connsiteX6" fmla="*/ 10818224 w 10818565"/>
                <a:gd name="connsiteY6" fmla="*/ 3263247 h 3268590"/>
                <a:gd name="connsiteX7" fmla="*/ 35 w 10818565"/>
                <a:gd name="connsiteY7" fmla="*/ 3268590 h 3268590"/>
                <a:gd name="connsiteX0" fmla="*/ 35 w 10818565"/>
                <a:gd name="connsiteY0" fmla="*/ 3268590 h 3268590"/>
                <a:gd name="connsiteX1" fmla="*/ 459606 w 10818565"/>
                <a:gd name="connsiteY1" fmla="*/ 2348053 h 3268590"/>
                <a:gd name="connsiteX2" fmla="*/ 4877825 w 10818565"/>
                <a:gd name="connsiteY2" fmla="*/ 65425 h 3268590"/>
                <a:gd name="connsiteX3" fmla="*/ 5848598 w 10818565"/>
                <a:gd name="connsiteY3" fmla="*/ 2000498 h 3268590"/>
                <a:gd name="connsiteX4" fmla="*/ 7107828 w 10818565"/>
                <a:gd name="connsiteY4" fmla="*/ 2510101 h 3268590"/>
                <a:gd name="connsiteX5" fmla="*/ 10809780 w 10818565"/>
                <a:gd name="connsiteY5" fmla="*/ 1455383 h 3268590"/>
                <a:gd name="connsiteX6" fmla="*/ 10818224 w 10818565"/>
                <a:gd name="connsiteY6" fmla="*/ 3263247 h 3268590"/>
                <a:gd name="connsiteX7" fmla="*/ 35 w 10818565"/>
                <a:gd name="connsiteY7" fmla="*/ 3268590 h 3268590"/>
                <a:gd name="connsiteX0" fmla="*/ 12290 w 11057257"/>
                <a:gd name="connsiteY0" fmla="*/ 3268590 h 3268590"/>
                <a:gd name="connsiteX1" fmla="*/ 698298 w 11057257"/>
                <a:gd name="connsiteY1" fmla="*/ 2348053 h 3268590"/>
                <a:gd name="connsiteX2" fmla="*/ 5116517 w 11057257"/>
                <a:gd name="connsiteY2" fmla="*/ 65425 h 3268590"/>
                <a:gd name="connsiteX3" fmla="*/ 6087290 w 11057257"/>
                <a:gd name="connsiteY3" fmla="*/ 2000498 h 3268590"/>
                <a:gd name="connsiteX4" fmla="*/ 7346520 w 11057257"/>
                <a:gd name="connsiteY4" fmla="*/ 2510101 h 3268590"/>
                <a:gd name="connsiteX5" fmla="*/ 11048472 w 11057257"/>
                <a:gd name="connsiteY5" fmla="*/ 1455383 h 3268590"/>
                <a:gd name="connsiteX6" fmla="*/ 11056916 w 11057257"/>
                <a:gd name="connsiteY6" fmla="*/ 3263247 h 3268590"/>
                <a:gd name="connsiteX7" fmla="*/ 12290 w 11057257"/>
                <a:gd name="connsiteY7" fmla="*/ 3268590 h 3268590"/>
                <a:gd name="connsiteX0" fmla="*/ 7116 w 11052083"/>
                <a:gd name="connsiteY0" fmla="*/ 3268590 h 3268590"/>
                <a:gd name="connsiteX1" fmla="*/ 693124 w 11052083"/>
                <a:gd name="connsiteY1" fmla="*/ 2348053 h 3268590"/>
                <a:gd name="connsiteX2" fmla="*/ 5111343 w 11052083"/>
                <a:gd name="connsiteY2" fmla="*/ 65425 h 3268590"/>
                <a:gd name="connsiteX3" fmla="*/ 6082116 w 11052083"/>
                <a:gd name="connsiteY3" fmla="*/ 2000498 h 3268590"/>
                <a:gd name="connsiteX4" fmla="*/ 7341346 w 11052083"/>
                <a:gd name="connsiteY4" fmla="*/ 2510101 h 3268590"/>
                <a:gd name="connsiteX5" fmla="*/ 11043298 w 11052083"/>
                <a:gd name="connsiteY5" fmla="*/ 1455383 h 3268590"/>
                <a:gd name="connsiteX6" fmla="*/ 11051742 w 11052083"/>
                <a:gd name="connsiteY6" fmla="*/ 3263247 h 3268590"/>
                <a:gd name="connsiteX7" fmla="*/ 7116 w 11052083"/>
                <a:gd name="connsiteY7" fmla="*/ 3268590 h 3268590"/>
                <a:gd name="connsiteX0" fmla="*/ 0 w 11044967"/>
                <a:gd name="connsiteY0" fmla="*/ 3268590 h 3268590"/>
                <a:gd name="connsiteX1" fmla="*/ 686008 w 11044967"/>
                <a:gd name="connsiteY1" fmla="*/ 2348053 h 3268590"/>
                <a:gd name="connsiteX2" fmla="*/ 5104227 w 11044967"/>
                <a:gd name="connsiteY2" fmla="*/ 65425 h 3268590"/>
                <a:gd name="connsiteX3" fmla="*/ 6075000 w 11044967"/>
                <a:gd name="connsiteY3" fmla="*/ 2000498 h 3268590"/>
                <a:gd name="connsiteX4" fmla="*/ 7334230 w 11044967"/>
                <a:gd name="connsiteY4" fmla="*/ 2510101 h 3268590"/>
                <a:gd name="connsiteX5" fmla="*/ 11036182 w 11044967"/>
                <a:gd name="connsiteY5" fmla="*/ 1455383 h 3268590"/>
                <a:gd name="connsiteX6" fmla="*/ 11044626 w 11044967"/>
                <a:gd name="connsiteY6" fmla="*/ 3263247 h 3268590"/>
                <a:gd name="connsiteX7" fmla="*/ 0 w 11044967"/>
                <a:gd name="connsiteY7" fmla="*/ 3268590 h 3268590"/>
                <a:gd name="connsiteX0" fmla="*/ 0 w 11044967"/>
                <a:gd name="connsiteY0" fmla="*/ 3274548 h 3274548"/>
                <a:gd name="connsiteX1" fmla="*/ 686008 w 11044967"/>
                <a:gd name="connsiteY1" fmla="*/ 2354011 h 3274548"/>
                <a:gd name="connsiteX2" fmla="*/ 5104227 w 11044967"/>
                <a:gd name="connsiteY2" fmla="*/ 71383 h 3274548"/>
                <a:gd name="connsiteX3" fmla="*/ 6075000 w 11044967"/>
                <a:gd name="connsiteY3" fmla="*/ 2006456 h 3274548"/>
                <a:gd name="connsiteX4" fmla="*/ 7334230 w 11044967"/>
                <a:gd name="connsiteY4" fmla="*/ 2516059 h 3274548"/>
                <a:gd name="connsiteX5" fmla="*/ 11036182 w 11044967"/>
                <a:gd name="connsiteY5" fmla="*/ 1461341 h 3274548"/>
                <a:gd name="connsiteX6" fmla="*/ 11044626 w 11044967"/>
                <a:gd name="connsiteY6" fmla="*/ 3269205 h 3274548"/>
                <a:gd name="connsiteX7" fmla="*/ 0 w 11044967"/>
                <a:gd name="connsiteY7" fmla="*/ 3274548 h 3274548"/>
                <a:gd name="connsiteX0" fmla="*/ 46260 w 11091227"/>
                <a:gd name="connsiteY0" fmla="*/ 3274548 h 3274548"/>
                <a:gd name="connsiteX1" fmla="*/ 528472 w 11091227"/>
                <a:gd name="connsiteY1" fmla="*/ 2428296 h 3274548"/>
                <a:gd name="connsiteX2" fmla="*/ 5150487 w 11091227"/>
                <a:gd name="connsiteY2" fmla="*/ 71383 h 3274548"/>
                <a:gd name="connsiteX3" fmla="*/ 6121260 w 11091227"/>
                <a:gd name="connsiteY3" fmla="*/ 2006456 h 3274548"/>
                <a:gd name="connsiteX4" fmla="*/ 7380490 w 11091227"/>
                <a:gd name="connsiteY4" fmla="*/ 2516059 h 3274548"/>
                <a:gd name="connsiteX5" fmla="*/ 11082442 w 11091227"/>
                <a:gd name="connsiteY5" fmla="*/ 1461341 h 3274548"/>
                <a:gd name="connsiteX6" fmla="*/ 11090886 w 11091227"/>
                <a:gd name="connsiteY6" fmla="*/ 3269205 h 3274548"/>
                <a:gd name="connsiteX7" fmla="*/ 46260 w 11091227"/>
                <a:gd name="connsiteY7" fmla="*/ 3274548 h 3274548"/>
                <a:gd name="connsiteX0" fmla="*/ 1020 w 11045987"/>
                <a:gd name="connsiteY0" fmla="*/ 3274548 h 3274548"/>
                <a:gd name="connsiteX1" fmla="*/ 483232 w 11045987"/>
                <a:gd name="connsiteY1" fmla="*/ 2428296 h 3274548"/>
                <a:gd name="connsiteX2" fmla="*/ 5105247 w 11045987"/>
                <a:gd name="connsiteY2" fmla="*/ 71383 h 3274548"/>
                <a:gd name="connsiteX3" fmla="*/ 6076020 w 11045987"/>
                <a:gd name="connsiteY3" fmla="*/ 2006456 h 3274548"/>
                <a:gd name="connsiteX4" fmla="*/ 7335250 w 11045987"/>
                <a:gd name="connsiteY4" fmla="*/ 2516059 h 3274548"/>
                <a:gd name="connsiteX5" fmla="*/ 11037202 w 11045987"/>
                <a:gd name="connsiteY5" fmla="*/ 1461341 h 3274548"/>
                <a:gd name="connsiteX6" fmla="*/ 11045646 w 11045987"/>
                <a:gd name="connsiteY6" fmla="*/ 3269205 h 3274548"/>
                <a:gd name="connsiteX7" fmla="*/ 1020 w 11045987"/>
                <a:gd name="connsiteY7" fmla="*/ 3274548 h 3274548"/>
                <a:gd name="connsiteX0" fmla="*/ 6096 w 11051063"/>
                <a:gd name="connsiteY0" fmla="*/ 3274548 h 3274548"/>
                <a:gd name="connsiteX1" fmla="*/ 488308 w 11051063"/>
                <a:gd name="connsiteY1" fmla="*/ 2428296 h 3274548"/>
                <a:gd name="connsiteX2" fmla="*/ 5110323 w 11051063"/>
                <a:gd name="connsiteY2" fmla="*/ 71383 h 3274548"/>
                <a:gd name="connsiteX3" fmla="*/ 6081096 w 11051063"/>
                <a:gd name="connsiteY3" fmla="*/ 2006456 h 3274548"/>
                <a:gd name="connsiteX4" fmla="*/ 7340326 w 11051063"/>
                <a:gd name="connsiteY4" fmla="*/ 2516059 h 3274548"/>
                <a:gd name="connsiteX5" fmla="*/ 11042278 w 11051063"/>
                <a:gd name="connsiteY5" fmla="*/ 1461341 h 3274548"/>
                <a:gd name="connsiteX6" fmla="*/ 11050722 w 11051063"/>
                <a:gd name="connsiteY6" fmla="*/ 3269205 h 3274548"/>
                <a:gd name="connsiteX7" fmla="*/ 6096 w 11051063"/>
                <a:gd name="connsiteY7" fmla="*/ 3274548 h 3274548"/>
                <a:gd name="connsiteX0" fmla="*/ 27364 w 11132271"/>
                <a:gd name="connsiteY0" fmla="*/ 3285159 h 3285159"/>
                <a:gd name="connsiteX1" fmla="*/ 569516 w 11132271"/>
                <a:gd name="connsiteY1" fmla="*/ 2428296 h 3285159"/>
                <a:gd name="connsiteX2" fmla="*/ 5191531 w 11132271"/>
                <a:gd name="connsiteY2" fmla="*/ 71383 h 3285159"/>
                <a:gd name="connsiteX3" fmla="*/ 6162304 w 11132271"/>
                <a:gd name="connsiteY3" fmla="*/ 2006456 h 3285159"/>
                <a:gd name="connsiteX4" fmla="*/ 7421534 w 11132271"/>
                <a:gd name="connsiteY4" fmla="*/ 2516059 h 3285159"/>
                <a:gd name="connsiteX5" fmla="*/ 11123486 w 11132271"/>
                <a:gd name="connsiteY5" fmla="*/ 1461341 h 3285159"/>
                <a:gd name="connsiteX6" fmla="*/ 11131930 w 11132271"/>
                <a:gd name="connsiteY6" fmla="*/ 3269205 h 3285159"/>
                <a:gd name="connsiteX7" fmla="*/ 27364 w 11132271"/>
                <a:gd name="connsiteY7" fmla="*/ 3285159 h 3285159"/>
                <a:gd name="connsiteX0" fmla="*/ 12710 w 11117617"/>
                <a:gd name="connsiteY0" fmla="*/ 3285159 h 3285159"/>
                <a:gd name="connsiteX1" fmla="*/ 554862 w 11117617"/>
                <a:gd name="connsiteY1" fmla="*/ 2428296 h 3285159"/>
                <a:gd name="connsiteX2" fmla="*/ 5176877 w 11117617"/>
                <a:gd name="connsiteY2" fmla="*/ 71383 h 3285159"/>
                <a:gd name="connsiteX3" fmla="*/ 6147650 w 11117617"/>
                <a:gd name="connsiteY3" fmla="*/ 2006456 h 3285159"/>
                <a:gd name="connsiteX4" fmla="*/ 7406880 w 11117617"/>
                <a:gd name="connsiteY4" fmla="*/ 2516059 h 3285159"/>
                <a:gd name="connsiteX5" fmla="*/ 11108832 w 11117617"/>
                <a:gd name="connsiteY5" fmla="*/ 1461341 h 3285159"/>
                <a:gd name="connsiteX6" fmla="*/ 11117276 w 11117617"/>
                <a:gd name="connsiteY6" fmla="*/ 3269205 h 3285159"/>
                <a:gd name="connsiteX7" fmla="*/ 12710 w 11117617"/>
                <a:gd name="connsiteY7" fmla="*/ 3285159 h 3285159"/>
                <a:gd name="connsiteX0" fmla="*/ 0 w 11104907"/>
                <a:gd name="connsiteY0" fmla="*/ 3285159 h 3285159"/>
                <a:gd name="connsiteX1" fmla="*/ 542152 w 11104907"/>
                <a:gd name="connsiteY1" fmla="*/ 2428296 h 3285159"/>
                <a:gd name="connsiteX2" fmla="*/ 5164167 w 11104907"/>
                <a:gd name="connsiteY2" fmla="*/ 71383 h 3285159"/>
                <a:gd name="connsiteX3" fmla="*/ 6134940 w 11104907"/>
                <a:gd name="connsiteY3" fmla="*/ 2006456 h 3285159"/>
                <a:gd name="connsiteX4" fmla="*/ 7394170 w 11104907"/>
                <a:gd name="connsiteY4" fmla="*/ 2516059 h 3285159"/>
                <a:gd name="connsiteX5" fmla="*/ 11096122 w 11104907"/>
                <a:gd name="connsiteY5" fmla="*/ 1461341 h 3285159"/>
                <a:gd name="connsiteX6" fmla="*/ 11104566 w 11104907"/>
                <a:gd name="connsiteY6" fmla="*/ 3269205 h 3285159"/>
                <a:gd name="connsiteX7" fmla="*/ 0 w 11104907"/>
                <a:gd name="connsiteY7" fmla="*/ 3285159 h 3285159"/>
                <a:gd name="connsiteX0" fmla="*/ 0 w 11104907"/>
                <a:gd name="connsiteY0" fmla="*/ 3285159 h 3285159"/>
                <a:gd name="connsiteX1" fmla="*/ 386308 w 11104907"/>
                <a:gd name="connsiteY1" fmla="*/ 2502579 h 3285159"/>
                <a:gd name="connsiteX2" fmla="*/ 5164167 w 11104907"/>
                <a:gd name="connsiteY2" fmla="*/ 71383 h 3285159"/>
                <a:gd name="connsiteX3" fmla="*/ 6134940 w 11104907"/>
                <a:gd name="connsiteY3" fmla="*/ 2006456 h 3285159"/>
                <a:gd name="connsiteX4" fmla="*/ 7394170 w 11104907"/>
                <a:gd name="connsiteY4" fmla="*/ 2516059 h 3285159"/>
                <a:gd name="connsiteX5" fmla="*/ 11096122 w 11104907"/>
                <a:gd name="connsiteY5" fmla="*/ 1461341 h 3285159"/>
                <a:gd name="connsiteX6" fmla="*/ 11104566 w 11104907"/>
                <a:gd name="connsiteY6" fmla="*/ 3269205 h 3285159"/>
                <a:gd name="connsiteX7" fmla="*/ 0 w 11104907"/>
                <a:gd name="connsiteY7" fmla="*/ 3285159 h 3285159"/>
                <a:gd name="connsiteX0" fmla="*/ 0 w 11104907"/>
                <a:gd name="connsiteY0" fmla="*/ 3285159 h 3285159"/>
                <a:gd name="connsiteX1" fmla="*/ 386308 w 11104907"/>
                <a:gd name="connsiteY1" fmla="*/ 2502579 h 3285159"/>
                <a:gd name="connsiteX2" fmla="*/ 5164167 w 11104907"/>
                <a:gd name="connsiteY2" fmla="*/ 71383 h 3285159"/>
                <a:gd name="connsiteX3" fmla="*/ 6134940 w 11104907"/>
                <a:gd name="connsiteY3" fmla="*/ 2006456 h 3285159"/>
                <a:gd name="connsiteX4" fmla="*/ 7394170 w 11104907"/>
                <a:gd name="connsiteY4" fmla="*/ 2516059 h 3285159"/>
                <a:gd name="connsiteX5" fmla="*/ 11096122 w 11104907"/>
                <a:gd name="connsiteY5" fmla="*/ 1461341 h 3285159"/>
                <a:gd name="connsiteX6" fmla="*/ 11104566 w 11104907"/>
                <a:gd name="connsiteY6" fmla="*/ 3269205 h 3285159"/>
                <a:gd name="connsiteX7" fmla="*/ 0 w 11104907"/>
                <a:gd name="connsiteY7" fmla="*/ 3285159 h 3285159"/>
                <a:gd name="connsiteX0" fmla="*/ 0 w 11104907"/>
                <a:gd name="connsiteY0" fmla="*/ 3285159 h 3285159"/>
                <a:gd name="connsiteX1" fmla="*/ 386308 w 11104907"/>
                <a:gd name="connsiteY1" fmla="*/ 2502579 h 3285159"/>
                <a:gd name="connsiteX2" fmla="*/ 5164167 w 11104907"/>
                <a:gd name="connsiteY2" fmla="*/ 71383 h 3285159"/>
                <a:gd name="connsiteX3" fmla="*/ 6134940 w 11104907"/>
                <a:gd name="connsiteY3" fmla="*/ 2006456 h 3285159"/>
                <a:gd name="connsiteX4" fmla="*/ 7394170 w 11104907"/>
                <a:gd name="connsiteY4" fmla="*/ 2516059 h 3285159"/>
                <a:gd name="connsiteX5" fmla="*/ 11096122 w 11104907"/>
                <a:gd name="connsiteY5" fmla="*/ 1461341 h 3285159"/>
                <a:gd name="connsiteX6" fmla="*/ 11104566 w 11104907"/>
                <a:gd name="connsiteY6" fmla="*/ 3269205 h 3285159"/>
                <a:gd name="connsiteX7" fmla="*/ 0 w 11104907"/>
                <a:gd name="connsiteY7" fmla="*/ 3285159 h 3285159"/>
                <a:gd name="connsiteX0" fmla="*/ 0 w 11104907"/>
                <a:gd name="connsiteY0" fmla="*/ 3285159 h 3285159"/>
                <a:gd name="connsiteX1" fmla="*/ 386308 w 11104907"/>
                <a:gd name="connsiteY1" fmla="*/ 2502579 h 3285159"/>
                <a:gd name="connsiteX2" fmla="*/ 5164167 w 11104907"/>
                <a:gd name="connsiteY2" fmla="*/ 71383 h 3285159"/>
                <a:gd name="connsiteX3" fmla="*/ 6134940 w 11104907"/>
                <a:gd name="connsiteY3" fmla="*/ 2006456 h 3285159"/>
                <a:gd name="connsiteX4" fmla="*/ 7394170 w 11104907"/>
                <a:gd name="connsiteY4" fmla="*/ 2516059 h 3285159"/>
                <a:gd name="connsiteX5" fmla="*/ 11096122 w 11104907"/>
                <a:gd name="connsiteY5" fmla="*/ 1461341 h 3285159"/>
                <a:gd name="connsiteX6" fmla="*/ 11104566 w 11104907"/>
                <a:gd name="connsiteY6" fmla="*/ 3269205 h 3285159"/>
                <a:gd name="connsiteX7" fmla="*/ 0 w 11104907"/>
                <a:gd name="connsiteY7" fmla="*/ 3285159 h 3285159"/>
                <a:gd name="connsiteX0" fmla="*/ 0 w 11104907"/>
                <a:gd name="connsiteY0" fmla="*/ 3279413 h 3279413"/>
                <a:gd name="connsiteX1" fmla="*/ 386308 w 11104907"/>
                <a:gd name="connsiteY1" fmla="*/ 2496833 h 3279413"/>
                <a:gd name="connsiteX2" fmla="*/ 5164167 w 11104907"/>
                <a:gd name="connsiteY2" fmla="*/ 65637 h 3279413"/>
                <a:gd name="connsiteX3" fmla="*/ 6218856 w 11104907"/>
                <a:gd name="connsiteY3" fmla="*/ 2117442 h 3279413"/>
                <a:gd name="connsiteX4" fmla="*/ 7394170 w 11104907"/>
                <a:gd name="connsiteY4" fmla="*/ 2510313 h 3279413"/>
                <a:gd name="connsiteX5" fmla="*/ 11096122 w 11104907"/>
                <a:gd name="connsiteY5" fmla="*/ 1455595 h 3279413"/>
                <a:gd name="connsiteX6" fmla="*/ 11104566 w 11104907"/>
                <a:gd name="connsiteY6" fmla="*/ 3263459 h 3279413"/>
                <a:gd name="connsiteX7" fmla="*/ 0 w 11104907"/>
                <a:gd name="connsiteY7" fmla="*/ 3279413 h 3279413"/>
                <a:gd name="connsiteX0" fmla="*/ 0 w 11104907"/>
                <a:gd name="connsiteY0" fmla="*/ 3276329 h 3276329"/>
                <a:gd name="connsiteX1" fmla="*/ 386308 w 11104907"/>
                <a:gd name="connsiteY1" fmla="*/ 2493749 h 3276329"/>
                <a:gd name="connsiteX2" fmla="*/ 5164167 w 11104907"/>
                <a:gd name="connsiteY2" fmla="*/ 62553 h 3276329"/>
                <a:gd name="connsiteX3" fmla="*/ 6218856 w 11104907"/>
                <a:gd name="connsiteY3" fmla="*/ 2114358 h 3276329"/>
                <a:gd name="connsiteX4" fmla="*/ 7394170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218856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218856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194880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182892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182892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182892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182892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182892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4849 h 3274849"/>
                <a:gd name="connsiteX1" fmla="*/ 386308 w 11104907"/>
                <a:gd name="connsiteY1" fmla="*/ 2492269 h 3274849"/>
                <a:gd name="connsiteX2" fmla="*/ 5164167 w 11104907"/>
                <a:gd name="connsiteY2" fmla="*/ 61073 h 3274849"/>
                <a:gd name="connsiteX3" fmla="*/ 6182892 w 11104907"/>
                <a:gd name="connsiteY3" fmla="*/ 2112878 h 3274849"/>
                <a:gd name="connsiteX4" fmla="*/ 7454111 w 11104907"/>
                <a:gd name="connsiteY4" fmla="*/ 2505749 h 3274849"/>
                <a:gd name="connsiteX5" fmla="*/ 11096122 w 11104907"/>
                <a:gd name="connsiteY5" fmla="*/ 1451031 h 3274849"/>
                <a:gd name="connsiteX6" fmla="*/ 11104566 w 11104907"/>
                <a:gd name="connsiteY6" fmla="*/ 3258895 h 3274849"/>
                <a:gd name="connsiteX7" fmla="*/ 0 w 11104907"/>
                <a:gd name="connsiteY7" fmla="*/ 3274849 h 327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4907" h="3274849">
                  <a:moveTo>
                    <a:pt x="0" y="3274849"/>
                  </a:moveTo>
                  <a:cubicBezTo>
                    <a:pt x="754" y="2968466"/>
                    <a:pt x="53086" y="2667091"/>
                    <a:pt x="386308" y="2492269"/>
                  </a:cubicBezTo>
                  <a:cubicBezTo>
                    <a:pt x="719530" y="2317447"/>
                    <a:pt x="4586491" y="362368"/>
                    <a:pt x="5164167" y="61073"/>
                  </a:cubicBezTo>
                  <a:cubicBezTo>
                    <a:pt x="6217582" y="-285146"/>
                    <a:pt x="4899709" y="900262"/>
                    <a:pt x="6182892" y="2112878"/>
                  </a:cubicBezTo>
                  <a:cubicBezTo>
                    <a:pt x="6336743" y="2233877"/>
                    <a:pt x="6591843" y="2495645"/>
                    <a:pt x="7454111" y="2505749"/>
                  </a:cubicBezTo>
                  <a:cubicBezTo>
                    <a:pt x="8652412" y="2579928"/>
                    <a:pt x="10323181" y="1906036"/>
                    <a:pt x="11096122" y="1451031"/>
                  </a:cubicBezTo>
                  <a:cubicBezTo>
                    <a:pt x="11093471" y="2012214"/>
                    <a:pt x="11107217" y="2697712"/>
                    <a:pt x="11104566" y="3258895"/>
                  </a:cubicBezTo>
                  <a:lnTo>
                    <a:pt x="0" y="3274849"/>
                  </a:lnTo>
                  <a:close/>
                </a:path>
              </a:pathLst>
            </a:custGeom>
            <a:solidFill>
              <a:srgbClr val="41B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D692A649-AB64-4480-9283-2C2A7FC4AD7A}"/>
                </a:ext>
              </a:extLst>
            </p:cNvPr>
            <p:cNvSpPr/>
            <p:nvPr userDrawn="1"/>
          </p:nvSpPr>
          <p:spPr>
            <a:xfrm>
              <a:off x="11483320" y="5456365"/>
              <a:ext cx="719920" cy="1400917"/>
            </a:xfrm>
            <a:custGeom>
              <a:avLst/>
              <a:gdLst>
                <a:gd name="connsiteX0" fmla="*/ 0 w 719920"/>
                <a:gd name="connsiteY0" fmla="*/ 0 h 1535373"/>
                <a:gd name="connsiteX1" fmla="*/ 0 w 719920"/>
                <a:gd name="connsiteY1" fmla="*/ 1535373 h 1535373"/>
                <a:gd name="connsiteX2" fmla="*/ 719920 w 719920"/>
                <a:gd name="connsiteY2" fmla="*/ 1535373 h 1535373"/>
                <a:gd name="connsiteX3" fmla="*/ 719920 w 719920"/>
                <a:gd name="connsiteY3" fmla="*/ 545910 h 1535373"/>
                <a:gd name="connsiteX4" fmla="*/ 0 w 719920"/>
                <a:gd name="connsiteY4" fmla="*/ 0 h 153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920" h="1535373">
                  <a:moveTo>
                    <a:pt x="0" y="0"/>
                  </a:moveTo>
                  <a:lnTo>
                    <a:pt x="0" y="1535373"/>
                  </a:lnTo>
                  <a:lnTo>
                    <a:pt x="719920" y="1535373"/>
                  </a:lnTo>
                  <a:lnTo>
                    <a:pt x="719920" y="545910"/>
                  </a:lnTo>
                  <a:lnTo>
                    <a:pt x="0" y="0"/>
                  </a:lnTo>
                  <a:close/>
                </a:path>
              </a:pathLst>
            </a:cu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5006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1CF-FE69-C444-B0C3-8077DAD5AB3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2DCBB90-6387-9746-B17F-C9888F382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7B9D35-966B-9C40-A3D8-D659EE7D4F6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1A9AF11-06C5-EC45-B755-B5CFF3522B26}"/>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89DDB5BF-44B3-4246-8E73-E72BD5218F30}"/>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1" name="Slide Number Placeholder 5">
            <a:extLst>
              <a:ext uri="{FF2B5EF4-FFF2-40B4-BE49-F238E27FC236}">
                <a16:creationId xmlns:a16="http://schemas.microsoft.com/office/drawing/2014/main" id="{BF5976FB-BDCF-5642-8EB1-6220DE786F08}"/>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sp>
        <p:nvSpPr>
          <p:cNvPr id="5" name="Rectangle 4">
            <a:extLst>
              <a:ext uri="{FF2B5EF4-FFF2-40B4-BE49-F238E27FC236}">
                <a16:creationId xmlns:a16="http://schemas.microsoft.com/office/drawing/2014/main" id="{0C303D74-C256-804D-8F59-06C886019AEC}"/>
              </a:ext>
            </a:extLst>
          </p:cNvPr>
          <p:cNvSpPr/>
          <p:nvPr userDrawn="1"/>
        </p:nvSpPr>
        <p:spPr>
          <a:xfrm>
            <a:off x="8386763" y="0"/>
            <a:ext cx="3819525" cy="687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AF64D2E8-1483-0640-9AD3-DBAA3095632E}"/>
              </a:ext>
            </a:extLst>
          </p:cNvPr>
          <p:cNvSpPr>
            <a:spLocks noGrp="1"/>
          </p:cNvSpPr>
          <p:nvPr>
            <p:ph type="body" sz="quarter" idx="13"/>
          </p:nvPr>
        </p:nvSpPr>
        <p:spPr>
          <a:xfrm>
            <a:off x="8686800" y="365125"/>
            <a:ext cx="3243263" cy="6121400"/>
          </a:xfrm>
        </p:spPr>
        <p:txBody>
          <a:bodyPr/>
          <a:lstStyle>
            <a:lvl1pPr>
              <a:buClr>
                <a:schemeClr val="bg1"/>
              </a:buClr>
              <a:defRPr>
                <a:solidFill>
                  <a:srgbClr val="402957"/>
                </a:solidFill>
              </a:defRPr>
            </a:lvl1pPr>
            <a:lvl2pPr>
              <a:buClr>
                <a:schemeClr val="bg1"/>
              </a:buClr>
              <a:defRPr>
                <a:solidFill>
                  <a:srgbClr val="402957"/>
                </a:solidFill>
              </a:defRPr>
            </a:lvl2pPr>
            <a:lvl3pPr>
              <a:buClr>
                <a:schemeClr val="bg1"/>
              </a:buClr>
              <a:defRPr>
                <a:solidFill>
                  <a:srgbClr val="402957"/>
                </a:solidFill>
              </a:defRPr>
            </a:lvl3pPr>
            <a:lvl4pPr>
              <a:buClr>
                <a:schemeClr val="bg1"/>
              </a:buClr>
              <a:defRPr>
                <a:solidFill>
                  <a:srgbClr val="402957"/>
                </a:solidFill>
              </a:defRPr>
            </a:lvl4pPr>
            <a:lvl5pPr>
              <a:buClr>
                <a:schemeClr val="bg1"/>
              </a:buClr>
              <a:defRPr>
                <a:solidFill>
                  <a:srgbClr val="40295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0DE0EC5-AC70-8D4C-9782-6C53A911E3DA}"/>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375105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D3B0-D461-274F-B448-367957BDCBD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BFAD289-08B2-C749-A9DE-5BEC630487DC}"/>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06CED8BE-71CB-5C4C-AF5B-BC435343903B}"/>
              </a:ext>
            </a:extLst>
          </p:cNvPr>
          <p:cNvPicPr>
            <a:picLocks noChangeAspect="1"/>
          </p:cNvPicPr>
          <p:nvPr userDrawn="1"/>
        </p:nvPicPr>
        <p:blipFill>
          <a:blip r:embed="rId2"/>
          <a:stretch>
            <a:fillRect/>
          </a:stretch>
        </p:blipFill>
        <p:spPr>
          <a:xfrm>
            <a:off x="315687" y="5853275"/>
            <a:ext cx="1741713" cy="801309"/>
          </a:xfrm>
          <a:prstGeom prst="rect">
            <a:avLst/>
          </a:prstGeom>
        </p:spPr>
      </p:pic>
      <p:pic>
        <p:nvPicPr>
          <p:cNvPr id="7" name="Picture 6">
            <a:extLst>
              <a:ext uri="{FF2B5EF4-FFF2-40B4-BE49-F238E27FC236}">
                <a16:creationId xmlns:a16="http://schemas.microsoft.com/office/drawing/2014/main" id="{0E24B786-C7A4-5A4E-8944-AE2994E64773}"/>
              </a:ext>
            </a:extLst>
          </p:cNvPr>
          <p:cNvPicPr>
            <a:picLocks noChangeAspect="1"/>
          </p:cNvPicPr>
          <p:nvPr userDrawn="1"/>
        </p:nvPicPr>
        <p:blipFill>
          <a:blip r:embed="rId3"/>
          <a:stretch>
            <a:fillRect/>
          </a:stretch>
        </p:blipFill>
        <p:spPr>
          <a:xfrm>
            <a:off x="10829926" y="5933859"/>
            <a:ext cx="1376362" cy="938429"/>
          </a:xfrm>
          <a:prstGeom prst="rect">
            <a:avLst/>
          </a:prstGeom>
        </p:spPr>
      </p:pic>
      <p:sp>
        <p:nvSpPr>
          <p:cNvPr id="8" name="Rectangle 7">
            <a:extLst>
              <a:ext uri="{FF2B5EF4-FFF2-40B4-BE49-F238E27FC236}">
                <a16:creationId xmlns:a16="http://schemas.microsoft.com/office/drawing/2014/main" id="{7610C753-9EC4-7B49-9E45-D6C4566D5347}"/>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31B06B32-8877-C24E-9718-952828D6AF01}"/>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sp>
        <p:nvSpPr>
          <p:cNvPr id="3" name="Rectangle 2">
            <a:extLst>
              <a:ext uri="{FF2B5EF4-FFF2-40B4-BE49-F238E27FC236}">
                <a16:creationId xmlns:a16="http://schemas.microsoft.com/office/drawing/2014/main" id="{A0865915-CF3B-F846-BBE3-3AB7AFA38902}"/>
              </a:ext>
            </a:extLst>
          </p:cNvPr>
          <p:cNvSpPr/>
          <p:nvPr userDrawn="1"/>
        </p:nvSpPr>
        <p:spPr>
          <a:xfrm>
            <a:off x="797215" y="2531607"/>
            <a:ext cx="2533651" cy="301466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8B5214-7601-694C-BEA4-6C3BD3F78026}"/>
              </a:ext>
            </a:extLst>
          </p:cNvPr>
          <p:cNvSpPr/>
          <p:nvPr userDrawn="1"/>
        </p:nvSpPr>
        <p:spPr>
          <a:xfrm>
            <a:off x="3562355" y="2531607"/>
            <a:ext cx="2533651" cy="3014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F8FFC5-1B8A-1D48-BC1B-883E414F06A6}"/>
              </a:ext>
            </a:extLst>
          </p:cNvPr>
          <p:cNvSpPr/>
          <p:nvPr userDrawn="1"/>
        </p:nvSpPr>
        <p:spPr>
          <a:xfrm>
            <a:off x="6324607" y="2531607"/>
            <a:ext cx="2533651" cy="3014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58BC19-C70B-AB42-8F5C-242D825D84D9}"/>
              </a:ext>
            </a:extLst>
          </p:cNvPr>
          <p:cNvSpPr/>
          <p:nvPr userDrawn="1"/>
        </p:nvSpPr>
        <p:spPr>
          <a:xfrm>
            <a:off x="9086859" y="2531607"/>
            <a:ext cx="2533651" cy="3014663"/>
          </a:xfrm>
          <a:prstGeom prst="rect">
            <a:avLst/>
          </a:prstGeom>
          <a:solidFill>
            <a:srgbClr val="3B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44D111-B688-9A4C-94C9-FA01CDB534F5}"/>
              </a:ext>
            </a:extLst>
          </p:cNvPr>
          <p:cNvSpPr/>
          <p:nvPr userDrawn="1"/>
        </p:nvSpPr>
        <p:spPr>
          <a:xfrm>
            <a:off x="797215" y="1733426"/>
            <a:ext cx="2533651" cy="59802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B62E3B-918D-C445-BA2D-BDA0F29D9BDE}"/>
              </a:ext>
            </a:extLst>
          </p:cNvPr>
          <p:cNvSpPr/>
          <p:nvPr userDrawn="1"/>
        </p:nvSpPr>
        <p:spPr>
          <a:xfrm>
            <a:off x="3562355" y="1733426"/>
            <a:ext cx="2533651" cy="5980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D03632-6FFE-7249-A8A8-ED0803F79799}"/>
              </a:ext>
            </a:extLst>
          </p:cNvPr>
          <p:cNvSpPr/>
          <p:nvPr userDrawn="1"/>
        </p:nvSpPr>
        <p:spPr>
          <a:xfrm>
            <a:off x="6324607" y="1733426"/>
            <a:ext cx="2533651" cy="5980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32AE3F-93D3-0740-AE83-FEE05D86115F}"/>
              </a:ext>
            </a:extLst>
          </p:cNvPr>
          <p:cNvSpPr/>
          <p:nvPr userDrawn="1"/>
        </p:nvSpPr>
        <p:spPr>
          <a:xfrm>
            <a:off x="9086859" y="1733426"/>
            <a:ext cx="2533651" cy="598025"/>
          </a:xfrm>
          <a:prstGeom prst="rect">
            <a:avLst/>
          </a:prstGeom>
          <a:solidFill>
            <a:srgbClr val="3B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40699CA0-3CE1-A34A-867D-C1DB48C008F2}"/>
              </a:ext>
            </a:extLst>
          </p:cNvPr>
          <p:cNvSpPr>
            <a:spLocks noGrp="1"/>
          </p:cNvSpPr>
          <p:nvPr>
            <p:ph type="body" sz="quarter" idx="13"/>
          </p:nvPr>
        </p:nvSpPr>
        <p:spPr>
          <a:xfrm>
            <a:off x="838200" y="1690688"/>
            <a:ext cx="2492375" cy="598488"/>
          </a:xfrm>
        </p:spPr>
        <p:txBody>
          <a:bodyPr anchor="ctr">
            <a:normAutofit/>
          </a:bodyPr>
          <a:lstStyle>
            <a:lvl1pPr marL="0" indent="0" algn="ctr">
              <a:buNone/>
              <a:defRPr sz="2400" b="1">
                <a:latin typeface="Barlow Condensed Medium" pitchFamily="2" charset="77"/>
              </a:defRPr>
            </a:lvl1pPr>
          </a:lstStyle>
          <a:p>
            <a:pPr lvl="0"/>
            <a:endParaRPr lang="en-US"/>
          </a:p>
        </p:txBody>
      </p:sp>
      <p:sp>
        <p:nvSpPr>
          <p:cNvPr id="18" name="Text Placeholder 16">
            <a:extLst>
              <a:ext uri="{FF2B5EF4-FFF2-40B4-BE49-F238E27FC236}">
                <a16:creationId xmlns:a16="http://schemas.microsoft.com/office/drawing/2014/main" id="{06A70B8D-17F3-A946-A547-6A24BE8E736C}"/>
              </a:ext>
            </a:extLst>
          </p:cNvPr>
          <p:cNvSpPr>
            <a:spLocks noGrp="1"/>
          </p:cNvSpPr>
          <p:nvPr>
            <p:ph type="body" sz="quarter" idx="14"/>
          </p:nvPr>
        </p:nvSpPr>
        <p:spPr>
          <a:xfrm>
            <a:off x="6349211" y="1690688"/>
            <a:ext cx="2492375" cy="598488"/>
          </a:xfrm>
        </p:spPr>
        <p:txBody>
          <a:bodyPr anchor="ctr">
            <a:normAutofit/>
          </a:bodyPr>
          <a:lstStyle>
            <a:lvl1pPr marL="0" indent="0" algn="ctr">
              <a:buNone/>
              <a:defRPr sz="2400" b="1">
                <a:latin typeface="Barlow Condensed Medium" pitchFamily="2" charset="77"/>
              </a:defRPr>
            </a:lvl1pPr>
          </a:lstStyle>
          <a:p>
            <a:pPr lvl="0"/>
            <a:endParaRPr lang="en-US"/>
          </a:p>
        </p:txBody>
      </p:sp>
      <p:sp>
        <p:nvSpPr>
          <p:cNvPr id="19" name="Text Placeholder 16">
            <a:extLst>
              <a:ext uri="{FF2B5EF4-FFF2-40B4-BE49-F238E27FC236}">
                <a16:creationId xmlns:a16="http://schemas.microsoft.com/office/drawing/2014/main" id="{AD00C48F-3F71-0044-8F15-68591A27F506}"/>
              </a:ext>
            </a:extLst>
          </p:cNvPr>
          <p:cNvSpPr>
            <a:spLocks noGrp="1"/>
          </p:cNvSpPr>
          <p:nvPr>
            <p:ph type="body" sz="quarter" idx="15"/>
          </p:nvPr>
        </p:nvSpPr>
        <p:spPr>
          <a:xfrm>
            <a:off x="3559176" y="1690688"/>
            <a:ext cx="2492375" cy="598488"/>
          </a:xfrm>
        </p:spPr>
        <p:txBody>
          <a:bodyPr anchor="ctr">
            <a:normAutofit/>
          </a:bodyPr>
          <a:lstStyle>
            <a:lvl1pPr marL="0" indent="0" algn="ctr">
              <a:buNone/>
              <a:defRPr sz="2400" b="1">
                <a:latin typeface="Barlow Condensed Medium" pitchFamily="2" charset="77"/>
              </a:defRPr>
            </a:lvl1pPr>
          </a:lstStyle>
          <a:p>
            <a:pPr lvl="0"/>
            <a:endParaRPr lang="en-US"/>
          </a:p>
        </p:txBody>
      </p:sp>
      <p:sp>
        <p:nvSpPr>
          <p:cNvPr id="20" name="Text Placeholder 16">
            <a:extLst>
              <a:ext uri="{FF2B5EF4-FFF2-40B4-BE49-F238E27FC236}">
                <a16:creationId xmlns:a16="http://schemas.microsoft.com/office/drawing/2014/main" id="{25DBEBFE-C4FE-9140-8E88-D3F9837635FD}"/>
              </a:ext>
            </a:extLst>
          </p:cNvPr>
          <p:cNvSpPr>
            <a:spLocks noGrp="1"/>
          </p:cNvSpPr>
          <p:nvPr>
            <p:ph type="body" sz="quarter" idx="16"/>
          </p:nvPr>
        </p:nvSpPr>
        <p:spPr>
          <a:xfrm>
            <a:off x="9107496" y="1690688"/>
            <a:ext cx="2492375" cy="598488"/>
          </a:xfrm>
        </p:spPr>
        <p:txBody>
          <a:bodyPr anchor="ctr">
            <a:normAutofit/>
          </a:bodyPr>
          <a:lstStyle>
            <a:lvl1pPr marL="0" indent="0" algn="ctr">
              <a:buNone/>
              <a:defRPr sz="2400" b="1">
                <a:latin typeface="Barlow Condensed Medium" pitchFamily="2" charset="77"/>
              </a:defRPr>
            </a:lvl1pPr>
          </a:lstStyle>
          <a:p>
            <a:pPr lvl="0"/>
            <a:endParaRPr lang="en-US"/>
          </a:p>
        </p:txBody>
      </p:sp>
      <p:sp>
        <p:nvSpPr>
          <p:cNvPr id="21" name="Text Placeholder 16">
            <a:extLst>
              <a:ext uri="{FF2B5EF4-FFF2-40B4-BE49-F238E27FC236}">
                <a16:creationId xmlns:a16="http://schemas.microsoft.com/office/drawing/2014/main" id="{63574937-A0FC-BC48-A486-988B979CE706}"/>
              </a:ext>
            </a:extLst>
          </p:cNvPr>
          <p:cNvSpPr>
            <a:spLocks noGrp="1"/>
          </p:cNvSpPr>
          <p:nvPr>
            <p:ph type="body" sz="quarter" idx="17"/>
          </p:nvPr>
        </p:nvSpPr>
        <p:spPr>
          <a:xfrm>
            <a:off x="838200" y="2531606"/>
            <a:ext cx="2492375" cy="3014663"/>
          </a:xfrm>
        </p:spPr>
        <p:txBody>
          <a:bodyPr anchor="ctr">
            <a:normAutofit/>
          </a:bodyPr>
          <a:lstStyle>
            <a:lvl1pPr marL="342900" indent="-342900" algn="ctr">
              <a:buFont typeface="Arial" panose="020B0604020202020204" pitchFamily="34" charset="0"/>
              <a:buChar char="•"/>
              <a:defRPr sz="2400"/>
            </a:lvl1pPr>
          </a:lstStyle>
          <a:p>
            <a:pPr lvl="0"/>
            <a:endParaRPr lang="en-US"/>
          </a:p>
        </p:txBody>
      </p:sp>
      <p:sp>
        <p:nvSpPr>
          <p:cNvPr id="22" name="Text Placeholder 16">
            <a:extLst>
              <a:ext uri="{FF2B5EF4-FFF2-40B4-BE49-F238E27FC236}">
                <a16:creationId xmlns:a16="http://schemas.microsoft.com/office/drawing/2014/main" id="{A7B5D9BB-97F8-F843-B7B0-1FE561B24DEB}"/>
              </a:ext>
            </a:extLst>
          </p:cNvPr>
          <p:cNvSpPr>
            <a:spLocks noGrp="1"/>
          </p:cNvSpPr>
          <p:nvPr>
            <p:ph type="body" sz="quarter" idx="18"/>
          </p:nvPr>
        </p:nvSpPr>
        <p:spPr>
          <a:xfrm>
            <a:off x="6349211" y="2531606"/>
            <a:ext cx="2492375" cy="3014663"/>
          </a:xfrm>
        </p:spPr>
        <p:txBody>
          <a:bodyPr anchor="ctr">
            <a:normAutofit/>
          </a:bodyPr>
          <a:lstStyle>
            <a:lvl1pPr marL="342900" indent="-342900" algn="ctr">
              <a:buFont typeface="Arial" panose="020B0604020202020204" pitchFamily="34" charset="0"/>
              <a:buChar char="•"/>
              <a:defRPr sz="2400"/>
            </a:lvl1pPr>
          </a:lstStyle>
          <a:p>
            <a:pPr lvl="0"/>
            <a:endParaRPr lang="en-US"/>
          </a:p>
        </p:txBody>
      </p:sp>
      <p:sp>
        <p:nvSpPr>
          <p:cNvPr id="23" name="Text Placeholder 16">
            <a:extLst>
              <a:ext uri="{FF2B5EF4-FFF2-40B4-BE49-F238E27FC236}">
                <a16:creationId xmlns:a16="http://schemas.microsoft.com/office/drawing/2014/main" id="{96EC0C2B-9ECA-AE46-B7B4-5CB5CE5405F7}"/>
              </a:ext>
            </a:extLst>
          </p:cNvPr>
          <p:cNvSpPr>
            <a:spLocks noGrp="1"/>
          </p:cNvSpPr>
          <p:nvPr>
            <p:ph type="body" sz="quarter" idx="19"/>
          </p:nvPr>
        </p:nvSpPr>
        <p:spPr>
          <a:xfrm>
            <a:off x="3559176" y="2531606"/>
            <a:ext cx="2492375" cy="3014663"/>
          </a:xfrm>
        </p:spPr>
        <p:txBody>
          <a:bodyPr anchor="ctr">
            <a:normAutofit/>
          </a:bodyPr>
          <a:lstStyle>
            <a:lvl1pPr marL="342900" indent="-342900" algn="ctr">
              <a:buFont typeface="Arial" panose="020B0604020202020204" pitchFamily="34" charset="0"/>
              <a:buChar char="•"/>
              <a:defRPr sz="2400"/>
            </a:lvl1pPr>
          </a:lstStyle>
          <a:p>
            <a:pPr lvl="0"/>
            <a:endParaRPr lang="en-US"/>
          </a:p>
        </p:txBody>
      </p:sp>
      <p:sp>
        <p:nvSpPr>
          <p:cNvPr id="24" name="Text Placeholder 16">
            <a:extLst>
              <a:ext uri="{FF2B5EF4-FFF2-40B4-BE49-F238E27FC236}">
                <a16:creationId xmlns:a16="http://schemas.microsoft.com/office/drawing/2014/main" id="{C0A8CF8D-4881-B943-AA8B-D1BA233BE026}"/>
              </a:ext>
            </a:extLst>
          </p:cNvPr>
          <p:cNvSpPr>
            <a:spLocks noGrp="1"/>
          </p:cNvSpPr>
          <p:nvPr>
            <p:ph type="body" sz="quarter" idx="20"/>
          </p:nvPr>
        </p:nvSpPr>
        <p:spPr>
          <a:xfrm>
            <a:off x="9107496" y="2531606"/>
            <a:ext cx="2492375" cy="3014663"/>
          </a:xfrm>
        </p:spPr>
        <p:txBody>
          <a:bodyPr anchor="ctr">
            <a:normAutofit/>
          </a:bodyPr>
          <a:lstStyle>
            <a:lvl1pPr marL="342900" indent="-342900" algn="ctr">
              <a:buFont typeface="Arial" panose="020B0604020202020204" pitchFamily="34" charset="0"/>
              <a:buChar char="•"/>
              <a:defRPr sz="2400"/>
            </a:lvl1pPr>
          </a:lstStyle>
          <a:p>
            <a:pPr lvl="0"/>
            <a:endParaRPr lang="en-US"/>
          </a:p>
        </p:txBody>
      </p:sp>
    </p:spTree>
    <p:extLst>
      <p:ext uri="{BB962C8B-B14F-4D97-AF65-F5344CB8AC3E}">
        <p14:creationId xmlns:p14="http://schemas.microsoft.com/office/powerpoint/2010/main" val="131220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3E0C-4013-AF45-9F65-ABA495170E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1E1A27-5DBA-5244-831F-492043E39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DD6FDD-9562-7A45-A063-03020718A0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D2298E-2092-AB4D-9B65-01AF5D4B2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5148D7-1B66-204C-9AF3-E672543EE3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CCCCA-ABCA-C34A-A5AD-B6DAC62FAB20}"/>
              </a:ext>
            </a:extLst>
          </p:cNvPr>
          <p:cNvSpPr>
            <a:spLocks noGrp="1"/>
          </p:cNvSpPr>
          <p:nvPr>
            <p:ph type="ftr" sz="quarter" idx="11"/>
          </p:nvPr>
        </p:nvSpPr>
        <p:spPr/>
        <p:txBody>
          <a:bodyPr/>
          <a:lstStyle/>
          <a:p>
            <a:endParaRPr lang="en-US"/>
          </a:p>
        </p:txBody>
      </p:sp>
      <p:pic>
        <p:nvPicPr>
          <p:cNvPr id="11" name="Picture 10">
            <a:extLst>
              <a:ext uri="{FF2B5EF4-FFF2-40B4-BE49-F238E27FC236}">
                <a16:creationId xmlns:a16="http://schemas.microsoft.com/office/drawing/2014/main" id="{7E3CDC89-9D9A-D34E-9CC9-2037C3979F95}"/>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2" name="Rectangle 11">
            <a:extLst>
              <a:ext uri="{FF2B5EF4-FFF2-40B4-BE49-F238E27FC236}">
                <a16:creationId xmlns:a16="http://schemas.microsoft.com/office/drawing/2014/main" id="{0065FEDB-4C56-EC48-9C5F-8762562E22F3}"/>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3" name="Slide Number Placeholder 5">
            <a:extLst>
              <a:ext uri="{FF2B5EF4-FFF2-40B4-BE49-F238E27FC236}">
                <a16:creationId xmlns:a16="http://schemas.microsoft.com/office/drawing/2014/main" id="{0BCBD07E-6BE1-B842-9768-D064E0B743E3}"/>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pic>
        <p:nvPicPr>
          <p:cNvPr id="14" name="Picture 13">
            <a:extLst>
              <a:ext uri="{FF2B5EF4-FFF2-40B4-BE49-F238E27FC236}">
                <a16:creationId xmlns:a16="http://schemas.microsoft.com/office/drawing/2014/main" id="{A1C17C6D-D437-0646-BC69-B4D97ACE9105}"/>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119006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D3B0-D461-274F-B448-367957BDCBD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BFAD289-08B2-C749-A9DE-5BEC630487DC}"/>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0E24B786-C7A4-5A4E-8944-AE2994E64773}"/>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8" name="Rectangle 7">
            <a:extLst>
              <a:ext uri="{FF2B5EF4-FFF2-40B4-BE49-F238E27FC236}">
                <a16:creationId xmlns:a16="http://schemas.microsoft.com/office/drawing/2014/main" id="{7610C753-9EC4-7B49-9E45-D6C4566D5347}"/>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31B06B32-8877-C24E-9718-952828D6AF01}"/>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pic>
        <p:nvPicPr>
          <p:cNvPr id="10" name="Picture 9">
            <a:extLst>
              <a:ext uri="{FF2B5EF4-FFF2-40B4-BE49-F238E27FC236}">
                <a16:creationId xmlns:a16="http://schemas.microsoft.com/office/drawing/2014/main" id="{F21B0AF1-75B9-E645-8027-5AF754C08795}"/>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2634862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442B927-AE68-3543-AE14-F1E0BBF18F73}"/>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A0A8638C-1DFE-2B45-9D16-899FD7A12A09}"/>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7" name="Rectangle 6">
            <a:extLst>
              <a:ext uri="{FF2B5EF4-FFF2-40B4-BE49-F238E27FC236}">
                <a16:creationId xmlns:a16="http://schemas.microsoft.com/office/drawing/2014/main" id="{C2CE2C99-7B71-B044-A6FF-4659E58276F4}"/>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8" name="Slide Number Placeholder 5">
            <a:extLst>
              <a:ext uri="{FF2B5EF4-FFF2-40B4-BE49-F238E27FC236}">
                <a16:creationId xmlns:a16="http://schemas.microsoft.com/office/drawing/2014/main" id="{A7081E48-9D77-5540-A2B7-C3C2AAE96A35}"/>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pic>
        <p:nvPicPr>
          <p:cNvPr id="9" name="Picture 8">
            <a:extLst>
              <a:ext uri="{FF2B5EF4-FFF2-40B4-BE49-F238E27FC236}">
                <a16:creationId xmlns:a16="http://schemas.microsoft.com/office/drawing/2014/main" id="{5C3491D8-C1BC-164A-BC76-BC7CC0CE8D38}"/>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25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D7FF9E-75D2-B145-B638-1F6506C90C87}"/>
              </a:ext>
            </a:extLst>
          </p:cNvPr>
          <p:cNvSpPr/>
          <p:nvPr userDrawn="1"/>
        </p:nvSpPr>
        <p:spPr>
          <a:xfrm>
            <a:off x="964745" y="3377972"/>
            <a:ext cx="4664529" cy="3037116"/>
          </a:xfrm>
          <a:prstGeom prst="rect">
            <a:avLst/>
          </a:pr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rlow" pitchFamily="2" charset="77"/>
            </a:endParaRPr>
          </a:p>
        </p:txBody>
      </p:sp>
      <p:sp>
        <p:nvSpPr>
          <p:cNvPr id="6" name="Content Placeholder 5">
            <a:extLst>
              <a:ext uri="{FF2B5EF4-FFF2-40B4-BE49-F238E27FC236}">
                <a16:creationId xmlns:a16="http://schemas.microsoft.com/office/drawing/2014/main" id="{A529B090-71E6-1B48-94EF-D9224627B009}"/>
              </a:ext>
            </a:extLst>
          </p:cNvPr>
          <p:cNvSpPr>
            <a:spLocks noGrp="1"/>
          </p:cNvSpPr>
          <p:nvPr>
            <p:ph sz="quarter" idx="11" hasCustomPrompt="1"/>
          </p:nvPr>
        </p:nvSpPr>
        <p:spPr>
          <a:xfrm>
            <a:off x="457201" y="2700338"/>
            <a:ext cx="7358062" cy="3043237"/>
          </a:xfrm>
        </p:spPr>
        <p:txBody>
          <a:bodyPr>
            <a:noAutofit/>
          </a:bodyPr>
          <a:lstStyle>
            <a:lvl1pPr marL="0" indent="0">
              <a:buNone/>
              <a:defRPr sz="7200">
                <a:solidFill>
                  <a:srgbClr val="3BC9D5"/>
                </a:solidFill>
                <a:latin typeface="Barlow Condensed Medium" pitchFamily="2" charset="77"/>
              </a:defRPr>
            </a:lvl1pPr>
            <a:lvl2pPr marL="457200" indent="0">
              <a:buNone/>
              <a:defRPr sz="6600"/>
            </a:lvl2pPr>
            <a:lvl3pPr>
              <a:defRPr sz="6000"/>
            </a:lvl3pPr>
            <a:lvl4pPr>
              <a:defRPr sz="5400"/>
            </a:lvl4pPr>
            <a:lvl5pPr>
              <a:defRPr sz="5400"/>
            </a:lvl5pPr>
          </a:lstStyle>
          <a:p>
            <a:pPr lvl="0"/>
            <a:r>
              <a:rPr lang="en-US"/>
              <a:t>Thank you</a:t>
            </a:r>
          </a:p>
        </p:txBody>
      </p:sp>
    </p:spTree>
    <p:extLst>
      <p:ext uri="{BB962C8B-B14F-4D97-AF65-F5344CB8AC3E}">
        <p14:creationId xmlns:p14="http://schemas.microsoft.com/office/powerpoint/2010/main" val="1420256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8" y="5768128"/>
            <a:ext cx="11277975" cy="180562"/>
          </a:xfrm>
        </p:spPr>
        <p:txBody>
          <a:bodyPr wrap="square" lIns="0" anchor="b">
            <a:spAutoFit/>
          </a:bodyPr>
          <a:lstStyle>
            <a:lvl1pPr marL="0" indent="0" algn="r">
              <a:buNone/>
              <a:defRPr sz="637" b="0" i="1">
                <a:solidFill>
                  <a:schemeClr val="tx1">
                    <a:lumMod val="75000"/>
                    <a:lumOff val="25000"/>
                  </a:schemeClr>
                </a:solidFill>
              </a:defRPr>
            </a:lvl1pPr>
            <a:lvl2pPr marL="106060" indent="0">
              <a:buNone/>
              <a:defRPr/>
            </a:lvl2pPr>
            <a:lvl3pPr marL="431818" indent="0">
              <a:buNone/>
              <a:defRPr/>
            </a:lvl3pPr>
            <a:lvl4pPr marL="603534" indent="0">
              <a:buNone/>
              <a:defRPr/>
            </a:lvl4pPr>
            <a:lvl5pPr marL="821969" indent="0">
              <a:buNone/>
              <a:defRPr/>
            </a:lvl5pPr>
          </a:lstStyle>
          <a:p>
            <a:pPr lvl="0"/>
            <a:r>
              <a:rPr lang="en-GB" dirty="0"/>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9373116" y="1306768"/>
            <a:ext cx="1105533" cy="1535006"/>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534028"/>
            <a:ext cx="188249" cy="110126"/>
          </a:xfrm>
          <a:prstGeom prst="rect">
            <a:avLst/>
          </a:prstGeom>
        </p:spPr>
        <p:txBody>
          <a:bodyPr vert="horz" wrap="none" lIns="0" tIns="0" rIns="0" bIns="0" rtlCol="0" anchor="b"/>
          <a:lstStyle>
            <a:lvl1pPr algn="l">
              <a:defRPr lang="en-GB" sz="715"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5785715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D7FF9E-75D2-B145-B638-1F6506C90C87}"/>
              </a:ext>
            </a:extLst>
          </p:cNvPr>
          <p:cNvSpPr/>
          <p:nvPr userDrawn="1"/>
        </p:nvSpPr>
        <p:spPr>
          <a:xfrm>
            <a:off x="250371" y="4049486"/>
            <a:ext cx="3733800" cy="1132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5">
            <a:extLst>
              <a:ext uri="{FF2B5EF4-FFF2-40B4-BE49-F238E27FC236}">
                <a16:creationId xmlns:a16="http://schemas.microsoft.com/office/drawing/2014/main" id="{5D59C2EA-0E50-6446-A9AE-8FA3339886B9}"/>
              </a:ext>
            </a:extLst>
          </p:cNvPr>
          <p:cNvSpPr>
            <a:spLocks noGrp="1"/>
          </p:cNvSpPr>
          <p:nvPr>
            <p:ph sz="quarter" idx="11" hasCustomPrompt="1"/>
          </p:nvPr>
        </p:nvSpPr>
        <p:spPr>
          <a:xfrm>
            <a:off x="471488" y="3477986"/>
            <a:ext cx="4600575" cy="761319"/>
          </a:xfrm>
        </p:spPr>
        <p:txBody>
          <a:bodyPr>
            <a:noAutofit/>
          </a:bodyPr>
          <a:lstStyle>
            <a:lvl1pPr marL="0" indent="0">
              <a:buNone/>
              <a:defRPr sz="4800">
                <a:solidFill>
                  <a:srgbClr val="402957"/>
                </a:solidFill>
                <a:latin typeface="Barlow Condensed Medium" pitchFamily="2" charset="77"/>
              </a:defRPr>
            </a:lvl1pPr>
            <a:lvl2pPr marL="457200" indent="0">
              <a:buNone/>
              <a:defRPr sz="6600"/>
            </a:lvl2pPr>
            <a:lvl3pPr>
              <a:defRPr sz="6000"/>
            </a:lvl3pPr>
            <a:lvl4pPr>
              <a:defRPr sz="5400"/>
            </a:lvl4pPr>
            <a:lvl5pPr>
              <a:defRPr sz="5400"/>
            </a:lvl5pPr>
          </a:lstStyle>
          <a:p>
            <a:pPr lvl="0"/>
            <a:r>
              <a:rPr lang="en-US"/>
              <a:t>Presentation Title</a:t>
            </a:r>
          </a:p>
          <a:p>
            <a:pPr lvl="0"/>
            <a:endParaRPr lang="en-US"/>
          </a:p>
        </p:txBody>
      </p:sp>
      <p:sp>
        <p:nvSpPr>
          <p:cNvPr id="5" name="Text Placeholder 4">
            <a:extLst>
              <a:ext uri="{FF2B5EF4-FFF2-40B4-BE49-F238E27FC236}">
                <a16:creationId xmlns:a16="http://schemas.microsoft.com/office/drawing/2014/main" id="{58078383-50AB-A947-98A0-42149CB50E2C}"/>
              </a:ext>
            </a:extLst>
          </p:cNvPr>
          <p:cNvSpPr>
            <a:spLocks noGrp="1"/>
          </p:cNvSpPr>
          <p:nvPr>
            <p:ph type="body" sz="quarter" idx="12" hasCustomPrompt="1"/>
          </p:nvPr>
        </p:nvSpPr>
        <p:spPr>
          <a:xfrm>
            <a:off x="471488" y="4239306"/>
            <a:ext cx="4229100" cy="571500"/>
          </a:xfrm>
        </p:spPr>
        <p:txBody>
          <a:bodyPr>
            <a:normAutofit/>
          </a:bodyPr>
          <a:lstStyle>
            <a:lvl1pPr marL="0" indent="0">
              <a:buNone/>
              <a:defRPr sz="2000" b="0">
                <a:solidFill>
                  <a:srgbClr val="3BC9D5"/>
                </a:solidFill>
                <a:latin typeface="Barlow" pitchFamily="2" charset="77"/>
              </a:defRPr>
            </a:lvl1pPr>
          </a:lstStyle>
          <a:p>
            <a:pPr lvl="0"/>
            <a:r>
              <a:rPr lang="en-US"/>
              <a:t>Subtitle / date</a:t>
            </a:r>
          </a:p>
        </p:txBody>
      </p:sp>
    </p:spTree>
    <p:extLst>
      <p:ext uri="{BB962C8B-B14F-4D97-AF65-F5344CB8AC3E}">
        <p14:creationId xmlns:p14="http://schemas.microsoft.com/office/powerpoint/2010/main" val="226969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D7FF9E-75D2-B145-B638-1F6506C90C87}"/>
              </a:ext>
            </a:extLst>
          </p:cNvPr>
          <p:cNvSpPr/>
          <p:nvPr userDrawn="1"/>
        </p:nvSpPr>
        <p:spPr>
          <a:xfrm>
            <a:off x="4050845" y="2077810"/>
            <a:ext cx="6107567" cy="3037116"/>
          </a:xfrm>
          <a:prstGeom prst="rect">
            <a:avLst/>
          </a:pr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rlow" pitchFamily="2" charset="77"/>
            </a:endParaRPr>
          </a:p>
        </p:txBody>
      </p:sp>
      <p:sp>
        <p:nvSpPr>
          <p:cNvPr id="4" name="Rectangle 3">
            <a:extLst>
              <a:ext uri="{FF2B5EF4-FFF2-40B4-BE49-F238E27FC236}">
                <a16:creationId xmlns:a16="http://schemas.microsoft.com/office/drawing/2014/main" id="{773A09CC-73FF-8345-89AD-3DB92F6A7460}"/>
              </a:ext>
            </a:extLst>
          </p:cNvPr>
          <p:cNvSpPr/>
          <p:nvPr userDrawn="1"/>
        </p:nvSpPr>
        <p:spPr>
          <a:xfrm>
            <a:off x="531358" y="1215797"/>
            <a:ext cx="1897517" cy="2070328"/>
          </a:xfrm>
          <a:prstGeom prst="rect">
            <a:avLst/>
          </a:prstGeom>
          <a:solidFill>
            <a:srgbClr val="3B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rlow" pitchFamily="2" charset="77"/>
            </a:endParaRPr>
          </a:p>
        </p:txBody>
      </p:sp>
      <p:sp>
        <p:nvSpPr>
          <p:cNvPr id="6" name="Text Placeholder 5">
            <a:extLst>
              <a:ext uri="{FF2B5EF4-FFF2-40B4-BE49-F238E27FC236}">
                <a16:creationId xmlns:a16="http://schemas.microsoft.com/office/drawing/2014/main" id="{B722C39C-5884-F645-8DCF-4DA7A96FA469}"/>
              </a:ext>
            </a:extLst>
          </p:cNvPr>
          <p:cNvSpPr>
            <a:spLocks noGrp="1"/>
          </p:cNvSpPr>
          <p:nvPr>
            <p:ph type="body" sz="quarter" idx="10" hasCustomPrompt="1"/>
          </p:nvPr>
        </p:nvSpPr>
        <p:spPr>
          <a:xfrm>
            <a:off x="531358" y="622186"/>
            <a:ext cx="2643187" cy="3257550"/>
          </a:xfrm>
        </p:spPr>
        <p:txBody>
          <a:bodyPr>
            <a:normAutofit/>
          </a:bodyPr>
          <a:lstStyle>
            <a:lvl1pPr marL="0" indent="0">
              <a:buNone/>
              <a:defRPr sz="20000">
                <a:solidFill>
                  <a:schemeClr val="bg1"/>
                </a:solidFill>
                <a:latin typeface="Barlow Condensed Medium" pitchFamily="2" charset="77"/>
              </a:defRPr>
            </a:lvl1pPr>
          </a:lstStyle>
          <a:p>
            <a:pPr lvl="0"/>
            <a:r>
              <a:rPr lang="en-US"/>
              <a:t>01</a:t>
            </a:r>
          </a:p>
        </p:txBody>
      </p:sp>
      <p:sp>
        <p:nvSpPr>
          <p:cNvPr id="8" name="Text Placeholder 7">
            <a:extLst>
              <a:ext uri="{FF2B5EF4-FFF2-40B4-BE49-F238E27FC236}">
                <a16:creationId xmlns:a16="http://schemas.microsoft.com/office/drawing/2014/main" id="{F076A24B-D93F-304C-88C8-1FB425394D12}"/>
              </a:ext>
            </a:extLst>
          </p:cNvPr>
          <p:cNvSpPr>
            <a:spLocks noGrp="1"/>
          </p:cNvSpPr>
          <p:nvPr>
            <p:ph type="body" sz="quarter" idx="11" hasCustomPrompt="1"/>
          </p:nvPr>
        </p:nvSpPr>
        <p:spPr>
          <a:xfrm>
            <a:off x="4543426" y="3286125"/>
            <a:ext cx="6229350" cy="2000250"/>
          </a:xfrm>
        </p:spPr>
        <p:txBody>
          <a:bodyPr>
            <a:normAutofit/>
          </a:bodyPr>
          <a:lstStyle>
            <a:lvl1pPr marL="0" indent="0">
              <a:buNone/>
              <a:defRPr sz="6600">
                <a:solidFill>
                  <a:schemeClr val="bg1"/>
                </a:solidFill>
                <a:latin typeface="Barlow Condensed Medium" pitchFamily="2" charset="77"/>
              </a:defRPr>
            </a:lvl1pPr>
          </a:lstStyle>
          <a:p>
            <a:pPr lvl="0"/>
            <a:r>
              <a:rPr lang="en-US"/>
              <a:t>Divider Title</a:t>
            </a:r>
          </a:p>
        </p:txBody>
      </p:sp>
    </p:spTree>
    <p:extLst>
      <p:ext uri="{BB962C8B-B14F-4D97-AF65-F5344CB8AC3E}">
        <p14:creationId xmlns:p14="http://schemas.microsoft.com/office/powerpoint/2010/main" val="117788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2C53-EF7C-6344-81CA-4DE1959F3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FDBF6A-C65F-954F-81D6-A691933BD9B9}"/>
              </a:ext>
            </a:extLst>
          </p:cNvPr>
          <p:cNvSpPr>
            <a:spLocks noGrp="1"/>
          </p:cNvSpPr>
          <p:nvPr>
            <p:ph idx="1"/>
          </p:nvPr>
        </p:nvSpPr>
        <p:spPr/>
        <p:txBody>
          <a:bodyPr/>
          <a:lstStyle>
            <a:lvl1pPr>
              <a:buClr>
                <a:srgbClr val="3BC9D5"/>
              </a:buClr>
              <a:defRPr/>
            </a:lvl1pPr>
            <a:lvl2pPr>
              <a:buClr>
                <a:srgbClr val="3BC9D5"/>
              </a:buClr>
              <a:defRPr/>
            </a:lvl2pPr>
            <a:lvl3pPr>
              <a:buClr>
                <a:srgbClr val="3BC9D5"/>
              </a:buClr>
              <a:defRPr/>
            </a:lvl3pPr>
            <a:lvl4pPr>
              <a:buClr>
                <a:srgbClr val="3BC9D5"/>
              </a:buClr>
              <a:defRPr/>
            </a:lvl4pPr>
            <a:lvl5pPr>
              <a:buClr>
                <a:srgbClr val="3BC9D5"/>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46DAB20-9426-DB43-990C-6D022594196B}"/>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346BC87E-86BC-3941-AA7A-BE4E0826463A}"/>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438464EA-F166-714D-9813-77C9D2874651}"/>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475683C-065A-1249-BC83-0FAE42C656C9}"/>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pic>
        <p:nvPicPr>
          <p:cNvPr id="11" name="Picture 10">
            <a:extLst>
              <a:ext uri="{FF2B5EF4-FFF2-40B4-BE49-F238E27FC236}">
                <a16:creationId xmlns:a16="http://schemas.microsoft.com/office/drawing/2014/main" id="{76106D11-B4FF-FF45-96D4-910677F5B703}"/>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407914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1CF-FE69-C444-B0C3-8077DAD5A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CBB90-6387-9746-B17F-C9888F382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6B9D22-74D7-D147-82B6-8A5760B436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7B9D35-966B-9C40-A3D8-D659EE7D4F6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1A9AF11-06C5-EC45-B755-B5CFF3522B26}"/>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89DDB5BF-44B3-4246-8E73-E72BD5218F30}"/>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1" name="Slide Number Placeholder 5">
            <a:extLst>
              <a:ext uri="{FF2B5EF4-FFF2-40B4-BE49-F238E27FC236}">
                <a16:creationId xmlns:a16="http://schemas.microsoft.com/office/drawing/2014/main" id="{BF5976FB-BDCF-5642-8EB1-6220DE786F08}"/>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pic>
        <p:nvPicPr>
          <p:cNvPr id="12" name="Picture 11">
            <a:extLst>
              <a:ext uri="{FF2B5EF4-FFF2-40B4-BE49-F238E27FC236}">
                <a16:creationId xmlns:a16="http://schemas.microsoft.com/office/drawing/2014/main" id="{D69FFC00-7AAA-7047-822F-819E972DE022}"/>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365035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1CF-FE69-C444-B0C3-8077DAD5AB3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2DCBB90-6387-9746-B17F-C9888F382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7B9D35-966B-9C40-A3D8-D659EE7D4F6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1A9AF11-06C5-EC45-B755-B5CFF3522B26}"/>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89DDB5BF-44B3-4246-8E73-E72BD5218F30}"/>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1" name="Slide Number Placeholder 5">
            <a:extLst>
              <a:ext uri="{FF2B5EF4-FFF2-40B4-BE49-F238E27FC236}">
                <a16:creationId xmlns:a16="http://schemas.microsoft.com/office/drawing/2014/main" id="{BF5976FB-BDCF-5642-8EB1-6220DE786F08}"/>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sp>
        <p:nvSpPr>
          <p:cNvPr id="5" name="Rectangle 4">
            <a:extLst>
              <a:ext uri="{FF2B5EF4-FFF2-40B4-BE49-F238E27FC236}">
                <a16:creationId xmlns:a16="http://schemas.microsoft.com/office/drawing/2014/main" id="{0C303D74-C256-804D-8F59-06C886019AEC}"/>
              </a:ext>
            </a:extLst>
          </p:cNvPr>
          <p:cNvSpPr/>
          <p:nvPr userDrawn="1"/>
        </p:nvSpPr>
        <p:spPr>
          <a:xfrm>
            <a:off x="8386763" y="0"/>
            <a:ext cx="3819525" cy="6872288"/>
          </a:xfrm>
          <a:prstGeom prst="rect">
            <a:avLst/>
          </a:pr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AF64D2E8-1483-0640-9AD3-DBAA3095632E}"/>
              </a:ext>
            </a:extLst>
          </p:cNvPr>
          <p:cNvSpPr>
            <a:spLocks noGrp="1"/>
          </p:cNvSpPr>
          <p:nvPr>
            <p:ph type="body" sz="quarter" idx="13"/>
          </p:nvPr>
        </p:nvSpPr>
        <p:spPr>
          <a:xfrm>
            <a:off x="8686800" y="365125"/>
            <a:ext cx="3243263" cy="6121400"/>
          </a:xfrm>
        </p:spPr>
        <p:txBody>
          <a:bodyPr/>
          <a:lstStyle>
            <a:lvl1pPr>
              <a:buClr>
                <a:srgbClr val="3BC9D5"/>
              </a:buClr>
              <a:defRPr>
                <a:solidFill>
                  <a:schemeClr val="bg1"/>
                </a:solidFill>
              </a:defRPr>
            </a:lvl1pPr>
            <a:lvl2pPr>
              <a:buClr>
                <a:srgbClr val="3BC9D5"/>
              </a:buClr>
              <a:defRPr>
                <a:solidFill>
                  <a:schemeClr val="bg1"/>
                </a:solidFill>
              </a:defRPr>
            </a:lvl2pPr>
            <a:lvl3pPr>
              <a:buClr>
                <a:srgbClr val="3BC9D5"/>
              </a:buClr>
              <a:defRPr>
                <a:solidFill>
                  <a:schemeClr val="bg1"/>
                </a:solidFill>
              </a:defRPr>
            </a:lvl3pPr>
            <a:lvl4pPr>
              <a:buClr>
                <a:srgbClr val="3BC9D5"/>
              </a:buClr>
              <a:defRPr>
                <a:solidFill>
                  <a:schemeClr val="bg1"/>
                </a:solidFill>
              </a:defRPr>
            </a:lvl4pPr>
            <a:lvl5pPr>
              <a:buClr>
                <a:srgbClr val="3BC9D5"/>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3780EB82-E27B-E94F-90F7-F23F3C2276D4}"/>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381927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1CF-FE69-C444-B0C3-8077DAD5AB3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2DCBB90-6387-9746-B17F-C9888F382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7B9D35-966B-9C40-A3D8-D659EE7D4F6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1A9AF11-06C5-EC45-B755-B5CFF3522B26}"/>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89DDB5BF-44B3-4246-8E73-E72BD5218F30}"/>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1" name="Slide Number Placeholder 5">
            <a:extLst>
              <a:ext uri="{FF2B5EF4-FFF2-40B4-BE49-F238E27FC236}">
                <a16:creationId xmlns:a16="http://schemas.microsoft.com/office/drawing/2014/main" id="{BF5976FB-BDCF-5642-8EB1-6220DE786F08}"/>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sp>
        <p:nvSpPr>
          <p:cNvPr id="5" name="Rectangle 4">
            <a:extLst>
              <a:ext uri="{FF2B5EF4-FFF2-40B4-BE49-F238E27FC236}">
                <a16:creationId xmlns:a16="http://schemas.microsoft.com/office/drawing/2014/main" id="{0C303D74-C256-804D-8F59-06C886019AEC}"/>
              </a:ext>
            </a:extLst>
          </p:cNvPr>
          <p:cNvSpPr/>
          <p:nvPr userDrawn="1"/>
        </p:nvSpPr>
        <p:spPr>
          <a:xfrm>
            <a:off x="8386763" y="0"/>
            <a:ext cx="3819525" cy="6872288"/>
          </a:xfrm>
          <a:prstGeom prst="rect">
            <a:avLst/>
          </a:prstGeom>
          <a:solidFill>
            <a:srgbClr val="3B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AF64D2E8-1483-0640-9AD3-DBAA3095632E}"/>
              </a:ext>
            </a:extLst>
          </p:cNvPr>
          <p:cNvSpPr>
            <a:spLocks noGrp="1"/>
          </p:cNvSpPr>
          <p:nvPr>
            <p:ph type="body" sz="quarter" idx="13"/>
          </p:nvPr>
        </p:nvSpPr>
        <p:spPr>
          <a:xfrm>
            <a:off x="8686800" y="365125"/>
            <a:ext cx="3243263" cy="6121400"/>
          </a:xfrm>
        </p:spPr>
        <p:txBody>
          <a:bodyPr/>
          <a:lstStyle>
            <a:lvl1pPr>
              <a:buClr>
                <a:srgbClr val="402957"/>
              </a:buClr>
              <a:defRPr>
                <a:solidFill>
                  <a:schemeClr val="bg1"/>
                </a:solidFill>
              </a:defRPr>
            </a:lvl1pPr>
            <a:lvl2pPr>
              <a:buClr>
                <a:srgbClr val="402957"/>
              </a:buClr>
              <a:defRPr>
                <a:solidFill>
                  <a:schemeClr val="bg1"/>
                </a:solidFill>
              </a:defRPr>
            </a:lvl2pPr>
            <a:lvl3pPr>
              <a:buClr>
                <a:srgbClr val="402957"/>
              </a:buClr>
              <a:defRPr>
                <a:solidFill>
                  <a:schemeClr val="bg1"/>
                </a:solidFill>
              </a:defRPr>
            </a:lvl3pPr>
            <a:lvl4pPr>
              <a:buClr>
                <a:srgbClr val="402957"/>
              </a:buClr>
              <a:defRPr>
                <a:solidFill>
                  <a:schemeClr val="bg1"/>
                </a:solidFill>
              </a:defRPr>
            </a:lvl4pPr>
            <a:lvl5pPr>
              <a:buClr>
                <a:srgbClr val="402957"/>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2A2EC7ED-B67D-1F41-B7DF-E523BE26BE59}"/>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315883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1CF-FE69-C444-B0C3-8077DAD5AB3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2DCBB90-6387-9746-B17F-C9888F382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7B9D35-966B-9C40-A3D8-D659EE7D4F6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1A9AF11-06C5-EC45-B755-B5CFF3522B26}"/>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89DDB5BF-44B3-4246-8E73-E72BD5218F30}"/>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1" name="Slide Number Placeholder 5">
            <a:extLst>
              <a:ext uri="{FF2B5EF4-FFF2-40B4-BE49-F238E27FC236}">
                <a16:creationId xmlns:a16="http://schemas.microsoft.com/office/drawing/2014/main" id="{BF5976FB-BDCF-5642-8EB1-6220DE786F08}"/>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sp>
        <p:nvSpPr>
          <p:cNvPr id="5" name="Rectangle 4">
            <a:extLst>
              <a:ext uri="{FF2B5EF4-FFF2-40B4-BE49-F238E27FC236}">
                <a16:creationId xmlns:a16="http://schemas.microsoft.com/office/drawing/2014/main" id="{0C303D74-C256-804D-8F59-06C886019AEC}"/>
              </a:ext>
            </a:extLst>
          </p:cNvPr>
          <p:cNvSpPr/>
          <p:nvPr userDrawn="1"/>
        </p:nvSpPr>
        <p:spPr>
          <a:xfrm>
            <a:off x="8386763" y="0"/>
            <a:ext cx="3819525" cy="6872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2957"/>
              </a:solidFill>
            </a:endParaRPr>
          </a:p>
        </p:txBody>
      </p:sp>
      <p:sp>
        <p:nvSpPr>
          <p:cNvPr id="12" name="Text Placeholder 11">
            <a:extLst>
              <a:ext uri="{FF2B5EF4-FFF2-40B4-BE49-F238E27FC236}">
                <a16:creationId xmlns:a16="http://schemas.microsoft.com/office/drawing/2014/main" id="{AF64D2E8-1483-0640-9AD3-DBAA3095632E}"/>
              </a:ext>
            </a:extLst>
          </p:cNvPr>
          <p:cNvSpPr>
            <a:spLocks noGrp="1"/>
          </p:cNvSpPr>
          <p:nvPr>
            <p:ph type="body" sz="quarter" idx="13"/>
          </p:nvPr>
        </p:nvSpPr>
        <p:spPr>
          <a:xfrm>
            <a:off x="8686800" y="365125"/>
            <a:ext cx="3243263" cy="6121400"/>
          </a:xfrm>
        </p:spPr>
        <p:txBody>
          <a:bodyPr/>
          <a:lstStyle>
            <a:lvl1pPr>
              <a:buClr>
                <a:schemeClr val="bg1"/>
              </a:buClr>
              <a:defRPr>
                <a:solidFill>
                  <a:srgbClr val="402957"/>
                </a:solidFill>
              </a:defRPr>
            </a:lvl1pPr>
            <a:lvl2pPr>
              <a:buClr>
                <a:schemeClr val="bg1"/>
              </a:buClr>
              <a:defRPr>
                <a:solidFill>
                  <a:srgbClr val="402957"/>
                </a:solidFill>
              </a:defRPr>
            </a:lvl2pPr>
            <a:lvl3pPr>
              <a:buClr>
                <a:schemeClr val="bg1"/>
              </a:buClr>
              <a:defRPr>
                <a:solidFill>
                  <a:srgbClr val="402957"/>
                </a:solidFill>
              </a:defRPr>
            </a:lvl3pPr>
            <a:lvl4pPr>
              <a:buClr>
                <a:schemeClr val="bg1"/>
              </a:buClr>
              <a:defRPr>
                <a:solidFill>
                  <a:srgbClr val="402957"/>
                </a:solidFill>
              </a:defRPr>
            </a:lvl4pPr>
            <a:lvl5pPr>
              <a:buClr>
                <a:schemeClr val="bg1"/>
              </a:buClr>
              <a:defRPr>
                <a:solidFill>
                  <a:srgbClr val="40295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E82D53CB-1B8D-3646-A7DC-D8B87F19BB44}"/>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135919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1CF-FE69-C444-B0C3-8077DAD5AB3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2DCBB90-6387-9746-B17F-C9888F382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7B9D35-966B-9C40-A3D8-D659EE7D4F6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1A9AF11-06C5-EC45-B755-B5CFF3522B26}"/>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89DDB5BF-44B3-4246-8E73-E72BD5218F30}"/>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1" name="Slide Number Placeholder 5">
            <a:extLst>
              <a:ext uri="{FF2B5EF4-FFF2-40B4-BE49-F238E27FC236}">
                <a16:creationId xmlns:a16="http://schemas.microsoft.com/office/drawing/2014/main" id="{BF5976FB-BDCF-5642-8EB1-6220DE786F08}"/>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sp>
        <p:nvSpPr>
          <p:cNvPr id="5" name="Rectangle 4">
            <a:extLst>
              <a:ext uri="{FF2B5EF4-FFF2-40B4-BE49-F238E27FC236}">
                <a16:creationId xmlns:a16="http://schemas.microsoft.com/office/drawing/2014/main" id="{0C303D74-C256-804D-8F59-06C886019AEC}"/>
              </a:ext>
            </a:extLst>
          </p:cNvPr>
          <p:cNvSpPr/>
          <p:nvPr userDrawn="1"/>
        </p:nvSpPr>
        <p:spPr>
          <a:xfrm>
            <a:off x="8386763" y="0"/>
            <a:ext cx="3819525" cy="6872288"/>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AF64D2E8-1483-0640-9AD3-DBAA3095632E}"/>
              </a:ext>
            </a:extLst>
          </p:cNvPr>
          <p:cNvSpPr>
            <a:spLocks noGrp="1"/>
          </p:cNvSpPr>
          <p:nvPr>
            <p:ph type="body" sz="quarter" idx="13"/>
          </p:nvPr>
        </p:nvSpPr>
        <p:spPr>
          <a:xfrm>
            <a:off x="8686800" y="365125"/>
            <a:ext cx="3243263" cy="6121400"/>
          </a:xfrm>
        </p:spPr>
        <p:txBody>
          <a:bodyPr/>
          <a:lstStyle>
            <a:lvl1pPr>
              <a:buClr>
                <a:schemeClr val="bg1"/>
              </a:buClr>
              <a:defRPr>
                <a:solidFill>
                  <a:srgbClr val="402957"/>
                </a:solidFill>
              </a:defRPr>
            </a:lvl1pPr>
            <a:lvl2pPr>
              <a:buClr>
                <a:schemeClr val="bg1"/>
              </a:buClr>
              <a:defRPr>
                <a:solidFill>
                  <a:srgbClr val="402957"/>
                </a:solidFill>
              </a:defRPr>
            </a:lvl2pPr>
            <a:lvl3pPr>
              <a:buClr>
                <a:schemeClr val="bg1"/>
              </a:buClr>
              <a:defRPr>
                <a:solidFill>
                  <a:srgbClr val="402957"/>
                </a:solidFill>
              </a:defRPr>
            </a:lvl3pPr>
            <a:lvl4pPr>
              <a:buClr>
                <a:schemeClr val="bg1"/>
              </a:buClr>
              <a:defRPr>
                <a:solidFill>
                  <a:srgbClr val="402957"/>
                </a:solidFill>
              </a:defRPr>
            </a:lvl4pPr>
            <a:lvl5pPr>
              <a:buClr>
                <a:schemeClr val="bg1"/>
              </a:buClr>
              <a:defRPr>
                <a:solidFill>
                  <a:srgbClr val="40295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8F9D4908-D21C-2B40-911F-05247C95233A}"/>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18935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B502B-2C43-7E42-88EF-C317C1F75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A9431F-7D8C-9E4B-A80F-CACDB9FF4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195931E-EDA5-4C4C-9EC0-484F002AB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[web address]</a:t>
            </a:r>
          </a:p>
        </p:txBody>
      </p:sp>
      <p:sp>
        <p:nvSpPr>
          <p:cNvPr id="6" name="Slide Number Placeholder 5">
            <a:extLst>
              <a:ext uri="{FF2B5EF4-FFF2-40B4-BE49-F238E27FC236}">
                <a16:creationId xmlns:a16="http://schemas.microsoft.com/office/drawing/2014/main" id="{E086F362-0EAC-D744-B6EE-0DB1079C7D7A}"/>
              </a:ext>
            </a:extLst>
          </p:cNvPr>
          <p:cNvSpPr>
            <a:spLocks noGrp="1"/>
          </p:cNvSpPr>
          <p:nvPr>
            <p:ph type="sldNum" sz="quarter" idx="4"/>
          </p:nvPr>
        </p:nvSpPr>
        <p:spPr>
          <a:xfrm>
            <a:off x="92964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28A4B-097C-0E43-8F4F-F7954D40F2C7}" type="slidenum">
              <a:rPr lang="en-US" smtClean="0"/>
              <a:t>‹#›</a:t>
            </a:fld>
            <a:endParaRPr lang="en-US"/>
          </a:p>
        </p:txBody>
      </p:sp>
    </p:spTree>
    <p:extLst>
      <p:ext uri="{BB962C8B-B14F-4D97-AF65-F5344CB8AC3E}">
        <p14:creationId xmlns:p14="http://schemas.microsoft.com/office/powerpoint/2010/main" val="2892708445"/>
      </p:ext>
    </p:extLst>
  </p:cSld>
  <p:clrMap bg1="lt1" tx1="dk1" bg2="lt2" tx2="dk2" accent1="accent1" accent2="accent2" accent3="accent3" accent4="accent4" accent5="accent5" accent6="accent6" hlink="hlink" folHlink="folHlink"/>
  <p:sldLayoutIdLst>
    <p:sldLayoutId id="2147483735" r:id="rId1"/>
    <p:sldLayoutId id="2147483649" r:id="rId2"/>
    <p:sldLayoutId id="2147483657" r:id="rId3"/>
    <p:sldLayoutId id="2147483650" r:id="rId4"/>
    <p:sldLayoutId id="2147483652" r:id="rId5"/>
    <p:sldLayoutId id="2147483658" r:id="rId6"/>
    <p:sldLayoutId id="2147483659" r:id="rId7"/>
    <p:sldLayoutId id="2147483660" r:id="rId8"/>
    <p:sldLayoutId id="2147483661" r:id="rId9"/>
    <p:sldLayoutId id="2147483663" r:id="rId10"/>
    <p:sldLayoutId id="2147483662" r:id="rId11"/>
    <p:sldLayoutId id="2147483653" r:id="rId12"/>
    <p:sldLayoutId id="2147483654" r:id="rId13"/>
    <p:sldLayoutId id="2147483655" r:id="rId14"/>
    <p:sldLayoutId id="2147483656" r:id="rId15"/>
    <p:sldLayoutId id="2147483736" r:id="rId16"/>
  </p:sldLayoutIdLst>
  <p:txStyles>
    <p:titleStyle>
      <a:lvl1pPr algn="l" defTabSz="914400" rtl="0" eaLnBrk="1" latinLnBrk="0" hangingPunct="1">
        <a:lnSpc>
          <a:spcPct val="90000"/>
        </a:lnSpc>
        <a:spcBef>
          <a:spcPct val="0"/>
        </a:spcBef>
        <a:buNone/>
        <a:defRPr sz="4400" kern="1200">
          <a:solidFill>
            <a:schemeClr val="tx1"/>
          </a:solidFill>
          <a:latin typeface="Barlow Condensed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gov.scot/publications/standard-industrial-classification/"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F9F3E33-09EA-459D-8F20-BF575409B4A4}"/>
              </a:ext>
            </a:extLst>
          </p:cNvPr>
          <p:cNvPicPr>
            <a:picLocks noGrp="1" noChangeAspect="1"/>
          </p:cNvPicPr>
          <p:nvPr>
            <p:ph sz="quarter" idx="11"/>
          </p:nvPr>
        </p:nvPicPr>
        <p:blipFill>
          <a:blip r:embed="rId2"/>
          <a:stretch>
            <a:fillRect/>
          </a:stretch>
        </p:blipFill>
        <p:spPr>
          <a:xfrm>
            <a:off x="482885" y="591724"/>
            <a:ext cx="3210769" cy="1476512"/>
          </a:xfrm>
        </p:spPr>
      </p:pic>
      <p:sp>
        <p:nvSpPr>
          <p:cNvPr id="3" name="Text Placeholder 2">
            <a:extLst>
              <a:ext uri="{FF2B5EF4-FFF2-40B4-BE49-F238E27FC236}">
                <a16:creationId xmlns:a16="http://schemas.microsoft.com/office/drawing/2014/main" id="{5563F49E-A592-4156-BF8A-46E7955BE677}"/>
              </a:ext>
            </a:extLst>
          </p:cNvPr>
          <p:cNvSpPr>
            <a:spLocks noGrp="1"/>
          </p:cNvSpPr>
          <p:nvPr>
            <p:ph type="body" sz="quarter" idx="12"/>
          </p:nvPr>
        </p:nvSpPr>
        <p:spPr>
          <a:xfrm>
            <a:off x="482885" y="3778369"/>
            <a:ext cx="4229100" cy="571500"/>
          </a:xfrm>
        </p:spPr>
        <p:txBody>
          <a:bodyPr/>
          <a:lstStyle/>
          <a:p>
            <a:r>
              <a:rPr lang="en-GB" b="1" dirty="0">
                <a:latin typeface="Barlow" panose="00000500000000000000" pitchFamily="2" charset="0"/>
              </a:rPr>
              <a:t>February/March 2023</a:t>
            </a:r>
          </a:p>
        </p:txBody>
      </p:sp>
      <p:sp>
        <p:nvSpPr>
          <p:cNvPr id="8" name="TextBox 7">
            <a:extLst>
              <a:ext uri="{FF2B5EF4-FFF2-40B4-BE49-F238E27FC236}">
                <a16:creationId xmlns:a16="http://schemas.microsoft.com/office/drawing/2014/main" id="{CC4B82D0-9DF0-4B45-845C-72297297F149}"/>
              </a:ext>
            </a:extLst>
          </p:cNvPr>
          <p:cNvSpPr txBox="1"/>
          <p:nvPr/>
        </p:nvSpPr>
        <p:spPr>
          <a:xfrm>
            <a:off x="482885" y="2454478"/>
            <a:ext cx="3760342" cy="1200329"/>
          </a:xfrm>
          <a:prstGeom prst="rect">
            <a:avLst/>
          </a:prstGeom>
          <a:noFill/>
        </p:spPr>
        <p:txBody>
          <a:bodyPr wrap="square" rtlCol="0">
            <a:spAutoFit/>
          </a:bodyPr>
          <a:lstStyle/>
          <a:p>
            <a:r>
              <a:rPr lang="en-GB" sz="3600" b="1" dirty="0">
                <a:latin typeface="Barlow" panose="00000500000000000000" pitchFamily="2" charset="0"/>
              </a:rPr>
              <a:t>SOSE Business Panel Survey</a:t>
            </a:r>
          </a:p>
        </p:txBody>
      </p:sp>
      <p:pic>
        <p:nvPicPr>
          <p:cNvPr id="5" name="Picture 4">
            <a:extLst>
              <a:ext uri="{FF2B5EF4-FFF2-40B4-BE49-F238E27FC236}">
                <a16:creationId xmlns:a16="http://schemas.microsoft.com/office/drawing/2014/main" id="{8C3CAACC-E215-4E81-ACC6-D3417A7709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9276" t="1113" b="-1"/>
          <a:stretch/>
        </p:blipFill>
        <p:spPr>
          <a:xfrm>
            <a:off x="371321" y="5947833"/>
            <a:ext cx="949479" cy="757480"/>
          </a:xfrm>
          <a:prstGeom prst="rect">
            <a:avLst/>
          </a:prstGeom>
        </p:spPr>
      </p:pic>
    </p:spTree>
    <p:extLst>
      <p:ext uri="{BB962C8B-B14F-4D97-AF65-F5344CB8AC3E}">
        <p14:creationId xmlns:p14="http://schemas.microsoft.com/office/powerpoint/2010/main" val="314736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15BB7-0683-FDCE-BB97-78978A4F3969}"/>
              </a:ext>
            </a:extLst>
          </p:cNvPr>
          <p:cNvSpPr>
            <a:spLocks noGrp="1"/>
          </p:cNvSpPr>
          <p:nvPr>
            <p:ph type="body" sz="quarter" idx="10"/>
          </p:nvPr>
        </p:nvSpPr>
        <p:spPr>
          <a:xfrm>
            <a:off x="333238" y="647586"/>
            <a:ext cx="2643187" cy="3257550"/>
          </a:xfrm>
        </p:spPr>
        <p:txBody>
          <a:bodyPr>
            <a:noAutofit/>
          </a:bodyPr>
          <a:lstStyle/>
          <a:p>
            <a:r>
              <a:rPr lang="en-GB" dirty="0"/>
              <a:t>02	</a:t>
            </a:r>
          </a:p>
        </p:txBody>
      </p:sp>
      <p:sp>
        <p:nvSpPr>
          <p:cNvPr id="3" name="Text Placeholder 2">
            <a:extLst>
              <a:ext uri="{FF2B5EF4-FFF2-40B4-BE49-F238E27FC236}">
                <a16:creationId xmlns:a16="http://schemas.microsoft.com/office/drawing/2014/main" id="{17728B51-FB78-0E69-A5EF-82178FBD7EE7}"/>
              </a:ext>
            </a:extLst>
          </p:cNvPr>
          <p:cNvSpPr>
            <a:spLocks noGrp="1"/>
          </p:cNvSpPr>
          <p:nvPr>
            <p:ph type="body" sz="quarter" idx="11"/>
          </p:nvPr>
        </p:nvSpPr>
        <p:spPr/>
        <p:txBody>
          <a:bodyPr/>
          <a:lstStyle/>
          <a:p>
            <a:r>
              <a:rPr lang="en-GB" dirty="0"/>
              <a:t>Business structure</a:t>
            </a:r>
          </a:p>
        </p:txBody>
      </p:sp>
    </p:spTree>
    <p:extLst>
      <p:ext uri="{BB962C8B-B14F-4D97-AF65-F5344CB8AC3E}">
        <p14:creationId xmlns:p14="http://schemas.microsoft.com/office/powerpoint/2010/main" val="197433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54EC3-D236-485B-8A7B-572308611E16}"/>
              </a:ext>
            </a:extLst>
          </p:cNvPr>
          <p:cNvSpPr/>
          <p:nvPr/>
        </p:nvSpPr>
        <p:spPr>
          <a:xfrm>
            <a:off x="6487461" y="1015493"/>
            <a:ext cx="5272808" cy="3687760"/>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358057" y="138672"/>
            <a:ext cx="10515600" cy="876821"/>
          </a:xfrm>
        </p:spPr>
        <p:txBody>
          <a:bodyPr>
            <a:normAutofit/>
          </a:bodyPr>
          <a:lstStyle/>
          <a:p>
            <a:r>
              <a:rPr lang="en-GB" dirty="0"/>
              <a:t>Profile of business ownership</a:t>
            </a:r>
            <a:endParaRPr lang="en-US" dirty="0"/>
          </a:p>
        </p:txBody>
      </p:sp>
      <p:graphicFrame>
        <p:nvGraphicFramePr>
          <p:cNvPr id="5" name="Chart 1">
            <a:extLst>
              <a:ext uri="{FF2B5EF4-FFF2-40B4-BE49-F238E27FC236}">
                <a16:creationId xmlns:a16="http://schemas.microsoft.com/office/drawing/2014/main" id="{E68071D1-6458-41C3-9022-4C833C69FF33}"/>
              </a:ext>
            </a:extLst>
          </p:cNvPr>
          <p:cNvGraphicFramePr>
            <a:graphicFrameLocks noGrp="1"/>
          </p:cNvGraphicFramePr>
          <p:nvPr>
            <p:ph sz="half" idx="2"/>
            <p:extLst>
              <p:ext uri="{D42A27DB-BD31-4B8C-83A1-F6EECF244321}">
                <p14:modId xmlns:p14="http://schemas.microsoft.com/office/powerpoint/2010/main" val="2274876416"/>
              </p:ext>
            </p:extLst>
          </p:nvPr>
        </p:nvGraphicFramePr>
        <p:xfrm>
          <a:off x="6648853" y="1506429"/>
          <a:ext cx="4992655" cy="295292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5D943CC-5389-44B2-9538-7E36E3705724}"/>
              </a:ext>
            </a:extLst>
          </p:cNvPr>
          <p:cNvSpPr txBox="1"/>
          <p:nvPr/>
        </p:nvSpPr>
        <p:spPr>
          <a:xfrm>
            <a:off x="6619751" y="1042612"/>
            <a:ext cx="5272808" cy="307777"/>
          </a:xfrm>
          <a:prstGeom prst="rect">
            <a:avLst/>
          </a:prstGeom>
          <a:noFill/>
        </p:spPr>
        <p:txBody>
          <a:bodyPr wrap="square" rtlCol="0">
            <a:spAutoFit/>
          </a:bodyPr>
          <a:lstStyle/>
          <a:p>
            <a:r>
              <a:rPr lang="en-GB" sz="1400" dirty="0">
                <a:latin typeface="Barlow" panose="00000500000000000000" pitchFamily="2" charset="0"/>
                <a:cs typeface="Arial" panose="020B0604020202020204" pitchFamily="34" charset="0"/>
              </a:rPr>
              <a:t>Q. </a:t>
            </a:r>
            <a:r>
              <a:rPr lang="en-GB" sz="1400" dirty="0">
                <a:solidFill>
                  <a:srgbClr val="292926"/>
                </a:solidFill>
                <a:latin typeface="Barlow" panose="00000500000000000000" pitchFamily="2" charset="0"/>
                <a:cs typeface="Arial" panose="020B0604020202020204" pitchFamily="34" charset="0"/>
              </a:rPr>
              <a:t>Which of the following, if any, describes your business? </a:t>
            </a:r>
            <a:endParaRPr lang="en-GB" sz="1400" dirty="0">
              <a:latin typeface="Barlow" panose="000005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E2810103-1475-2C98-4654-117C649520C6}"/>
              </a:ext>
            </a:extLst>
          </p:cNvPr>
          <p:cNvSpPr txBox="1"/>
          <p:nvPr/>
        </p:nvSpPr>
        <p:spPr>
          <a:xfrm>
            <a:off x="404076" y="939350"/>
            <a:ext cx="5737548" cy="1492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latin typeface="Barlow" panose="00000500000000000000" pitchFamily="2" charset="0"/>
                <a:cs typeface="Arial" panose="020B0604020202020204" pitchFamily="34" charset="0"/>
              </a:rPr>
              <a:t>Among employers, 79% described themselves as family-owned, rising to 92% in the food and drink sector, while 5% were employee-owned (with employees owning a majority of the shares). One-in-ten (10%) businesses were women-led, and 4% described themselves as a social enterprise.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Barlow" panose="00000500000000000000" pitchFamily="2" charset="0"/>
                <a:cs typeface="Arial" panose="020B0604020202020204" pitchFamily="34" charset="0"/>
              </a:rPr>
              <a:t>Family-owned businesses were more common in the South of Scotland than they were in the Highlands and Islands (68%). </a:t>
            </a:r>
            <a:endParaRPr lang="en-GB" sz="1300" b="1" dirty="0">
              <a:latin typeface="Barlow" panose="00000500000000000000" pitchFamily="2" charset="0"/>
              <a:cs typeface="Arial" panose="020B0604020202020204" pitchFamily="34" charset="0"/>
            </a:endParaRPr>
          </a:p>
        </p:txBody>
      </p:sp>
      <p:sp>
        <p:nvSpPr>
          <p:cNvPr id="3" name="Text Placeholder 5">
            <a:extLst>
              <a:ext uri="{FF2B5EF4-FFF2-40B4-BE49-F238E27FC236}">
                <a16:creationId xmlns:a16="http://schemas.microsoft.com/office/drawing/2014/main" id="{E3862D63-AE3E-20F2-848B-9E974A1E9012}"/>
              </a:ext>
            </a:extLst>
          </p:cNvPr>
          <p:cNvSpPr txBox="1">
            <a:spLocks/>
          </p:cNvSpPr>
          <p:nvPr/>
        </p:nvSpPr>
        <p:spPr>
          <a:xfrm>
            <a:off x="6487462" y="4459355"/>
            <a:ext cx="5272807" cy="17240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Barlow" panose="00000500000000000000" pitchFamily="2" charset="0"/>
              </a:rPr>
              <a:t>Base: For women-led, social enterprise and none of these – all businesses (611);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Barlow" panose="00000500000000000000" pitchFamily="2" charset="0"/>
              </a:rPr>
              <a:t>for family or employee-owned – all employers (468)</a:t>
            </a:r>
          </a:p>
        </p:txBody>
      </p:sp>
      <p:sp>
        <p:nvSpPr>
          <p:cNvPr id="4" name="Content Placeholder 2">
            <a:extLst>
              <a:ext uri="{FF2B5EF4-FFF2-40B4-BE49-F238E27FC236}">
                <a16:creationId xmlns:a16="http://schemas.microsoft.com/office/drawing/2014/main" id="{11435FEB-674D-1104-A711-B2E5487A9995}"/>
              </a:ext>
            </a:extLst>
          </p:cNvPr>
          <p:cNvSpPr txBox="1">
            <a:spLocks/>
          </p:cNvSpPr>
          <p:nvPr/>
        </p:nvSpPr>
        <p:spPr>
          <a:xfrm>
            <a:off x="431731" y="2693131"/>
            <a:ext cx="5548501" cy="3389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b="1" dirty="0">
                <a:solidFill>
                  <a:srgbClr val="3BC9D5"/>
                </a:solidFill>
                <a:latin typeface="Barlow" panose="00000500000000000000" pitchFamily="2" charset="0"/>
              </a:rPr>
              <a:t>More likely to be family-owned</a:t>
            </a:r>
            <a:endParaRPr lang="en-GB" sz="1300" dirty="0">
              <a:solidFill>
                <a:srgbClr val="3BC9D5"/>
              </a:solidFill>
              <a:latin typeface="Barlow" panose="00000500000000000000" pitchFamily="2" charset="0"/>
            </a:endParaRPr>
          </a:p>
          <a:p>
            <a:pPr marL="171450" indent="-171450" algn="l">
              <a:buFont typeface="Arial" panose="020B0604020202020204" pitchFamily="34" charset="0"/>
              <a:buChar char="•"/>
            </a:pPr>
            <a:r>
              <a:rPr lang="en-GB" sz="1300" dirty="0">
                <a:latin typeface="Barlow" panose="00000500000000000000" pitchFamily="2" charset="0"/>
              </a:rPr>
              <a:t>Food and drink (92%).</a:t>
            </a:r>
          </a:p>
          <a:p>
            <a:pPr marL="0" indent="0">
              <a:buNone/>
            </a:pPr>
            <a:endParaRPr lang="en-GB" sz="1300" b="1" dirty="0">
              <a:solidFill>
                <a:srgbClr val="3BC9D5"/>
              </a:solidFill>
              <a:latin typeface="Barlow" panose="00000500000000000000" pitchFamily="2" charset="0"/>
            </a:endParaRPr>
          </a:p>
          <a:p>
            <a:pPr marL="0" indent="0">
              <a:buNone/>
            </a:pPr>
            <a:r>
              <a:rPr lang="en-GB" sz="1300" b="1" dirty="0">
                <a:solidFill>
                  <a:srgbClr val="3BC9D5"/>
                </a:solidFill>
                <a:latin typeface="Barlow" panose="00000500000000000000" pitchFamily="2" charset="0"/>
              </a:rPr>
              <a:t>More likely to be women-led</a:t>
            </a:r>
          </a:p>
          <a:p>
            <a:r>
              <a:rPr lang="en-GB" sz="1300" dirty="0">
                <a:latin typeface="Barlow" panose="00000500000000000000" pitchFamily="2" charset="0"/>
              </a:rPr>
              <a:t>Creative industries (24%) and financial and business services (22%). </a:t>
            </a:r>
          </a:p>
          <a:p>
            <a:pPr marL="0" indent="0">
              <a:buNone/>
            </a:pPr>
            <a:endParaRPr lang="en-GB" sz="1300" dirty="0">
              <a:latin typeface="Barlow" panose="00000500000000000000" pitchFamily="2" charset="0"/>
            </a:endParaRPr>
          </a:p>
          <a:p>
            <a:pPr marL="0" indent="0">
              <a:spcBef>
                <a:spcPts val="600"/>
              </a:spcBef>
              <a:buNone/>
            </a:pPr>
            <a:endParaRPr lang="en-GB" sz="1300" dirty="0">
              <a:latin typeface="Barlow" panose="00000500000000000000" pitchFamily="2" charset="0"/>
              <a:cs typeface="Calibri" panose="020F0502020204030204" pitchFamily="34" charset="0"/>
            </a:endParaRPr>
          </a:p>
          <a:p>
            <a:pPr marL="0" indent="0">
              <a:spcBef>
                <a:spcPts val="600"/>
              </a:spcBef>
              <a:buNone/>
            </a:pPr>
            <a:endParaRPr lang="en-GB" sz="1300" b="1" dirty="0">
              <a:latin typeface="Barlow" panose="00000500000000000000" pitchFamily="2" charset="0"/>
            </a:endParaRPr>
          </a:p>
        </p:txBody>
      </p:sp>
      <p:sp>
        <p:nvSpPr>
          <p:cNvPr id="6" name="object 26">
            <a:extLst>
              <a:ext uri="{FF2B5EF4-FFF2-40B4-BE49-F238E27FC236}">
                <a16:creationId xmlns:a16="http://schemas.microsoft.com/office/drawing/2014/main" id="{A7561CC6-ED1F-ED3A-B0AC-D513C32E51C2}"/>
              </a:ext>
            </a:extLst>
          </p:cNvPr>
          <p:cNvSpPr/>
          <p:nvPr/>
        </p:nvSpPr>
        <p:spPr>
          <a:xfrm>
            <a:off x="2199584" y="5697783"/>
            <a:ext cx="295425" cy="0"/>
          </a:xfrm>
          <a:custGeom>
            <a:avLst/>
            <a:gdLst/>
            <a:ahLst/>
            <a:cxnLst/>
            <a:rect l="l" t="t" r="r" b="b"/>
            <a:pathLst>
              <a:path w="349250">
                <a:moveTo>
                  <a:pt x="0" y="0"/>
                </a:moveTo>
                <a:lnTo>
                  <a:pt x="349186" y="0"/>
                </a:lnTo>
              </a:path>
            </a:pathLst>
          </a:custGeom>
          <a:ln w="25400">
            <a:solidFill>
              <a:srgbClr val="3BC9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27">
            <a:extLst>
              <a:ext uri="{FF2B5EF4-FFF2-40B4-BE49-F238E27FC236}">
                <a16:creationId xmlns:a16="http://schemas.microsoft.com/office/drawing/2014/main" id="{49438836-F109-D555-0FC2-AEDE6FBB5ECB}"/>
              </a:ext>
            </a:extLst>
          </p:cNvPr>
          <p:cNvSpPr txBox="1"/>
          <p:nvPr/>
        </p:nvSpPr>
        <p:spPr>
          <a:xfrm>
            <a:off x="2199585" y="5708868"/>
            <a:ext cx="9008108" cy="1097736"/>
          </a:xfrm>
          <a:prstGeom prst="rect">
            <a:avLst/>
          </a:prstGeom>
        </p:spPr>
        <p:txBody>
          <a:bodyPr vert="horz" wrap="square" lIns="0" tIns="12700" rIns="0" bIns="0" rtlCol="0">
            <a:spAutoFit/>
          </a:bodyPr>
          <a:lstStyle/>
          <a:p>
            <a:pPr marL="12700" lvl="0">
              <a:spcBef>
                <a:spcPts val="100"/>
              </a:spcBef>
              <a:defRPr/>
            </a:pPr>
            <a:r>
              <a:rPr lang="en-GB" sz="1100" b="1" dirty="0">
                <a:solidFill>
                  <a:prstClr val="black"/>
                </a:solidFill>
                <a:latin typeface="Barlow" panose="00000500000000000000" pitchFamily="2" charset="0"/>
                <a:cs typeface="Arial"/>
              </a:rPr>
              <a:t>NOTES</a:t>
            </a:r>
            <a:r>
              <a:rPr lang="en-GB" sz="1100" dirty="0">
                <a:solidFill>
                  <a:prstClr val="black"/>
                </a:solidFill>
                <a:latin typeface="Barlow" panose="00000500000000000000" pitchFamily="2" charset="0"/>
                <a:cs typeface="Arial"/>
              </a:rPr>
              <a:t>: </a:t>
            </a:r>
          </a:p>
          <a:p>
            <a:pPr marL="12700" lvl="0">
              <a:spcBef>
                <a:spcPts val="100"/>
              </a:spcBef>
              <a:defRPr/>
            </a:pPr>
            <a:r>
              <a:rPr lang="en-GB" sz="1000" dirty="0">
                <a:solidFill>
                  <a:prstClr val="black"/>
                </a:solidFill>
                <a:latin typeface="Barlow" panose="00000500000000000000" pitchFamily="2" charset="0"/>
                <a:cs typeface="Arial"/>
              </a:rPr>
              <a:t>1. A previous version of this report presented these figures differently, based only on businesses who had selected one of types of business ownership listed  (i.e. excluding anyone saying “none of these” or “don’t know”). This has now been updated, as the figures now presented provide a more accurate picture of the proportion of these types of business ownership, taking into account the 13% who were in none of these categories.</a:t>
            </a:r>
          </a:p>
          <a:p>
            <a:pPr marL="12700" lvl="0">
              <a:spcBef>
                <a:spcPts val="100"/>
              </a:spcBef>
              <a:defRPr/>
            </a:pPr>
            <a:r>
              <a:rPr lang="en-GB" sz="1000" dirty="0">
                <a:solidFill>
                  <a:prstClr val="black"/>
                </a:solidFill>
                <a:latin typeface="Barlow" panose="00000500000000000000" pitchFamily="2" charset="0"/>
                <a:cs typeface="Arial"/>
              </a:rPr>
              <a:t>2. Findings are not directly comparable with the previous wave before this  (Oct/Nov 2022) as the question was asked differently (in the previous wave, businesses did not have the specific option of saying “none of these”).  </a:t>
            </a:r>
            <a:endParaRPr kumimoji="0" lang="en-GB" sz="1000" b="0" i="0" u="none" strike="noStrike" kern="1200" cap="none" spc="0" normalizeH="0" baseline="0" noProof="0" dirty="0">
              <a:ln>
                <a:noFill/>
              </a:ln>
              <a:solidFill>
                <a:prstClr val="black"/>
              </a:solidFill>
              <a:effectLst/>
              <a:uLnTx/>
              <a:uFillTx/>
              <a:latin typeface="Barlow" panose="00000500000000000000" pitchFamily="2" charset="0"/>
              <a:cs typeface="Arial"/>
            </a:endParaRPr>
          </a:p>
          <a:p>
            <a:pPr marL="12700" lvl="0">
              <a:lnSpc>
                <a:spcPts val="819"/>
              </a:lnSpc>
              <a:spcBef>
                <a:spcPts val="100"/>
              </a:spcBef>
              <a:defRPr/>
            </a:pPr>
            <a:endParaRPr kumimoji="0"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spTree>
    <p:extLst>
      <p:ext uri="{BB962C8B-B14F-4D97-AF65-F5344CB8AC3E}">
        <p14:creationId xmlns:p14="http://schemas.microsoft.com/office/powerpoint/2010/main" val="284112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03D5-119B-354C-829C-2559E333BED5}"/>
              </a:ext>
            </a:extLst>
          </p:cNvPr>
          <p:cNvSpPr>
            <a:spLocks noGrp="1"/>
          </p:cNvSpPr>
          <p:nvPr>
            <p:ph type="body" sz="quarter" idx="10"/>
          </p:nvPr>
        </p:nvSpPr>
        <p:spPr>
          <a:xfrm>
            <a:off x="387843" y="589383"/>
            <a:ext cx="2643187" cy="3257550"/>
          </a:xfrm>
        </p:spPr>
        <p:txBody>
          <a:bodyPr>
            <a:normAutofit/>
          </a:bodyPr>
          <a:lstStyle/>
          <a:p>
            <a:r>
              <a:rPr lang="en-US" dirty="0"/>
              <a:t>03</a:t>
            </a:r>
          </a:p>
        </p:txBody>
      </p:sp>
      <p:sp>
        <p:nvSpPr>
          <p:cNvPr id="3" name="Text Placeholder 2">
            <a:extLst>
              <a:ext uri="{FF2B5EF4-FFF2-40B4-BE49-F238E27FC236}">
                <a16:creationId xmlns:a16="http://schemas.microsoft.com/office/drawing/2014/main" id="{7B528233-D6A9-4E40-AE95-2A803B694ED3}"/>
              </a:ext>
            </a:extLst>
          </p:cNvPr>
          <p:cNvSpPr>
            <a:spLocks noGrp="1"/>
          </p:cNvSpPr>
          <p:nvPr>
            <p:ph type="body" sz="quarter" idx="11"/>
          </p:nvPr>
        </p:nvSpPr>
        <p:spPr/>
        <p:txBody>
          <a:bodyPr>
            <a:normAutofit/>
          </a:bodyPr>
          <a:lstStyle/>
          <a:p>
            <a:r>
              <a:rPr lang="en-US" dirty="0"/>
              <a:t>Optimism and Performance </a:t>
            </a:r>
          </a:p>
        </p:txBody>
      </p:sp>
    </p:spTree>
    <p:extLst>
      <p:ext uri="{BB962C8B-B14F-4D97-AF65-F5344CB8AC3E}">
        <p14:creationId xmlns:p14="http://schemas.microsoft.com/office/powerpoint/2010/main" val="39781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C5E6-7BC7-23A3-2DB1-A722482D1C95}"/>
              </a:ext>
            </a:extLst>
          </p:cNvPr>
          <p:cNvSpPr>
            <a:spLocks noGrp="1"/>
          </p:cNvSpPr>
          <p:nvPr>
            <p:ph type="title"/>
          </p:nvPr>
        </p:nvSpPr>
        <p:spPr>
          <a:xfrm>
            <a:off x="538480" y="70485"/>
            <a:ext cx="7315200" cy="1325563"/>
          </a:xfrm>
        </p:spPr>
        <p:txBody>
          <a:bodyPr/>
          <a:lstStyle/>
          <a:p>
            <a:r>
              <a:rPr lang="en-GB" dirty="0"/>
              <a:t>Key findings</a:t>
            </a:r>
          </a:p>
        </p:txBody>
      </p:sp>
      <p:sp>
        <p:nvSpPr>
          <p:cNvPr id="5" name="Content Placeholder 2">
            <a:extLst>
              <a:ext uri="{FF2B5EF4-FFF2-40B4-BE49-F238E27FC236}">
                <a16:creationId xmlns:a16="http://schemas.microsoft.com/office/drawing/2014/main" id="{923C6B8A-A21A-3AE0-821D-FEFAD7C36F75}"/>
              </a:ext>
            </a:extLst>
          </p:cNvPr>
          <p:cNvSpPr txBox="1">
            <a:spLocks/>
          </p:cNvSpPr>
          <p:nvPr/>
        </p:nvSpPr>
        <p:spPr>
          <a:xfrm>
            <a:off x="574937" y="1157371"/>
            <a:ext cx="769966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b="1" dirty="0">
                <a:solidFill>
                  <a:srgbClr val="000000"/>
                </a:solidFill>
                <a:latin typeface="Barlow" panose="00000500000000000000" pitchFamily="2" charset="0"/>
              </a:rPr>
              <a:t>Confidence in the economic outlook for Scotland increased on the previous wave: </a:t>
            </a:r>
            <a:r>
              <a:rPr lang="en-GB" sz="1300" dirty="0">
                <a:solidFill>
                  <a:srgbClr val="000000"/>
                </a:solidFill>
                <a:latin typeface="Barlow" panose="00000500000000000000" pitchFamily="2" charset="0"/>
              </a:rPr>
              <a:t>46% were confident while 53% were not (compared with 37% confident and 61% not in October/November 2022). </a:t>
            </a:r>
            <a:endParaRPr lang="en-GB" sz="1300" dirty="0">
              <a:solidFill>
                <a:srgbClr val="000000"/>
              </a:solidFill>
              <a:highlight>
                <a:srgbClr val="FFFF00"/>
              </a:highlight>
              <a:latin typeface="Barlow" panose="00000500000000000000" pitchFamily="2" charset="0"/>
            </a:endParaRPr>
          </a:p>
          <a:p>
            <a:r>
              <a:rPr lang="en-GB" sz="1300" b="1" dirty="0">
                <a:solidFill>
                  <a:srgbClr val="000000"/>
                </a:solidFill>
                <a:latin typeface="Barlow" panose="00000500000000000000" pitchFamily="2" charset="0"/>
                <a:cs typeface="Arial" panose="020B0604020202020204" pitchFamily="34" charset="0"/>
              </a:rPr>
              <a:t>Reflecting on the past six months, 47% said their confidence had decreased, 7% said it had increased, and 46% said it had stayed the same. </a:t>
            </a:r>
            <a:r>
              <a:rPr lang="en-GB" sz="1300" dirty="0">
                <a:solidFill>
                  <a:srgbClr val="000000"/>
                </a:solidFill>
                <a:latin typeface="Barlow" panose="00000500000000000000" pitchFamily="2" charset="0"/>
                <a:cs typeface="Arial" panose="020B0604020202020204" pitchFamily="34" charset="0"/>
              </a:rPr>
              <a:t>Economic confidence was higher than the previous two waves, but still lower than levels seen 12 months ago. </a:t>
            </a:r>
          </a:p>
          <a:p>
            <a:r>
              <a:rPr lang="en-GB" sz="1300" b="1" dirty="0">
                <a:solidFill>
                  <a:srgbClr val="000000"/>
                </a:solidFill>
                <a:latin typeface="Barlow" panose="00000500000000000000" pitchFamily="2" charset="0"/>
                <a:cs typeface="Arial" panose="020B0604020202020204" pitchFamily="34" charset="0"/>
              </a:rPr>
              <a:t>Views on business performance were mixed, </a:t>
            </a:r>
            <a:r>
              <a:rPr lang="en-GB" sz="1300" dirty="0">
                <a:solidFill>
                  <a:srgbClr val="000000"/>
                </a:solidFill>
                <a:latin typeface="Barlow" panose="00000500000000000000" pitchFamily="2" charset="0"/>
                <a:cs typeface="Arial" panose="020B0604020202020204" pitchFamily="34" charset="0"/>
              </a:rPr>
              <a:t>with 27% saying their business had performed well, 45% saying business had been fairly steady, and 27% saying they had struggled.  </a:t>
            </a:r>
          </a:p>
          <a:p>
            <a:r>
              <a:rPr lang="en-GB" sz="1300" b="1" dirty="0">
                <a:solidFill>
                  <a:srgbClr val="000000"/>
                </a:solidFill>
                <a:latin typeface="Barlow" panose="00000500000000000000" pitchFamily="2" charset="0"/>
                <a:cs typeface="Arial" panose="020B0604020202020204" pitchFamily="34" charset="0"/>
              </a:rPr>
              <a:t>Over the past six months, sales or turnover performance was mixed </a:t>
            </a:r>
            <a:r>
              <a:rPr lang="en-GB" sz="1300" dirty="0">
                <a:solidFill>
                  <a:srgbClr val="000000"/>
                </a:solidFill>
                <a:latin typeface="Barlow" panose="00000500000000000000" pitchFamily="2" charset="0"/>
                <a:cs typeface="Arial" panose="020B0604020202020204" pitchFamily="34" charset="0"/>
              </a:rPr>
              <a:t>(31% said it had increased, 29% decreased, and 39% remained the same). Businesses had performed better on sales or turnover than on profit (17% said profit margins had increased, 40% decreased, and 41% remained the same). </a:t>
            </a:r>
          </a:p>
          <a:p>
            <a:r>
              <a:rPr lang="en-GB" sz="1300" b="1" dirty="0">
                <a:solidFill>
                  <a:srgbClr val="000000"/>
                </a:solidFill>
                <a:latin typeface="Barlow" panose="00000500000000000000" pitchFamily="2" charset="0"/>
                <a:cs typeface="Arial" panose="020B0604020202020204" pitchFamily="34" charset="0"/>
              </a:rPr>
              <a:t>Employment and exports had both remained relatively stable </a:t>
            </a:r>
            <a:r>
              <a:rPr lang="en-GB" sz="1300" dirty="0">
                <a:solidFill>
                  <a:srgbClr val="000000"/>
                </a:solidFill>
                <a:latin typeface="Barlow" panose="00000500000000000000" pitchFamily="2" charset="0"/>
                <a:cs typeface="Arial" panose="020B0604020202020204" pitchFamily="34" charset="0"/>
              </a:rPr>
              <a:t>(80% and 67% respectively said these had remained at the same level).</a:t>
            </a:r>
          </a:p>
          <a:p>
            <a:r>
              <a:rPr lang="en-GB" sz="1300" b="1" dirty="0">
                <a:solidFill>
                  <a:srgbClr val="000000"/>
                </a:solidFill>
                <a:latin typeface="Barlow" panose="00000500000000000000" pitchFamily="2" charset="0"/>
                <a:cs typeface="Arial" panose="020B0604020202020204" pitchFamily="34" charset="0"/>
              </a:rPr>
              <a:t>Half (51%) of businesses were strongly dependent on a certain time of year or times of the year </a:t>
            </a:r>
            <a:r>
              <a:rPr lang="en-GB" sz="1300" dirty="0">
                <a:solidFill>
                  <a:srgbClr val="000000"/>
                </a:solidFill>
                <a:latin typeface="Barlow" panose="00000500000000000000" pitchFamily="2" charset="0"/>
                <a:cs typeface="Arial" panose="020B0604020202020204" pitchFamily="34" charset="0"/>
              </a:rPr>
              <a:t>rising to 74% among tourism and 65% among food and drink businesses.  </a:t>
            </a:r>
          </a:p>
          <a:p>
            <a:r>
              <a:rPr lang="en-GB" sz="1300" b="1" dirty="0">
                <a:solidFill>
                  <a:srgbClr val="000000"/>
                </a:solidFill>
                <a:latin typeface="Barlow" panose="00000500000000000000" pitchFamily="2" charset="0"/>
                <a:cs typeface="Arial" panose="020B0604020202020204" pitchFamily="34" charset="0"/>
              </a:rPr>
              <a:t>Among those were dependent on certain times of year, over half (52%) said that summer months were most crucial to them</a:t>
            </a:r>
            <a:r>
              <a:rPr lang="en-GB" sz="1300" dirty="0">
                <a:solidFill>
                  <a:srgbClr val="000000"/>
                </a:solidFill>
                <a:latin typeface="Barlow" panose="00000500000000000000" pitchFamily="2" charset="0"/>
                <a:cs typeface="Arial" panose="020B0604020202020204" pitchFamily="34" charset="0"/>
              </a:rPr>
              <a:t>. Around four in ten (39%) mentioned spring, 30% autumn and 18% winter months.</a:t>
            </a:r>
            <a:endParaRPr lang="en-US" sz="1300" dirty="0">
              <a:solidFill>
                <a:srgbClr val="000000"/>
              </a:solidFill>
              <a:latin typeface="Barlow" panose="00000500000000000000" pitchFamily="2" charset="0"/>
            </a:endParaRPr>
          </a:p>
          <a:p>
            <a:pPr marL="0" indent="0">
              <a:buFont typeface="Arial" panose="020B0604020202020204" pitchFamily="34" charset="0"/>
              <a:buNone/>
            </a:pPr>
            <a:endParaRPr lang="en-US" sz="1300" dirty="0">
              <a:solidFill>
                <a:srgbClr val="FF0000"/>
              </a:solidFill>
              <a:latin typeface="Barlow" panose="00000500000000000000" pitchFamily="2" charset="0"/>
            </a:endParaRPr>
          </a:p>
          <a:p>
            <a:endParaRPr lang="en-US" sz="1300" b="1" dirty="0">
              <a:solidFill>
                <a:srgbClr val="FF0000"/>
              </a:solidFill>
              <a:latin typeface="Barlow" panose="00000500000000000000" pitchFamily="2" charset="0"/>
            </a:endParaRPr>
          </a:p>
          <a:p>
            <a:endParaRPr lang="en-US" sz="1300" dirty="0">
              <a:solidFill>
                <a:srgbClr val="FF0000"/>
              </a:solidFill>
              <a:latin typeface="Barlow" panose="00000500000000000000" pitchFamily="2" charset="0"/>
            </a:endParaRPr>
          </a:p>
          <a:p>
            <a:endParaRPr lang="en-US" sz="1300" dirty="0">
              <a:solidFill>
                <a:srgbClr val="FF0000"/>
              </a:solidFill>
              <a:latin typeface="Barlow" panose="00000500000000000000" pitchFamily="2" charset="0"/>
            </a:endParaRPr>
          </a:p>
          <a:p>
            <a:endParaRPr lang="en-GB" sz="1300" dirty="0">
              <a:solidFill>
                <a:srgbClr val="FF0000"/>
              </a:solidFill>
              <a:latin typeface="Barlow" panose="00000500000000000000" pitchFamily="2" charset="0"/>
            </a:endParaRPr>
          </a:p>
          <a:p>
            <a:endParaRPr lang="en-US" sz="1300" dirty="0">
              <a:solidFill>
                <a:srgbClr val="FF0000"/>
              </a:solidFill>
              <a:latin typeface="Barlow" panose="00000500000000000000" pitchFamily="2" charset="0"/>
            </a:endParaRPr>
          </a:p>
        </p:txBody>
      </p:sp>
    </p:spTree>
    <p:extLst>
      <p:ext uri="{BB962C8B-B14F-4D97-AF65-F5344CB8AC3E}">
        <p14:creationId xmlns:p14="http://schemas.microsoft.com/office/powerpoint/2010/main" val="360056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2B1C79-5691-4665-A170-5969F9ED2538}"/>
              </a:ext>
            </a:extLst>
          </p:cNvPr>
          <p:cNvSpPr/>
          <p:nvPr/>
        </p:nvSpPr>
        <p:spPr>
          <a:xfrm>
            <a:off x="5151119" y="1186149"/>
            <a:ext cx="6793893" cy="4297473"/>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52474" y="446598"/>
            <a:ext cx="10515600" cy="418646"/>
          </a:xfrm>
        </p:spPr>
        <p:txBody>
          <a:bodyPr>
            <a:noAutofit/>
          </a:bodyPr>
          <a:lstStyle/>
          <a:p>
            <a:r>
              <a:rPr lang="en-US" dirty="0"/>
              <a:t>Current economic optimism </a:t>
            </a:r>
          </a:p>
        </p:txBody>
      </p:sp>
      <p:sp>
        <p:nvSpPr>
          <p:cNvPr id="3" name="Content Placeholder 2">
            <a:extLst>
              <a:ext uri="{FF2B5EF4-FFF2-40B4-BE49-F238E27FC236}">
                <a16:creationId xmlns:a16="http://schemas.microsoft.com/office/drawing/2014/main" id="{FD099798-2298-754E-A526-D6D26C12EA27}"/>
              </a:ext>
            </a:extLst>
          </p:cNvPr>
          <p:cNvSpPr>
            <a:spLocks noGrp="1"/>
          </p:cNvSpPr>
          <p:nvPr>
            <p:ph sz="half" idx="1"/>
          </p:nvPr>
        </p:nvSpPr>
        <p:spPr>
          <a:xfrm>
            <a:off x="492783" y="1094594"/>
            <a:ext cx="4555114" cy="4544206"/>
          </a:xfrm>
        </p:spPr>
        <p:txBody>
          <a:bodyPr>
            <a:noAutofit/>
          </a:bodyPr>
          <a:lstStyle/>
          <a:p>
            <a:pPr marL="0" indent="0">
              <a:buNone/>
            </a:pPr>
            <a:endParaRPr lang="en-US" sz="1300" dirty="0">
              <a:solidFill>
                <a:srgbClr val="402957"/>
              </a:solidFill>
              <a:latin typeface="+mn-lt"/>
            </a:endParaRPr>
          </a:p>
          <a:p>
            <a:pPr marL="0" indent="0">
              <a:buNone/>
            </a:pPr>
            <a:endParaRPr lang="en-US" sz="1300" dirty="0">
              <a:solidFill>
                <a:srgbClr val="402957"/>
              </a:solidFill>
              <a:latin typeface="+mn-lt"/>
            </a:endParaRPr>
          </a:p>
          <a:p>
            <a:pPr marL="0" indent="0">
              <a:buNone/>
            </a:pPr>
            <a:endParaRPr lang="en-US" sz="1300" dirty="0">
              <a:solidFill>
                <a:srgbClr val="402957"/>
              </a:solidFill>
              <a:latin typeface="+mn-lt"/>
            </a:endParaRPr>
          </a:p>
        </p:txBody>
      </p:sp>
      <p:sp>
        <p:nvSpPr>
          <p:cNvPr id="6" name="TextBox 5">
            <a:extLst>
              <a:ext uri="{FF2B5EF4-FFF2-40B4-BE49-F238E27FC236}">
                <a16:creationId xmlns:a16="http://schemas.microsoft.com/office/drawing/2014/main" id="{5EB6908E-6260-4BFB-80B7-178AF84DDF22}"/>
              </a:ext>
            </a:extLst>
          </p:cNvPr>
          <p:cNvSpPr txBox="1"/>
          <p:nvPr/>
        </p:nvSpPr>
        <p:spPr>
          <a:xfrm>
            <a:off x="5192784" y="5196013"/>
            <a:ext cx="2619987" cy="246221"/>
          </a:xfrm>
          <a:prstGeom prst="rect">
            <a:avLst/>
          </a:prstGeom>
          <a:noFill/>
        </p:spPr>
        <p:txBody>
          <a:bodyPr wrap="square" rtlCol="0">
            <a:spAutoFit/>
          </a:bodyPr>
          <a:lstStyle/>
          <a:p>
            <a:r>
              <a:rPr lang="en-GB" sz="1000" dirty="0">
                <a:latin typeface="Barlow" panose="00000500000000000000" pitchFamily="2" charset="0"/>
              </a:rPr>
              <a:t>Base: All businesses (611)</a:t>
            </a:r>
          </a:p>
        </p:txBody>
      </p:sp>
      <p:sp>
        <p:nvSpPr>
          <p:cNvPr id="4" name="TextBox 3">
            <a:extLst>
              <a:ext uri="{FF2B5EF4-FFF2-40B4-BE49-F238E27FC236}">
                <a16:creationId xmlns:a16="http://schemas.microsoft.com/office/drawing/2014/main" id="{FF4E52A4-C7B7-4F8E-B72C-163EACB0DF18}"/>
              </a:ext>
            </a:extLst>
          </p:cNvPr>
          <p:cNvSpPr txBox="1"/>
          <p:nvPr/>
        </p:nvSpPr>
        <p:spPr>
          <a:xfrm>
            <a:off x="5129284" y="1177245"/>
            <a:ext cx="6933175" cy="307777"/>
          </a:xfrm>
          <a:prstGeom prst="rect">
            <a:avLst/>
          </a:prstGeom>
          <a:noFill/>
          <a:ln>
            <a:noFill/>
          </a:ln>
        </p:spPr>
        <p:txBody>
          <a:bodyPr wrap="square" rtlCol="0">
            <a:spAutoFit/>
          </a:bodyPr>
          <a:lstStyle/>
          <a:p>
            <a:r>
              <a:rPr lang="en-GB" sz="1400" dirty="0">
                <a:solidFill>
                  <a:srgbClr val="402957"/>
                </a:solidFill>
                <a:latin typeface="Barlow" panose="00000500000000000000" pitchFamily="2" charset="0"/>
              </a:rPr>
              <a:t>Q. How confident are you in the economic outlook for Scotland over the next 12 months?</a:t>
            </a:r>
          </a:p>
        </p:txBody>
      </p:sp>
      <p:graphicFrame>
        <p:nvGraphicFramePr>
          <p:cNvPr id="15" name="Content Placeholder 5">
            <a:extLst>
              <a:ext uri="{FF2B5EF4-FFF2-40B4-BE49-F238E27FC236}">
                <a16:creationId xmlns:a16="http://schemas.microsoft.com/office/drawing/2014/main" id="{E40F3FB6-4069-4CF3-23B1-09085F101046}"/>
              </a:ext>
            </a:extLst>
          </p:cNvPr>
          <p:cNvGraphicFramePr>
            <a:graphicFrameLocks/>
          </p:cNvGraphicFramePr>
          <p:nvPr>
            <p:extLst>
              <p:ext uri="{D42A27DB-BD31-4B8C-83A1-F6EECF244321}">
                <p14:modId xmlns:p14="http://schemas.microsoft.com/office/powerpoint/2010/main" val="1258841899"/>
              </p:ext>
            </p:extLst>
          </p:nvPr>
        </p:nvGraphicFramePr>
        <p:xfrm>
          <a:off x="8137101" y="2115168"/>
          <a:ext cx="3988859" cy="27626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4">
            <a:extLst>
              <a:ext uri="{FF2B5EF4-FFF2-40B4-BE49-F238E27FC236}">
                <a16:creationId xmlns:a16="http://schemas.microsoft.com/office/drawing/2014/main" id="{8774CE7A-C6CB-AED3-DC6C-3AC02F773E9A}"/>
              </a:ext>
            </a:extLst>
          </p:cNvPr>
          <p:cNvGraphicFramePr>
            <a:graphicFrameLocks noGrp="1"/>
          </p:cNvGraphicFramePr>
          <p:nvPr>
            <p:ph sz="half" idx="2"/>
            <p:extLst>
              <p:ext uri="{D42A27DB-BD31-4B8C-83A1-F6EECF244321}">
                <p14:modId xmlns:p14="http://schemas.microsoft.com/office/powerpoint/2010/main" val="3906901093"/>
              </p:ext>
            </p:extLst>
          </p:nvPr>
        </p:nvGraphicFramePr>
        <p:xfrm>
          <a:off x="5209563" y="1855549"/>
          <a:ext cx="3917659" cy="302229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Connector 21">
            <a:extLst>
              <a:ext uri="{FF2B5EF4-FFF2-40B4-BE49-F238E27FC236}">
                <a16:creationId xmlns:a16="http://schemas.microsoft.com/office/drawing/2014/main" id="{25AA8725-6A77-B44A-B315-7F16570642D4}"/>
              </a:ext>
            </a:extLst>
          </p:cNvPr>
          <p:cNvCxnSpPr>
            <a:cxnSpLocks/>
          </p:cNvCxnSpPr>
          <p:nvPr/>
        </p:nvCxnSpPr>
        <p:spPr>
          <a:xfrm>
            <a:off x="8298817" y="1791927"/>
            <a:ext cx="0" cy="308591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8C9C4D4-D301-8E64-38A8-DC865D074AA5}"/>
              </a:ext>
            </a:extLst>
          </p:cNvPr>
          <p:cNvSpPr txBox="1"/>
          <p:nvPr/>
        </p:nvSpPr>
        <p:spPr>
          <a:xfrm>
            <a:off x="5209563" y="1695991"/>
            <a:ext cx="2793534" cy="246221"/>
          </a:xfrm>
          <a:prstGeom prst="rect">
            <a:avLst/>
          </a:prstGeom>
          <a:noFill/>
        </p:spPr>
        <p:txBody>
          <a:bodyPr wrap="square" rtlCol="0">
            <a:spAutoFit/>
          </a:bodyPr>
          <a:lstStyle/>
          <a:p>
            <a:r>
              <a:rPr lang="en-GB" sz="1000" b="1" dirty="0">
                <a:latin typeface="Barlow" panose="00000500000000000000" pitchFamily="2" charset="0"/>
              </a:rPr>
              <a:t>Feb/March 2023</a:t>
            </a:r>
          </a:p>
        </p:txBody>
      </p:sp>
      <p:sp>
        <p:nvSpPr>
          <p:cNvPr id="26" name="TextBox 25">
            <a:extLst>
              <a:ext uri="{FF2B5EF4-FFF2-40B4-BE49-F238E27FC236}">
                <a16:creationId xmlns:a16="http://schemas.microsoft.com/office/drawing/2014/main" id="{9372FE53-4C88-26DA-2EAB-DD32B9533CBD}"/>
              </a:ext>
            </a:extLst>
          </p:cNvPr>
          <p:cNvSpPr txBox="1"/>
          <p:nvPr/>
        </p:nvSpPr>
        <p:spPr>
          <a:xfrm>
            <a:off x="8298817" y="1715494"/>
            <a:ext cx="2793534" cy="246221"/>
          </a:xfrm>
          <a:prstGeom prst="rect">
            <a:avLst/>
          </a:prstGeom>
          <a:noFill/>
        </p:spPr>
        <p:txBody>
          <a:bodyPr wrap="square" rtlCol="0">
            <a:spAutoFit/>
          </a:bodyPr>
          <a:lstStyle/>
          <a:p>
            <a:r>
              <a:rPr lang="en-GB" sz="1000" b="1" dirty="0">
                <a:latin typeface="Barlow" panose="00000500000000000000" pitchFamily="2" charset="0"/>
              </a:rPr>
              <a:t>2021-2023 Trend</a:t>
            </a:r>
          </a:p>
        </p:txBody>
      </p:sp>
      <p:sp>
        <p:nvSpPr>
          <p:cNvPr id="8" name="TextBox 7">
            <a:extLst>
              <a:ext uri="{FF2B5EF4-FFF2-40B4-BE49-F238E27FC236}">
                <a16:creationId xmlns:a16="http://schemas.microsoft.com/office/drawing/2014/main" id="{ECFBBFF2-4CE9-BCE9-F7DA-2F14393CA5CA}"/>
              </a:ext>
            </a:extLst>
          </p:cNvPr>
          <p:cNvSpPr txBox="1"/>
          <p:nvPr/>
        </p:nvSpPr>
        <p:spPr>
          <a:xfrm>
            <a:off x="504574" y="1113583"/>
            <a:ext cx="4531532" cy="5120889"/>
          </a:xfrm>
          <a:prstGeom prst="rect">
            <a:avLst/>
          </a:prstGeom>
          <a:noFill/>
        </p:spPr>
        <p:txBody>
          <a:bodyPr wrap="square" rtlCol="0">
            <a:spAutoFit/>
          </a:bodyPr>
          <a:lstStyle/>
          <a:p>
            <a:r>
              <a:rPr lang="en-GB" sz="1300" b="1" dirty="0">
                <a:latin typeface="Barlow" panose="00000500000000000000" pitchFamily="2" charset="0"/>
              </a:rPr>
              <a:t>Confidence in the economic outlook for Scotland increased on the previous wave: 46% were confident while 53% were not (compared with 37% confident and 61% not in October/November 2022).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srgbClr val="3BC9D5"/>
                </a:solidFill>
                <a:effectLst/>
                <a:uLnTx/>
                <a:uFillTx/>
                <a:latin typeface="Barlow" panose="00000500000000000000" pitchFamily="2" charset="0"/>
                <a:cs typeface="Arial" panose="020B0604020202020204" pitchFamily="34" charset="0"/>
              </a:rPr>
              <a:t>More confident than average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02957"/>
                </a:solidFill>
                <a:effectLst/>
                <a:uLnTx/>
                <a:uFillTx/>
                <a:latin typeface="Barlow" panose="00000500000000000000" pitchFamily="2" charset="0"/>
              </a:rPr>
              <a:t>Businesses in urban areas (57% confident).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402957"/>
                </a:solidFill>
                <a:latin typeface="Barlow" panose="00000500000000000000" pitchFamily="2" charset="0"/>
              </a:rPr>
              <a:t>Those that had performed well or steadily in the past six months (59% and 53% respectively).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02957"/>
                </a:solidFill>
                <a:effectLst/>
                <a:uLnTx/>
                <a:uFillTx/>
                <a:latin typeface="Barlow" panose="00000500000000000000" pitchFamily="2" charset="0"/>
              </a:rPr>
              <a:t>Confident in their future viability (51%).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402957"/>
                </a:solidFill>
                <a:latin typeface="Barlow" panose="00000500000000000000" pitchFamily="2" charset="0"/>
              </a:rPr>
              <a:t>Investing in the business to support growth (55%).</a:t>
            </a:r>
            <a:endParaRPr kumimoji="0" lang="en-US" sz="1300" b="0" i="0" u="none" strike="noStrike" kern="1200" cap="none" spc="0" normalizeH="0" baseline="0" noProof="0" dirty="0">
              <a:ln>
                <a:noFill/>
              </a:ln>
              <a:solidFill>
                <a:srgbClr val="402957"/>
              </a:solidFill>
              <a:effectLst/>
              <a:uLnTx/>
              <a:uFillTx/>
              <a:latin typeface="Barlow" panose="000005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srgbClr val="E45F46"/>
                </a:solidFill>
                <a:effectLst/>
                <a:uLnTx/>
                <a:uFillTx/>
                <a:latin typeface="Barlow" panose="00000500000000000000" pitchFamily="2" charset="0"/>
                <a:cs typeface="Arial" panose="020B0604020202020204" pitchFamily="34" charset="0"/>
              </a:rPr>
              <a:t>Less confident than average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402957"/>
                </a:solidFill>
                <a:effectLst/>
                <a:uLnTx/>
                <a:uFillTx/>
                <a:latin typeface="Barlow" panose="00000500000000000000" pitchFamily="2" charset="0"/>
              </a:rPr>
              <a:t>Food and drink (62% not confident).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402957"/>
                </a:solidFill>
                <a:effectLst/>
                <a:uLnTx/>
                <a:uFillTx/>
                <a:latin typeface="Barlow" panose="00000500000000000000" pitchFamily="2" charset="0"/>
              </a:rPr>
              <a:t>Remote rural businesses (62%).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300" dirty="0">
                <a:solidFill>
                  <a:srgbClr val="402957"/>
                </a:solidFill>
                <a:latin typeface="Barlow" panose="00000500000000000000" pitchFamily="2" charset="0"/>
              </a:rPr>
              <a:t>Those that had s</a:t>
            </a:r>
            <a:r>
              <a:rPr kumimoji="0" lang="en-GB" sz="1300" b="0" i="0" u="none" strike="noStrike" kern="1200" cap="none" spc="0" normalizeH="0" baseline="0" noProof="0" dirty="0" err="1">
                <a:ln>
                  <a:noFill/>
                </a:ln>
                <a:solidFill>
                  <a:srgbClr val="402957"/>
                </a:solidFill>
                <a:effectLst/>
                <a:uLnTx/>
                <a:uFillTx/>
                <a:latin typeface="Barlow" panose="00000500000000000000" pitchFamily="2" charset="0"/>
              </a:rPr>
              <a:t>truggled</a:t>
            </a:r>
            <a:r>
              <a:rPr kumimoji="0" lang="en-GB" sz="1300" b="0" i="0" u="none" strike="noStrike" kern="1200" cap="none" spc="0" normalizeH="0" baseline="0" noProof="0" dirty="0">
                <a:ln>
                  <a:noFill/>
                </a:ln>
                <a:solidFill>
                  <a:srgbClr val="402957"/>
                </a:solidFill>
                <a:effectLst/>
                <a:uLnTx/>
                <a:uFillTx/>
                <a:latin typeface="Barlow" panose="00000500000000000000" pitchFamily="2" charset="0"/>
              </a:rPr>
              <a:t> in the past six months (76%).</a:t>
            </a:r>
          </a:p>
          <a:p>
            <a:pPr marL="228600" indent="-228600">
              <a:lnSpc>
                <a:spcPct val="90000"/>
              </a:lnSpc>
              <a:spcBef>
                <a:spcPts val="1000"/>
              </a:spcBef>
              <a:buFont typeface="Arial" panose="020B0604020202020204" pitchFamily="34" charset="0"/>
              <a:buChar char="•"/>
              <a:defRPr/>
            </a:pPr>
            <a:r>
              <a:rPr lang="en-GB" sz="1300" dirty="0">
                <a:solidFill>
                  <a:srgbClr val="402957"/>
                </a:solidFill>
                <a:latin typeface="Barlow" panose="00000500000000000000" pitchFamily="2" charset="0"/>
              </a:rPr>
              <a:t>Not confident in their future viability (91%).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300" dirty="0">
                <a:solidFill>
                  <a:srgbClr val="402957"/>
                </a:solidFill>
                <a:latin typeface="Barlow" panose="00000500000000000000" pitchFamily="2" charset="0"/>
              </a:rPr>
              <a:t>Scaling back operations (74%).</a:t>
            </a:r>
          </a:p>
          <a:p>
            <a:endParaRPr lang="en-GB" sz="1300" b="1" dirty="0">
              <a:latin typeface="Barlow" panose="00000500000000000000" pitchFamily="2" charset="0"/>
            </a:endParaRPr>
          </a:p>
          <a:p>
            <a:endParaRPr lang="en-GB" b="1" dirty="0">
              <a:latin typeface="Barlow" panose="00000500000000000000" pitchFamily="2" charset="0"/>
            </a:endParaRPr>
          </a:p>
        </p:txBody>
      </p:sp>
    </p:spTree>
    <p:extLst>
      <p:ext uri="{BB962C8B-B14F-4D97-AF65-F5344CB8AC3E}">
        <p14:creationId xmlns:p14="http://schemas.microsoft.com/office/powerpoint/2010/main" val="3274825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142608-5CED-B444-F77C-7F34FAAB5B09}"/>
              </a:ext>
            </a:extLst>
          </p:cNvPr>
          <p:cNvSpPr/>
          <p:nvPr/>
        </p:nvSpPr>
        <p:spPr>
          <a:xfrm>
            <a:off x="5710274" y="4550218"/>
            <a:ext cx="6153014" cy="1526192"/>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D67AE4E-4A74-4948-99C3-AEE4B0BEFA82}"/>
              </a:ext>
            </a:extLst>
          </p:cNvPr>
          <p:cNvSpPr/>
          <p:nvPr/>
        </p:nvSpPr>
        <p:spPr>
          <a:xfrm>
            <a:off x="5714092" y="1112778"/>
            <a:ext cx="6134887" cy="3333086"/>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16914" y="446598"/>
            <a:ext cx="10515600" cy="418646"/>
          </a:xfrm>
        </p:spPr>
        <p:txBody>
          <a:bodyPr>
            <a:noAutofit/>
          </a:bodyPr>
          <a:lstStyle/>
          <a:p>
            <a:r>
              <a:rPr lang="en-US" dirty="0"/>
              <a:t>Economic optimism over past six months</a:t>
            </a:r>
          </a:p>
        </p:txBody>
      </p:sp>
      <p:sp>
        <p:nvSpPr>
          <p:cNvPr id="6" name="TextBox 5">
            <a:extLst>
              <a:ext uri="{FF2B5EF4-FFF2-40B4-BE49-F238E27FC236}">
                <a16:creationId xmlns:a16="http://schemas.microsoft.com/office/drawing/2014/main" id="{5EB6908E-6260-4BFB-80B7-178AF84DDF22}"/>
              </a:ext>
            </a:extLst>
          </p:cNvPr>
          <p:cNvSpPr txBox="1"/>
          <p:nvPr/>
        </p:nvSpPr>
        <p:spPr>
          <a:xfrm>
            <a:off x="5710274" y="4181947"/>
            <a:ext cx="5489724" cy="246221"/>
          </a:xfrm>
          <a:prstGeom prst="rect">
            <a:avLst/>
          </a:prstGeom>
          <a:noFill/>
        </p:spPr>
        <p:txBody>
          <a:bodyPr wrap="square" rtlCol="0">
            <a:spAutoFit/>
          </a:bodyPr>
          <a:lstStyle/>
          <a:p>
            <a:r>
              <a:rPr lang="en-GB" sz="1000" dirty="0">
                <a:latin typeface="Barlow" panose="00000500000000000000" pitchFamily="2" charset="0"/>
              </a:rPr>
              <a:t>Base: All businesses each year</a:t>
            </a:r>
            <a:endParaRPr lang="en-GB" sz="1000" dirty="0">
              <a:highlight>
                <a:srgbClr val="FFFF00"/>
              </a:highlight>
              <a:latin typeface="Barlow" panose="00000500000000000000" pitchFamily="2" charset="0"/>
            </a:endParaRPr>
          </a:p>
        </p:txBody>
      </p:sp>
      <p:sp>
        <p:nvSpPr>
          <p:cNvPr id="4" name="TextBox 3">
            <a:extLst>
              <a:ext uri="{FF2B5EF4-FFF2-40B4-BE49-F238E27FC236}">
                <a16:creationId xmlns:a16="http://schemas.microsoft.com/office/drawing/2014/main" id="{FF4E52A4-C7B7-4F8E-B72C-163EACB0DF18}"/>
              </a:ext>
            </a:extLst>
          </p:cNvPr>
          <p:cNvSpPr txBox="1"/>
          <p:nvPr/>
        </p:nvSpPr>
        <p:spPr>
          <a:xfrm>
            <a:off x="5710274" y="1119513"/>
            <a:ext cx="6025434" cy="523220"/>
          </a:xfrm>
          <a:prstGeom prst="rect">
            <a:avLst/>
          </a:prstGeom>
          <a:noFill/>
        </p:spPr>
        <p:txBody>
          <a:bodyPr wrap="square" rtlCol="0">
            <a:spAutoFit/>
          </a:bodyPr>
          <a:lstStyle/>
          <a:p>
            <a:r>
              <a:rPr lang="en-GB" sz="1400" dirty="0">
                <a:latin typeface="Barlow" panose="00000500000000000000" pitchFamily="2" charset="0"/>
              </a:rPr>
              <a:t>Q. In the past six months has your level of confidence in the economic outlook in Scotland increased, decreased or has it stayed the same?</a:t>
            </a:r>
          </a:p>
        </p:txBody>
      </p:sp>
      <p:sp>
        <p:nvSpPr>
          <p:cNvPr id="9" name="object 27">
            <a:extLst>
              <a:ext uri="{FF2B5EF4-FFF2-40B4-BE49-F238E27FC236}">
                <a16:creationId xmlns:a16="http://schemas.microsoft.com/office/drawing/2014/main" id="{F9E87E29-A924-41E8-A65B-9545A3A1EA57}"/>
              </a:ext>
            </a:extLst>
          </p:cNvPr>
          <p:cNvSpPr txBox="1"/>
          <p:nvPr/>
        </p:nvSpPr>
        <p:spPr>
          <a:xfrm>
            <a:off x="2146361" y="6379836"/>
            <a:ext cx="7899277" cy="348429"/>
          </a:xfrm>
          <a:prstGeom prst="rect">
            <a:avLst/>
          </a:prstGeom>
        </p:spPr>
        <p:txBody>
          <a:bodyPr vert="horz" wrap="square" lIns="0" tIns="12700" rIns="0" bIns="0" rtlCol="0">
            <a:spAutoFit/>
          </a:bodyPr>
          <a:lstStyle/>
          <a:p>
            <a:pPr marL="12700" lvl="0">
              <a:lnSpc>
                <a:spcPts val="819"/>
              </a:lnSpc>
              <a:spcBef>
                <a:spcPts val="100"/>
              </a:spcBef>
              <a:defRPr/>
            </a:pPr>
            <a:r>
              <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rPr>
              <a:t>*</a:t>
            </a:r>
            <a:r>
              <a:rPr lang="en-GB" sz="1200" dirty="0">
                <a:latin typeface="Barlow" panose="00000500000000000000" pitchFamily="2" charset="0"/>
              </a:rPr>
              <a:t>The net figure is the difference between ‘increased’ and ‘decreased’ assessments at each wave. Net scores are positive when positive assessments exceed negative</a:t>
            </a:r>
            <a:r>
              <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rPr>
              <a:t> </a:t>
            </a:r>
          </a:p>
          <a:p>
            <a:pPr marL="12700" lvl="0">
              <a:lnSpc>
                <a:spcPts val="819"/>
              </a:lnSpc>
              <a:spcBef>
                <a:spcPts val="100"/>
              </a:spcBef>
              <a:defRPr/>
            </a:pPr>
            <a:endParaRPr kumimoji="0"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graphicFrame>
        <p:nvGraphicFramePr>
          <p:cNvPr id="11" name="Content Placeholder 5">
            <a:extLst>
              <a:ext uri="{FF2B5EF4-FFF2-40B4-BE49-F238E27FC236}">
                <a16:creationId xmlns:a16="http://schemas.microsoft.com/office/drawing/2014/main" id="{DE45A361-3B0D-B500-86FB-61D6A15F4D71}"/>
              </a:ext>
            </a:extLst>
          </p:cNvPr>
          <p:cNvGraphicFramePr>
            <a:graphicFrameLocks/>
          </p:cNvGraphicFramePr>
          <p:nvPr>
            <p:extLst>
              <p:ext uri="{D42A27DB-BD31-4B8C-83A1-F6EECF244321}">
                <p14:modId xmlns:p14="http://schemas.microsoft.com/office/powerpoint/2010/main" val="1968567764"/>
              </p:ext>
            </p:extLst>
          </p:nvPr>
        </p:nvGraphicFramePr>
        <p:xfrm>
          <a:off x="5946641" y="1674334"/>
          <a:ext cx="5657273" cy="24220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a:extLst>
              <a:ext uri="{FF2B5EF4-FFF2-40B4-BE49-F238E27FC236}">
                <a16:creationId xmlns:a16="http://schemas.microsoft.com/office/drawing/2014/main" id="{621D5C5E-4CD8-1575-9089-82120946D63D}"/>
              </a:ext>
            </a:extLst>
          </p:cNvPr>
          <p:cNvGraphicFramePr>
            <a:graphicFrameLocks/>
          </p:cNvGraphicFramePr>
          <p:nvPr>
            <p:extLst>
              <p:ext uri="{D42A27DB-BD31-4B8C-83A1-F6EECF244321}">
                <p14:modId xmlns:p14="http://schemas.microsoft.com/office/powerpoint/2010/main" val="1076015208"/>
              </p:ext>
            </p:extLst>
          </p:nvPr>
        </p:nvGraphicFramePr>
        <p:xfrm>
          <a:off x="5784851" y="4445864"/>
          <a:ext cx="6025434" cy="15261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DFBFEEB-4A9B-5DC5-61C2-19576A4B9C9D}"/>
              </a:ext>
            </a:extLst>
          </p:cNvPr>
          <p:cNvSpPr txBox="1"/>
          <p:nvPr/>
        </p:nvSpPr>
        <p:spPr>
          <a:xfrm>
            <a:off x="5710274" y="4531474"/>
            <a:ext cx="5762179" cy="307777"/>
          </a:xfrm>
          <a:prstGeom prst="rect">
            <a:avLst/>
          </a:prstGeom>
          <a:noFill/>
        </p:spPr>
        <p:txBody>
          <a:bodyPr wrap="square" rtlCol="0">
            <a:spAutoFit/>
          </a:bodyPr>
          <a:lstStyle/>
          <a:p>
            <a:r>
              <a:rPr lang="en-GB" sz="1400" b="1" dirty="0">
                <a:latin typeface="Barlow" panose="00000500000000000000" pitchFamily="2" charset="0"/>
              </a:rPr>
              <a:t>Net confidence</a:t>
            </a:r>
          </a:p>
        </p:txBody>
      </p:sp>
      <p:sp>
        <p:nvSpPr>
          <p:cNvPr id="16" name="TextBox 15">
            <a:extLst>
              <a:ext uri="{FF2B5EF4-FFF2-40B4-BE49-F238E27FC236}">
                <a16:creationId xmlns:a16="http://schemas.microsoft.com/office/drawing/2014/main" id="{23192145-8FF0-B56F-B848-28E744B6FA71}"/>
              </a:ext>
            </a:extLst>
          </p:cNvPr>
          <p:cNvSpPr txBox="1"/>
          <p:nvPr/>
        </p:nvSpPr>
        <p:spPr>
          <a:xfrm>
            <a:off x="5674714" y="5879346"/>
            <a:ext cx="5489724" cy="246221"/>
          </a:xfrm>
          <a:prstGeom prst="rect">
            <a:avLst/>
          </a:prstGeom>
          <a:noFill/>
        </p:spPr>
        <p:txBody>
          <a:bodyPr wrap="square" rtlCol="0">
            <a:spAutoFit/>
          </a:bodyPr>
          <a:lstStyle/>
          <a:p>
            <a:r>
              <a:rPr lang="en-GB" sz="1000" dirty="0">
                <a:latin typeface="Barlow" panose="00000500000000000000" pitchFamily="2" charset="0"/>
              </a:rPr>
              <a:t>Base: All businesses each year</a:t>
            </a:r>
          </a:p>
        </p:txBody>
      </p:sp>
      <p:sp>
        <p:nvSpPr>
          <p:cNvPr id="12" name="TextBox 11">
            <a:extLst>
              <a:ext uri="{FF2B5EF4-FFF2-40B4-BE49-F238E27FC236}">
                <a16:creationId xmlns:a16="http://schemas.microsoft.com/office/drawing/2014/main" id="{C1EA8C3D-A6A3-8EDA-8D76-DEC60D6916C0}"/>
              </a:ext>
            </a:extLst>
          </p:cNvPr>
          <p:cNvSpPr txBox="1"/>
          <p:nvPr/>
        </p:nvSpPr>
        <p:spPr>
          <a:xfrm>
            <a:off x="452473" y="1063647"/>
            <a:ext cx="5152167" cy="1692771"/>
          </a:xfrm>
          <a:prstGeom prst="rect">
            <a:avLst/>
          </a:prstGeom>
          <a:noFill/>
        </p:spPr>
        <p:txBody>
          <a:bodyPr wrap="square" rtlCol="0">
            <a:spAutoFit/>
          </a:bodyPr>
          <a:lstStyle/>
          <a:p>
            <a:r>
              <a:rPr lang="en-GB" sz="1300" b="1" dirty="0">
                <a:latin typeface="Barlow" panose="00000500000000000000" pitchFamily="2" charset="0"/>
              </a:rPr>
              <a:t>Reflecting on the past six months, 47% said their confidence had decreased, 7% said it had increased, and 46% said it had stayed the same. </a:t>
            </a:r>
          </a:p>
          <a:p>
            <a:endParaRPr lang="en-GB" sz="1300" b="1" dirty="0">
              <a:latin typeface="Barlow" panose="00000500000000000000" pitchFamily="2" charset="0"/>
            </a:endParaRPr>
          </a:p>
          <a:p>
            <a:r>
              <a:rPr lang="en-GB" sz="1300" dirty="0">
                <a:latin typeface="Barlow" panose="00000500000000000000" pitchFamily="2" charset="0"/>
              </a:rPr>
              <a:t>Net confidence* was -40, an improvement on the previous wave (-58 in Oct/Nov 2022). Net confidence was slightly lower than the level seen in the Highlands and Islands this wave (at -37).</a:t>
            </a:r>
          </a:p>
          <a:p>
            <a:endParaRPr lang="en-GB" sz="1300" dirty="0">
              <a:latin typeface="Barlow" panose="00000500000000000000" pitchFamily="2" charset="0"/>
            </a:endParaRPr>
          </a:p>
        </p:txBody>
      </p:sp>
      <p:sp>
        <p:nvSpPr>
          <p:cNvPr id="13" name="TextBox 12">
            <a:extLst>
              <a:ext uri="{FF2B5EF4-FFF2-40B4-BE49-F238E27FC236}">
                <a16:creationId xmlns:a16="http://schemas.microsoft.com/office/drawing/2014/main" id="{319F7E69-0C6A-5D50-86A1-6D017F64611D}"/>
              </a:ext>
            </a:extLst>
          </p:cNvPr>
          <p:cNvSpPr txBox="1"/>
          <p:nvPr/>
        </p:nvSpPr>
        <p:spPr>
          <a:xfrm>
            <a:off x="456623" y="2732234"/>
            <a:ext cx="4877125" cy="273869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srgbClr val="3BC9D5"/>
                </a:solidFill>
                <a:effectLst/>
                <a:uLnTx/>
                <a:uFillTx/>
                <a:latin typeface="Barlow" panose="00000500000000000000" pitchFamily="2" charset="0"/>
                <a:cs typeface="Arial" panose="020B0604020202020204" pitchFamily="34" charset="0"/>
              </a:rPr>
              <a:t>More likely to report </a:t>
            </a:r>
            <a:r>
              <a:rPr kumimoji="0" lang="en-GB" sz="1300" b="1" i="0" u="sng" strike="noStrike" kern="1200" cap="none" spc="0" normalizeH="0" baseline="0" noProof="0" dirty="0">
                <a:ln>
                  <a:noFill/>
                </a:ln>
                <a:solidFill>
                  <a:srgbClr val="3BC9D5"/>
                </a:solidFill>
                <a:effectLst/>
                <a:uLnTx/>
                <a:uFillTx/>
                <a:latin typeface="Barlow" panose="00000500000000000000" pitchFamily="2" charset="0"/>
                <a:cs typeface="Arial" panose="020B0604020202020204" pitchFamily="34" charset="0"/>
              </a:rPr>
              <a:t>increased</a:t>
            </a:r>
            <a:r>
              <a:rPr kumimoji="0" lang="en-GB" sz="1300" b="1" i="0" u="none" strike="noStrike" kern="1200" cap="none" spc="0" normalizeH="0" baseline="0" noProof="0" dirty="0">
                <a:ln>
                  <a:noFill/>
                </a:ln>
                <a:solidFill>
                  <a:srgbClr val="3BC9D5"/>
                </a:solidFill>
                <a:effectLst/>
                <a:uLnTx/>
                <a:uFillTx/>
                <a:latin typeface="Barlow" panose="00000500000000000000" pitchFamily="2" charset="0"/>
                <a:cs typeface="Arial" panose="020B0604020202020204" pitchFamily="34" charset="0"/>
              </a:rPr>
              <a:t> confidence: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38234E"/>
                </a:solidFill>
                <a:effectLst/>
                <a:uLnTx/>
                <a:uFillTx/>
                <a:latin typeface="Barlow" panose="00000500000000000000" pitchFamily="2" charset="0"/>
              </a:rPr>
              <a:t>Tourism businesses (14%).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38234E"/>
                </a:solidFill>
                <a:latin typeface="Barlow" panose="00000500000000000000" pitchFamily="2" charset="0"/>
              </a:rPr>
              <a:t>In urban areas (11%).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38234E"/>
                </a:solidFill>
                <a:latin typeface="Barlow" panose="00000500000000000000" pitchFamily="2" charset="0"/>
              </a:rPr>
              <a:t>Performed well over past six months (14%).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srgbClr val="E45F46"/>
                </a:solidFill>
                <a:effectLst/>
                <a:uLnTx/>
                <a:uFillTx/>
                <a:latin typeface="Barlow" panose="00000500000000000000" pitchFamily="2" charset="0"/>
                <a:cs typeface="Arial" panose="020B0604020202020204" pitchFamily="34" charset="0"/>
              </a:rPr>
              <a:t>More likely to report </a:t>
            </a:r>
            <a:r>
              <a:rPr kumimoji="0" lang="en-GB" sz="1300" b="1" i="0" u="sng" strike="noStrike" kern="1200" cap="none" spc="0" normalizeH="0" baseline="0" noProof="0" dirty="0">
                <a:ln>
                  <a:noFill/>
                </a:ln>
                <a:solidFill>
                  <a:srgbClr val="E45F46"/>
                </a:solidFill>
                <a:effectLst/>
                <a:uLnTx/>
                <a:uFillTx/>
                <a:latin typeface="Barlow" panose="00000500000000000000" pitchFamily="2" charset="0"/>
                <a:cs typeface="Arial" panose="020B0604020202020204" pitchFamily="34" charset="0"/>
              </a:rPr>
              <a:t>decreased </a:t>
            </a:r>
            <a:r>
              <a:rPr kumimoji="0" lang="en-GB" sz="1300" b="1" i="0" u="none" strike="noStrike" kern="1200" cap="none" spc="0" normalizeH="0" baseline="0" noProof="0" dirty="0">
                <a:ln>
                  <a:noFill/>
                </a:ln>
                <a:solidFill>
                  <a:srgbClr val="E45F46"/>
                </a:solidFill>
                <a:effectLst/>
                <a:uLnTx/>
                <a:uFillTx/>
                <a:latin typeface="Barlow" panose="00000500000000000000" pitchFamily="2" charset="0"/>
                <a:cs typeface="Arial" panose="020B0604020202020204" pitchFamily="34" charset="0"/>
              </a:rPr>
              <a:t>confidence: </a:t>
            </a:r>
          </a:p>
          <a:p>
            <a:pPr marL="228600" indent="-228600">
              <a:lnSpc>
                <a:spcPct val="90000"/>
              </a:lnSpc>
              <a:spcBef>
                <a:spcPts val="1000"/>
              </a:spcBef>
              <a:buFont typeface="Arial" panose="020B0604020202020204" pitchFamily="34" charset="0"/>
              <a:buChar char="•"/>
              <a:defRPr/>
            </a:pPr>
            <a:r>
              <a:rPr kumimoji="0" lang="en-US" sz="1300" b="0" i="0" u="none" strike="noStrike" kern="1200" cap="none" spc="0" normalizeH="0" baseline="0" noProof="0" dirty="0">
                <a:ln>
                  <a:noFill/>
                </a:ln>
                <a:solidFill>
                  <a:srgbClr val="38234E"/>
                </a:solidFill>
                <a:effectLst/>
                <a:uLnTx/>
                <a:uFillTx/>
                <a:latin typeface="Barlow" panose="00000500000000000000" pitchFamily="2" charset="0"/>
              </a:rPr>
              <a:t>Women-led businesses (65%).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38234E"/>
                </a:solidFill>
                <a:effectLst/>
                <a:uLnTx/>
                <a:uFillTx/>
                <a:latin typeface="Barlow" panose="00000500000000000000" pitchFamily="2" charset="0"/>
              </a:rPr>
              <a:t>Struggled in the </a:t>
            </a:r>
            <a:r>
              <a:rPr lang="en-US" sz="1300" dirty="0">
                <a:solidFill>
                  <a:srgbClr val="38234E"/>
                </a:solidFill>
                <a:latin typeface="Barlow" panose="00000500000000000000" pitchFamily="2" charset="0"/>
              </a:rPr>
              <a:t>past </a:t>
            </a:r>
            <a:r>
              <a:rPr kumimoji="0" lang="en-US" sz="1300" b="0" i="0" u="none" strike="noStrike" kern="1200" cap="none" spc="0" normalizeH="0" baseline="0" noProof="0" dirty="0">
                <a:ln>
                  <a:noFill/>
                </a:ln>
                <a:solidFill>
                  <a:srgbClr val="38234E"/>
                </a:solidFill>
                <a:effectLst/>
                <a:uLnTx/>
                <a:uFillTx/>
                <a:latin typeface="Barlow" panose="00000500000000000000" pitchFamily="2" charset="0"/>
              </a:rPr>
              <a:t>six months (65%).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38234E"/>
                </a:solidFill>
                <a:effectLst/>
                <a:uLnTx/>
                <a:uFillTx/>
                <a:latin typeface="Barlow" panose="00000500000000000000" pitchFamily="2" charset="0"/>
              </a:rPr>
              <a:t>Not confident in their future viability (76%).</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38234E"/>
                </a:solidFill>
                <a:latin typeface="Barlow" panose="00000500000000000000" pitchFamily="2" charset="0"/>
              </a:rPr>
              <a:t>Scaling back operations (61%).</a:t>
            </a:r>
          </a:p>
        </p:txBody>
      </p:sp>
    </p:spTree>
    <p:extLst>
      <p:ext uri="{BB962C8B-B14F-4D97-AF65-F5344CB8AC3E}">
        <p14:creationId xmlns:p14="http://schemas.microsoft.com/office/powerpoint/2010/main" val="151097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ECE3F0-EB29-1F73-608D-0219C246D8DC}"/>
              </a:ext>
            </a:extLst>
          </p:cNvPr>
          <p:cNvSpPr/>
          <p:nvPr/>
        </p:nvSpPr>
        <p:spPr>
          <a:xfrm>
            <a:off x="6096001" y="1200150"/>
            <a:ext cx="5756596" cy="4198763"/>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52474" y="446598"/>
            <a:ext cx="10515600" cy="418646"/>
          </a:xfrm>
        </p:spPr>
        <p:txBody>
          <a:bodyPr>
            <a:noAutofit/>
          </a:bodyPr>
          <a:lstStyle/>
          <a:p>
            <a:r>
              <a:rPr lang="en-US" dirty="0"/>
              <a:t>Performance</a:t>
            </a:r>
          </a:p>
        </p:txBody>
      </p:sp>
      <p:sp>
        <p:nvSpPr>
          <p:cNvPr id="6" name="TextBox 5">
            <a:extLst>
              <a:ext uri="{FF2B5EF4-FFF2-40B4-BE49-F238E27FC236}">
                <a16:creationId xmlns:a16="http://schemas.microsoft.com/office/drawing/2014/main" id="{5EB6908E-6260-4BFB-80B7-178AF84DDF22}"/>
              </a:ext>
            </a:extLst>
          </p:cNvPr>
          <p:cNvSpPr txBox="1"/>
          <p:nvPr/>
        </p:nvSpPr>
        <p:spPr>
          <a:xfrm>
            <a:off x="6132850" y="5152692"/>
            <a:ext cx="2619987" cy="246221"/>
          </a:xfrm>
          <a:prstGeom prst="rect">
            <a:avLst/>
          </a:prstGeom>
          <a:noFill/>
        </p:spPr>
        <p:txBody>
          <a:bodyPr wrap="square" rtlCol="0">
            <a:spAutoFit/>
          </a:bodyPr>
          <a:lstStyle/>
          <a:p>
            <a:r>
              <a:rPr lang="en-GB" sz="1000" dirty="0">
                <a:latin typeface="Barlow" panose="00000500000000000000" pitchFamily="2" charset="0"/>
              </a:rPr>
              <a:t>Base: All businesses (611)</a:t>
            </a:r>
          </a:p>
        </p:txBody>
      </p:sp>
      <p:graphicFrame>
        <p:nvGraphicFramePr>
          <p:cNvPr id="9" name="Content Placeholder 4">
            <a:extLst>
              <a:ext uri="{FF2B5EF4-FFF2-40B4-BE49-F238E27FC236}">
                <a16:creationId xmlns:a16="http://schemas.microsoft.com/office/drawing/2014/main" id="{FBFFEA39-0593-4A98-5B24-F7EC06A5FAA0}"/>
              </a:ext>
            </a:extLst>
          </p:cNvPr>
          <p:cNvGraphicFramePr>
            <a:graphicFrameLocks noGrp="1"/>
          </p:cNvGraphicFramePr>
          <p:nvPr>
            <p:ph sz="half" idx="2"/>
            <p:extLst>
              <p:ext uri="{D42A27DB-BD31-4B8C-83A1-F6EECF244321}">
                <p14:modId xmlns:p14="http://schemas.microsoft.com/office/powerpoint/2010/main" val="1913944873"/>
              </p:ext>
            </p:extLst>
          </p:nvPr>
        </p:nvGraphicFramePr>
        <p:xfrm>
          <a:off x="6343650" y="1436686"/>
          <a:ext cx="535556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5">
            <a:extLst>
              <a:ext uri="{FF2B5EF4-FFF2-40B4-BE49-F238E27FC236}">
                <a16:creationId xmlns:a16="http://schemas.microsoft.com/office/drawing/2014/main" id="{DD33F969-0614-B672-F069-DD6EEDDCDAAE}"/>
              </a:ext>
            </a:extLst>
          </p:cNvPr>
          <p:cNvSpPr txBox="1">
            <a:spLocks/>
          </p:cNvSpPr>
          <p:nvPr/>
        </p:nvSpPr>
        <p:spPr>
          <a:xfrm>
            <a:off x="6111282" y="1226870"/>
            <a:ext cx="5496517"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92926"/>
                </a:solidFill>
                <a:effectLst/>
                <a:uLnTx/>
                <a:uFillTx/>
                <a:latin typeface="Barlow" panose="00000500000000000000" pitchFamily="2" charset="0"/>
                <a:cs typeface="Arial" panose="020B0604020202020204" pitchFamily="34" charset="0"/>
              </a:rPr>
              <a:t>Q. Overall, how has your business performed in the last six months? </a:t>
            </a:r>
          </a:p>
        </p:txBody>
      </p:sp>
      <p:sp>
        <p:nvSpPr>
          <p:cNvPr id="3" name="Content Placeholder 2">
            <a:extLst>
              <a:ext uri="{FF2B5EF4-FFF2-40B4-BE49-F238E27FC236}">
                <a16:creationId xmlns:a16="http://schemas.microsoft.com/office/drawing/2014/main" id="{A10066C0-88A8-F3A4-BF91-01E8431C1D0E}"/>
              </a:ext>
            </a:extLst>
          </p:cNvPr>
          <p:cNvSpPr txBox="1">
            <a:spLocks/>
          </p:cNvSpPr>
          <p:nvPr/>
        </p:nvSpPr>
        <p:spPr>
          <a:xfrm>
            <a:off x="487119" y="1156897"/>
            <a:ext cx="5355567" cy="4544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00" b="1" dirty="0">
                <a:solidFill>
                  <a:srgbClr val="402957"/>
                </a:solidFill>
                <a:latin typeface="Barlow" panose="00000500000000000000" pitchFamily="2" charset="0"/>
              </a:rPr>
              <a:t>Views on business performance were mixed, with 27% saying their business had performed well, 45% saying business had been fairly steady, and 27% saying they had struggled.  </a:t>
            </a:r>
          </a:p>
          <a:p>
            <a:pPr marL="0" indent="0">
              <a:buFont typeface="Arial" panose="020B0604020202020204" pitchFamily="34" charset="0"/>
              <a:buNone/>
            </a:pPr>
            <a:r>
              <a:rPr lang="en-GB" sz="1300" dirty="0">
                <a:latin typeface="Barlow" panose="00000500000000000000" pitchFamily="2" charset="0"/>
                <a:cs typeface="Arial" panose="020B0604020202020204" pitchFamily="34" charset="0"/>
              </a:rPr>
              <a:t>Performance was down on the previous wave in October/November 2022  (when 36% had performed well, 24% had struggled and 40% reported steady performance). </a:t>
            </a:r>
          </a:p>
          <a:p>
            <a:pPr marL="0" indent="0">
              <a:buFont typeface="Arial" panose="020B0604020202020204" pitchFamily="34" charset="0"/>
              <a:buNone/>
            </a:pPr>
            <a:r>
              <a:rPr lang="en-GB" sz="1300" b="1" dirty="0">
                <a:solidFill>
                  <a:srgbClr val="3BC9D5"/>
                </a:solidFill>
                <a:latin typeface="Barlow" panose="00000500000000000000" pitchFamily="2" charset="0"/>
                <a:cs typeface="Arial" panose="020B0604020202020204" pitchFamily="34" charset="0"/>
              </a:rPr>
              <a:t>More likely to have performed well</a:t>
            </a:r>
          </a:p>
          <a:p>
            <a:r>
              <a:rPr lang="en-US" sz="1300" dirty="0">
                <a:solidFill>
                  <a:srgbClr val="402957"/>
                </a:solidFill>
                <a:latin typeface="Barlow" panose="00000500000000000000" pitchFamily="2" charset="0"/>
              </a:rPr>
              <a:t>Those with 25+ staff (61%).</a:t>
            </a:r>
          </a:p>
          <a:p>
            <a:r>
              <a:rPr lang="en-US" sz="1300" dirty="0">
                <a:solidFill>
                  <a:srgbClr val="402957"/>
                </a:solidFill>
                <a:latin typeface="Barlow" panose="00000500000000000000" pitchFamily="2" charset="0"/>
              </a:rPr>
              <a:t>Confident in their future viability (30%).</a:t>
            </a:r>
          </a:p>
          <a:p>
            <a:r>
              <a:rPr lang="en-GB" sz="1300" dirty="0">
                <a:solidFill>
                  <a:srgbClr val="402957"/>
                </a:solidFill>
                <a:latin typeface="Barlow" panose="00000500000000000000" pitchFamily="2" charset="0"/>
              </a:rPr>
              <a:t>Investing in the business to support growth </a:t>
            </a:r>
            <a:r>
              <a:rPr lang="en-US" sz="1300" dirty="0">
                <a:solidFill>
                  <a:srgbClr val="402957"/>
                </a:solidFill>
                <a:latin typeface="Barlow" panose="00000500000000000000" pitchFamily="2" charset="0"/>
              </a:rPr>
              <a:t>(34%).</a:t>
            </a:r>
            <a:endParaRPr lang="en-GB" sz="1300" b="1" dirty="0">
              <a:solidFill>
                <a:schemeClr val="tx2"/>
              </a:solidFill>
              <a:latin typeface="Barlow" panose="00000500000000000000" pitchFamily="2" charset="0"/>
              <a:cs typeface="Arial" panose="020B0604020202020204" pitchFamily="34" charset="0"/>
            </a:endParaRPr>
          </a:p>
          <a:p>
            <a:pPr marL="0" indent="0">
              <a:buFont typeface="Arial" panose="020B0604020202020204" pitchFamily="34" charset="0"/>
              <a:buNone/>
            </a:pPr>
            <a:r>
              <a:rPr lang="en-GB" sz="1300" b="1" dirty="0">
                <a:solidFill>
                  <a:schemeClr val="tx2"/>
                </a:solidFill>
                <a:latin typeface="Barlow" panose="00000500000000000000" pitchFamily="2" charset="0"/>
                <a:cs typeface="Arial" panose="020B0604020202020204" pitchFamily="34" charset="0"/>
              </a:rPr>
              <a:t>More likely to have struggled</a:t>
            </a:r>
          </a:p>
          <a:p>
            <a:r>
              <a:rPr lang="en-GB" sz="1300" dirty="0">
                <a:solidFill>
                  <a:srgbClr val="402957"/>
                </a:solidFill>
                <a:latin typeface="Barlow" panose="00000500000000000000" pitchFamily="2" charset="0"/>
              </a:rPr>
              <a:t>Creative industries (43%).</a:t>
            </a:r>
          </a:p>
          <a:p>
            <a:r>
              <a:rPr lang="en-US" sz="1300" dirty="0">
                <a:solidFill>
                  <a:srgbClr val="38234E"/>
                </a:solidFill>
                <a:latin typeface="Barlow" panose="00000500000000000000" pitchFamily="2" charset="0"/>
              </a:rPr>
              <a:t>In urban areas </a:t>
            </a:r>
            <a:r>
              <a:rPr lang="en-GB" sz="1300" dirty="0">
                <a:solidFill>
                  <a:srgbClr val="402957"/>
                </a:solidFill>
                <a:latin typeface="Barlow" panose="00000500000000000000" pitchFamily="2" charset="0"/>
              </a:rPr>
              <a:t>(34%).</a:t>
            </a:r>
          </a:p>
          <a:p>
            <a:r>
              <a:rPr lang="en-GB" sz="1300" dirty="0">
                <a:solidFill>
                  <a:srgbClr val="402957"/>
                </a:solidFill>
                <a:latin typeface="Barlow" panose="00000500000000000000" pitchFamily="2" charset="0"/>
              </a:rPr>
              <a:t>Not confident in their future viability (72%).</a:t>
            </a:r>
          </a:p>
          <a:p>
            <a:r>
              <a:rPr lang="en-GB" sz="1300" dirty="0">
                <a:solidFill>
                  <a:srgbClr val="402957"/>
                </a:solidFill>
                <a:latin typeface="Barlow" panose="00000500000000000000" pitchFamily="2" charset="0"/>
              </a:rPr>
              <a:t>Scaling back operations (51%).</a:t>
            </a:r>
          </a:p>
          <a:p>
            <a:endParaRPr lang="en-GB" sz="1300" dirty="0">
              <a:solidFill>
                <a:srgbClr val="402957"/>
              </a:solidFill>
              <a:latin typeface="Barlow" panose="00000500000000000000" pitchFamily="2" charset="0"/>
            </a:endParaRPr>
          </a:p>
          <a:p>
            <a:pPr marL="0" indent="0">
              <a:buFont typeface="Arial" panose="020B0604020202020204" pitchFamily="34" charset="0"/>
              <a:buNone/>
            </a:pPr>
            <a:endParaRPr lang="en-US" sz="1300" dirty="0">
              <a:solidFill>
                <a:srgbClr val="402957"/>
              </a:solidFill>
              <a:latin typeface="Barlow" panose="00000500000000000000" pitchFamily="2" charset="0"/>
            </a:endParaRPr>
          </a:p>
          <a:p>
            <a:pPr marL="0" indent="0">
              <a:buFont typeface="Arial" panose="020B0604020202020204" pitchFamily="34" charset="0"/>
              <a:buNone/>
            </a:pPr>
            <a:endParaRPr lang="en-US" sz="1300" dirty="0">
              <a:solidFill>
                <a:srgbClr val="402957"/>
              </a:solidFill>
              <a:latin typeface="Barlow" panose="00000500000000000000" pitchFamily="2" charset="0"/>
            </a:endParaRPr>
          </a:p>
          <a:p>
            <a:pPr marL="0" indent="0">
              <a:buFont typeface="Arial" panose="020B0604020202020204" pitchFamily="34" charset="0"/>
              <a:buNone/>
            </a:pPr>
            <a:endParaRPr lang="en-GB" sz="1300" b="1" dirty="0">
              <a:solidFill>
                <a:srgbClr val="402957"/>
              </a:solidFill>
              <a:latin typeface="Barlow" panose="00000500000000000000" pitchFamily="2" charset="0"/>
              <a:cs typeface="Arial" panose="020B0604020202020204" pitchFamily="34" charset="0"/>
            </a:endParaRPr>
          </a:p>
          <a:p>
            <a:pPr marL="0" indent="0">
              <a:buFont typeface="Arial" panose="020B0604020202020204" pitchFamily="34" charset="0"/>
              <a:buNone/>
            </a:pPr>
            <a:endParaRPr lang="en-GB" sz="1300" b="1" dirty="0">
              <a:solidFill>
                <a:srgbClr val="402957"/>
              </a:solidFill>
              <a:latin typeface="Barlow" panose="00000500000000000000" pitchFamily="2" charset="0"/>
              <a:cs typeface="Arial" panose="020B0604020202020204" pitchFamily="34" charset="0"/>
            </a:endParaRPr>
          </a:p>
          <a:p>
            <a:pPr marL="0" indent="0">
              <a:buFont typeface="Arial" panose="020B0604020202020204" pitchFamily="34" charset="0"/>
              <a:buNone/>
            </a:pPr>
            <a:endParaRPr lang="en-US" sz="1300" dirty="0">
              <a:solidFill>
                <a:srgbClr val="402957"/>
              </a:solidFill>
              <a:latin typeface="Barlow" panose="00000500000000000000" pitchFamily="2" charset="0"/>
            </a:endParaRPr>
          </a:p>
          <a:p>
            <a:pPr marL="0" indent="0">
              <a:buFont typeface="Arial" panose="020B0604020202020204" pitchFamily="34" charset="0"/>
              <a:buNone/>
            </a:pPr>
            <a:endParaRPr lang="en-US" sz="1300" dirty="0">
              <a:solidFill>
                <a:srgbClr val="402957"/>
              </a:solidFill>
              <a:latin typeface="Barlow" panose="00000500000000000000" pitchFamily="2" charset="0"/>
            </a:endParaRPr>
          </a:p>
          <a:p>
            <a:pPr marL="0" indent="0">
              <a:buFont typeface="Arial" panose="020B0604020202020204" pitchFamily="34" charset="0"/>
              <a:buNone/>
            </a:pPr>
            <a:endParaRPr lang="en-US" sz="1300" dirty="0">
              <a:solidFill>
                <a:srgbClr val="402957"/>
              </a:solidFill>
              <a:latin typeface="Barlow" panose="00000500000000000000" pitchFamily="2" charset="0"/>
            </a:endParaRPr>
          </a:p>
        </p:txBody>
      </p:sp>
    </p:spTree>
    <p:extLst>
      <p:ext uri="{BB962C8B-B14F-4D97-AF65-F5344CB8AC3E}">
        <p14:creationId xmlns:p14="http://schemas.microsoft.com/office/powerpoint/2010/main" val="377438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C95561-DAA0-4757-9514-47167FB9B24E}"/>
              </a:ext>
            </a:extLst>
          </p:cNvPr>
          <p:cNvSpPr/>
          <p:nvPr/>
        </p:nvSpPr>
        <p:spPr>
          <a:xfrm>
            <a:off x="6378684" y="1011456"/>
            <a:ext cx="5608587" cy="4027269"/>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80174" y="231109"/>
            <a:ext cx="10515600" cy="549275"/>
          </a:xfrm>
        </p:spPr>
        <p:txBody>
          <a:bodyPr>
            <a:noAutofit/>
          </a:bodyPr>
          <a:lstStyle/>
          <a:p>
            <a:r>
              <a:rPr lang="en-GB" dirty="0"/>
              <a:t>Aspects of business performance</a:t>
            </a:r>
            <a:endParaRPr lang="en-US" dirty="0"/>
          </a:p>
        </p:txBody>
      </p:sp>
      <p:graphicFrame>
        <p:nvGraphicFramePr>
          <p:cNvPr id="5" name="Chart 1">
            <a:extLst>
              <a:ext uri="{FF2B5EF4-FFF2-40B4-BE49-F238E27FC236}">
                <a16:creationId xmlns:a16="http://schemas.microsoft.com/office/drawing/2014/main" id="{E50C432D-372A-4A7A-95C3-53C4425E1F78}"/>
              </a:ext>
            </a:extLst>
          </p:cNvPr>
          <p:cNvGraphicFramePr>
            <a:graphicFrameLocks noGrp="1"/>
          </p:cNvGraphicFramePr>
          <p:nvPr>
            <p:ph sz="half" idx="2"/>
            <p:extLst>
              <p:ext uri="{D42A27DB-BD31-4B8C-83A1-F6EECF244321}">
                <p14:modId xmlns:p14="http://schemas.microsoft.com/office/powerpoint/2010/main" val="2819306455"/>
              </p:ext>
            </p:extLst>
          </p:nvPr>
        </p:nvGraphicFramePr>
        <p:xfrm>
          <a:off x="6529356" y="1472753"/>
          <a:ext cx="5544969" cy="313734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05584AE-5F7F-491D-85D7-9993321CC219}"/>
              </a:ext>
            </a:extLst>
          </p:cNvPr>
          <p:cNvSpPr txBox="1"/>
          <p:nvPr/>
        </p:nvSpPr>
        <p:spPr>
          <a:xfrm>
            <a:off x="6378684" y="1011033"/>
            <a:ext cx="5426106" cy="523220"/>
          </a:xfrm>
          <a:prstGeom prst="rect">
            <a:avLst/>
          </a:prstGeom>
          <a:noFill/>
        </p:spPr>
        <p:txBody>
          <a:bodyPr wrap="square" rtlCol="0">
            <a:spAutoFit/>
          </a:bodyPr>
          <a:lstStyle/>
          <a:p>
            <a:r>
              <a:rPr lang="en-GB" sz="1400" dirty="0">
                <a:latin typeface="Barlow" panose="00000500000000000000" pitchFamily="2" charset="0"/>
              </a:rPr>
              <a:t>Q. Has the following increased, stayed the same or decreased in the last six months?</a:t>
            </a:r>
          </a:p>
        </p:txBody>
      </p:sp>
      <p:sp>
        <p:nvSpPr>
          <p:cNvPr id="7" name="TextBox 6">
            <a:extLst>
              <a:ext uri="{FF2B5EF4-FFF2-40B4-BE49-F238E27FC236}">
                <a16:creationId xmlns:a16="http://schemas.microsoft.com/office/drawing/2014/main" id="{D121EF15-8ECE-41D2-90D0-E5A235B52FD8}"/>
              </a:ext>
            </a:extLst>
          </p:cNvPr>
          <p:cNvSpPr txBox="1"/>
          <p:nvPr/>
        </p:nvSpPr>
        <p:spPr>
          <a:xfrm>
            <a:off x="6378684" y="4772401"/>
            <a:ext cx="5489724" cy="230832"/>
          </a:xfrm>
          <a:prstGeom prst="rect">
            <a:avLst/>
          </a:prstGeom>
          <a:noFill/>
        </p:spPr>
        <p:txBody>
          <a:bodyPr wrap="square" rtlCol="0">
            <a:spAutoFit/>
          </a:bodyPr>
          <a:lstStyle/>
          <a:p>
            <a:r>
              <a:rPr lang="en-GB" sz="900" dirty="0">
                <a:solidFill>
                  <a:srgbClr val="402957"/>
                </a:solidFill>
                <a:latin typeface="Barlow" panose="00000500000000000000" pitchFamily="2" charset="0"/>
              </a:rPr>
              <a:t>Base: All businesses for whom each applied </a:t>
            </a:r>
          </a:p>
        </p:txBody>
      </p:sp>
      <p:sp>
        <p:nvSpPr>
          <p:cNvPr id="9" name="Content Placeholder 2">
            <a:extLst>
              <a:ext uri="{FF2B5EF4-FFF2-40B4-BE49-F238E27FC236}">
                <a16:creationId xmlns:a16="http://schemas.microsoft.com/office/drawing/2014/main" id="{BE2D1269-9E46-5B04-21FB-05C2E89CB627}"/>
              </a:ext>
            </a:extLst>
          </p:cNvPr>
          <p:cNvSpPr txBox="1">
            <a:spLocks/>
          </p:cNvSpPr>
          <p:nvPr/>
        </p:nvSpPr>
        <p:spPr>
          <a:xfrm>
            <a:off x="487412" y="894462"/>
            <a:ext cx="5608588" cy="48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b="1" dirty="0">
                <a:latin typeface="Barlow" panose="00000500000000000000" pitchFamily="2" charset="0"/>
              </a:rPr>
              <a:t>Over the past six months, sales or turnover performance was mixed (31% said it had increased, 29% decreased, and 39% remained the same). Businesses had performed better on sales or turnover than on profit (17% said profit margins had increased, 40% decreased, and 41% remained the same). </a:t>
            </a:r>
          </a:p>
          <a:p>
            <a:pPr marL="0" indent="0">
              <a:buNone/>
            </a:pPr>
            <a:r>
              <a:rPr lang="en-GB" sz="1300" dirty="0">
                <a:latin typeface="Barlow" panose="00000500000000000000" pitchFamily="2" charset="0"/>
              </a:rPr>
              <a:t>Employment had remained relatively stable (80% said it had remained at the same level) as had exports (67%).  </a:t>
            </a:r>
          </a:p>
          <a:p>
            <a:pPr marL="0" indent="0">
              <a:buNone/>
            </a:pPr>
            <a:r>
              <a:rPr lang="en-GB" sz="1250" b="1" dirty="0">
                <a:solidFill>
                  <a:srgbClr val="3BC9D5"/>
                </a:solidFill>
                <a:latin typeface="Barlow" panose="00000500000000000000" pitchFamily="2" charset="0"/>
              </a:rPr>
              <a:t>Increases were more common among: </a:t>
            </a:r>
          </a:p>
          <a:p>
            <a:r>
              <a:rPr lang="en-GB" sz="1250" b="1" dirty="0">
                <a:latin typeface="Barlow" panose="00000500000000000000" pitchFamily="2" charset="0"/>
              </a:rPr>
              <a:t>25+ staff:</a:t>
            </a:r>
            <a:r>
              <a:rPr lang="en-GB" sz="1250" dirty="0">
                <a:latin typeface="Barlow" panose="00000500000000000000" pitchFamily="2" charset="0"/>
              </a:rPr>
              <a:t> sales or turnover (61%), employment (42%).</a:t>
            </a:r>
          </a:p>
          <a:p>
            <a:r>
              <a:rPr lang="en-GB" sz="1250" b="1" dirty="0">
                <a:latin typeface="Barlow" panose="00000500000000000000" pitchFamily="2" charset="0"/>
              </a:rPr>
              <a:t>Those that had performed well:</a:t>
            </a:r>
            <a:r>
              <a:rPr lang="en-GB" sz="1250" dirty="0">
                <a:latin typeface="Barlow" panose="00000500000000000000" pitchFamily="2" charset="0"/>
              </a:rPr>
              <a:t> sales or turnover (66%), profit margins (41%), exports (27%), employment (15%).</a:t>
            </a:r>
          </a:p>
          <a:p>
            <a:r>
              <a:rPr lang="en-GB" sz="1250" b="1" dirty="0">
                <a:latin typeface="Barlow" panose="00000500000000000000" pitchFamily="2" charset="0"/>
              </a:rPr>
              <a:t>Those investing in the business to support growth:</a:t>
            </a:r>
            <a:r>
              <a:rPr lang="en-GB" sz="1250" dirty="0">
                <a:latin typeface="Barlow" panose="00000500000000000000" pitchFamily="2" charset="0"/>
              </a:rPr>
              <a:t> sales or turnover (45%), employment (15%). </a:t>
            </a:r>
            <a:endParaRPr lang="en-GB" sz="1250" dirty="0">
              <a:highlight>
                <a:srgbClr val="FFFF00"/>
              </a:highlight>
              <a:latin typeface="Barlow" panose="00000500000000000000" pitchFamily="2" charset="0"/>
            </a:endParaRPr>
          </a:p>
          <a:p>
            <a:pPr marL="0" indent="0">
              <a:buFont typeface="Arial" panose="020B0604020202020204" pitchFamily="34" charset="0"/>
              <a:buNone/>
            </a:pPr>
            <a:r>
              <a:rPr lang="en-GB" sz="1250" b="1" dirty="0">
                <a:solidFill>
                  <a:schemeClr val="tx2"/>
                </a:solidFill>
                <a:latin typeface="Barlow" panose="00000500000000000000" pitchFamily="2" charset="0"/>
              </a:rPr>
              <a:t>Decreases were more common among: </a:t>
            </a:r>
          </a:p>
          <a:p>
            <a:r>
              <a:rPr lang="en-GB" sz="1250" b="1" dirty="0">
                <a:latin typeface="Barlow" panose="00000500000000000000" pitchFamily="2" charset="0"/>
              </a:rPr>
              <a:t>Those that had struggled: </a:t>
            </a:r>
            <a:r>
              <a:rPr lang="en-GB" sz="1250" dirty="0">
                <a:latin typeface="Barlow" panose="00000500000000000000" pitchFamily="2" charset="0"/>
              </a:rPr>
              <a:t>profit margins (78%), sales or turnover (69%), exports (32%), employment (24%). </a:t>
            </a:r>
          </a:p>
          <a:p>
            <a:r>
              <a:rPr lang="en-GB" sz="1250" b="1" dirty="0">
                <a:latin typeface="Barlow" panose="00000500000000000000" pitchFamily="2" charset="0"/>
              </a:rPr>
              <a:t>Not confident in their viability: </a:t>
            </a:r>
            <a:r>
              <a:rPr lang="en-GB" sz="1250" dirty="0">
                <a:latin typeface="Barlow" panose="00000500000000000000" pitchFamily="2" charset="0"/>
              </a:rPr>
              <a:t>profit margins (74%), sales or turnover (60%), employment (31%). </a:t>
            </a:r>
          </a:p>
          <a:p>
            <a:r>
              <a:rPr lang="en-GB" sz="1250" b="1" dirty="0">
                <a:latin typeface="Barlow" panose="00000500000000000000" pitchFamily="2" charset="0"/>
              </a:rPr>
              <a:t>Those who were scaling back: </a:t>
            </a:r>
            <a:r>
              <a:rPr lang="en-GB" sz="1250" dirty="0">
                <a:latin typeface="Barlow" panose="00000500000000000000" pitchFamily="2" charset="0"/>
              </a:rPr>
              <a:t>profit margins (63%), sales or turnover (53%), employment (35%).</a:t>
            </a:r>
            <a:endParaRPr lang="en-GB" sz="1250" b="1" dirty="0">
              <a:latin typeface="Barlow" panose="00000500000000000000" pitchFamily="2" charset="0"/>
            </a:endParaRPr>
          </a:p>
          <a:p>
            <a:pPr marL="0" indent="0">
              <a:buFont typeface="Arial" panose="020B0604020202020204" pitchFamily="34" charset="0"/>
              <a:buNone/>
            </a:pPr>
            <a:endParaRPr lang="en-US" sz="1300" b="1" dirty="0">
              <a:latin typeface="Barlow" panose="00000500000000000000" pitchFamily="2" charset="0"/>
            </a:endParaRPr>
          </a:p>
        </p:txBody>
      </p:sp>
    </p:spTree>
    <p:extLst>
      <p:ext uri="{BB962C8B-B14F-4D97-AF65-F5344CB8AC3E}">
        <p14:creationId xmlns:p14="http://schemas.microsoft.com/office/powerpoint/2010/main" val="3753531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F2AD8AD-9C70-7A9D-0D51-A393EE40AB6D}"/>
              </a:ext>
            </a:extLst>
          </p:cNvPr>
          <p:cNvSpPr/>
          <p:nvPr/>
        </p:nvSpPr>
        <p:spPr>
          <a:xfrm>
            <a:off x="588080" y="2223420"/>
            <a:ext cx="10628001" cy="3466419"/>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Barlow" panose="00000500000000000000" pitchFamily="2" charset="0"/>
            </a:endParaRPr>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524024" y="231109"/>
            <a:ext cx="10515600" cy="549275"/>
          </a:xfrm>
        </p:spPr>
        <p:txBody>
          <a:bodyPr>
            <a:noAutofit/>
          </a:bodyPr>
          <a:lstStyle/>
          <a:p>
            <a:r>
              <a:rPr lang="en-GB" dirty="0"/>
              <a:t>Seasonality </a:t>
            </a:r>
            <a:endParaRPr lang="en-US" dirty="0"/>
          </a:p>
        </p:txBody>
      </p:sp>
      <p:sp>
        <p:nvSpPr>
          <p:cNvPr id="9" name="Content Placeholder 2">
            <a:extLst>
              <a:ext uri="{FF2B5EF4-FFF2-40B4-BE49-F238E27FC236}">
                <a16:creationId xmlns:a16="http://schemas.microsoft.com/office/drawing/2014/main" id="{BE2D1269-9E46-5B04-21FB-05C2E89CB627}"/>
              </a:ext>
            </a:extLst>
          </p:cNvPr>
          <p:cNvSpPr txBox="1">
            <a:spLocks/>
          </p:cNvSpPr>
          <p:nvPr/>
        </p:nvSpPr>
        <p:spPr>
          <a:xfrm>
            <a:off x="539264" y="805784"/>
            <a:ext cx="10851446" cy="48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GB" sz="13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Half (51%) of businesses were strongly dependent on a certain time of year or times of the year. Of these, just over half (52%) said that </a:t>
            </a:r>
            <a:r>
              <a:rPr lang="en-GB" sz="1300" b="1" dirty="0">
                <a:solidFill>
                  <a:prstClr val="black"/>
                </a:solidFill>
                <a:latin typeface="Barlow" panose="00000500000000000000" pitchFamily="2" charset="0"/>
                <a:cs typeface="Arial" panose="020B0604020202020204" pitchFamily="34" charset="0"/>
              </a:rPr>
              <a:t>summer months* </a:t>
            </a:r>
            <a:r>
              <a:rPr kumimoji="0" lang="en-GB" sz="13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were most crucial to them. </a:t>
            </a:r>
            <a:r>
              <a:rPr lang="en-GB" sz="1300" b="1" dirty="0">
                <a:solidFill>
                  <a:prstClr val="black"/>
                </a:solidFill>
                <a:latin typeface="Barlow" panose="00000500000000000000" pitchFamily="2" charset="0"/>
                <a:cs typeface="Arial" panose="020B0604020202020204" pitchFamily="34" charset="0"/>
              </a:rPr>
              <a:t>Around four in ten (39%) mentioned spring, 30% autumn and 18% winter months. In terms of individual months, September (10%), August (9%), July (8%) and April (8%) were most commonly mentioned.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prstClr val="black"/>
                </a:solidFill>
                <a:latin typeface="Barlow" panose="00000500000000000000" pitchFamily="2" charset="0"/>
                <a:cs typeface="Arial" panose="020B0604020202020204" pitchFamily="34" charset="0"/>
              </a:rPr>
              <a:t>A further 14</a:t>
            </a:r>
            <a:r>
              <a:rPr kumimoji="0" lang="en-GB" sz="13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 </a:t>
            </a:r>
            <a:r>
              <a:rPr lang="en-GB" sz="1300" dirty="0">
                <a:solidFill>
                  <a:prstClr val="black"/>
                </a:solidFill>
                <a:latin typeface="Barlow" panose="00000500000000000000" pitchFamily="2" charset="0"/>
                <a:cs typeface="Arial" panose="020B0604020202020204" pitchFamily="34" charset="0"/>
              </a:rPr>
              <a:t>said that the period March/April through to September/October was most crucial and 5</a:t>
            </a:r>
            <a:r>
              <a:rPr kumimoji="0" lang="en-GB" sz="13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 mentioned the period May/June to September/October.  </a:t>
            </a:r>
            <a:r>
              <a:rPr lang="en-GB" sz="1300" dirty="0">
                <a:solidFill>
                  <a:prstClr val="black"/>
                </a:solidFill>
                <a:latin typeface="Barlow" panose="00000500000000000000" pitchFamily="2" charset="0"/>
                <a:cs typeface="Arial" panose="020B0604020202020204" pitchFamily="34" charset="0"/>
              </a:rPr>
              <a:t>Christmas was specifically mentioned by 8% and Harvest by 3%. </a:t>
            </a:r>
            <a:endParaRPr kumimoji="0" lang="en-GB" sz="13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endParaRPr>
          </a:p>
          <a:p>
            <a:pPr marL="0" indent="0">
              <a:buFont typeface="Arial" panose="020B0604020202020204" pitchFamily="34" charset="0"/>
              <a:buNone/>
            </a:pPr>
            <a:endParaRPr lang="en-US" sz="1300" b="1" dirty="0">
              <a:latin typeface="Barlow" panose="00000500000000000000" pitchFamily="2" charset="0"/>
            </a:endParaRPr>
          </a:p>
        </p:txBody>
      </p:sp>
      <p:graphicFrame>
        <p:nvGraphicFramePr>
          <p:cNvPr id="11" name="Chart 10">
            <a:extLst>
              <a:ext uri="{FF2B5EF4-FFF2-40B4-BE49-F238E27FC236}">
                <a16:creationId xmlns:a16="http://schemas.microsoft.com/office/drawing/2014/main" id="{928F2E91-B0BD-45A7-F3FF-C1BD74FE2872}"/>
              </a:ext>
            </a:extLst>
          </p:cNvPr>
          <p:cNvGraphicFramePr/>
          <p:nvPr>
            <p:extLst>
              <p:ext uri="{D42A27DB-BD31-4B8C-83A1-F6EECF244321}">
                <p14:modId xmlns:p14="http://schemas.microsoft.com/office/powerpoint/2010/main" val="4215664691"/>
              </p:ext>
            </p:extLst>
          </p:nvPr>
        </p:nvGraphicFramePr>
        <p:xfrm>
          <a:off x="1084926" y="4245384"/>
          <a:ext cx="9949751" cy="1204152"/>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62F40C59-37D3-C84D-4548-DA8E26CF4CB9}"/>
              </a:ext>
            </a:extLst>
          </p:cNvPr>
          <p:cNvSpPr/>
          <p:nvPr/>
        </p:nvSpPr>
        <p:spPr>
          <a:xfrm>
            <a:off x="6923005" y="3887891"/>
            <a:ext cx="4293076" cy="230191"/>
          </a:xfrm>
          <a:prstGeom prst="rect">
            <a:avLst/>
          </a:pr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rlow" panose="00000500000000000000" pitchFamily="2" charset="0"/>
              </a:rPr>
              <a:t>Aug/Sept – Dec/Jan (3%)</a:t>
            </a:r>
          </a:p>
        </p:txBody>
      </p:sp>
      <p:sp>
        <p:nvSpPr>
          <p:cNvPr id="13" name="Rectangle 12">
            <a:extLst>
              <a:ext uri="{FF2B5EF4-FFF2-40B4-BE49-F238E27FC236}">
                <a16:creationId xmlns:a16="http://schemas.microsoft.com/office/drawing/2014/main" id="{DB31B127-4584-AA8A-A644-38B8AF05ABEF}"/>
              </a:ext>
            </a:extLst>
          </p:cNvPr>
          <p:cNvSpPr/>
          <p:nvPr/>
        </p:nvSpPr>
        <p:spPr>
          <a:xfrm>
            <a:off x="5150843" y="2898262"/>
            <a:ext cx="2182491" cy="265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Barlow" panose="00000500000000000000" pitchFamily="2" charset="0"/>
              </a:rPr>
              <a:t>Summer (52%)</a:t>
            </a:r>
          </a:p>
        </p:txBody>
      </p:sp>
      <p:sp>
        <p:nvSpPr>
          <p:cNvPr id="14" name="Rectangle 13">
            <a:extLst>
              <a:ext uri="{FF2B5EF4-FFF2-40B4-BE49-F238E27FC236}">
                <a16:creationId xmlns:a16="http://schemas.microsoft.com/office/drawing/2014/main" id="{1D0AE188-E981-F2AC-EBDB-33D957F815A6}"/>
              </a:ext>
            </a:extLst>
          </p:cNvPr>
          <p:cNvSpPr/>
          <p:nvPr/>
        </p:nvSpPr>
        <p:spPr>
          <a:xfrm>
            <a:off x="7533313" y="2898262"/>
            <a:ext cx="2152641" cy="273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Barlow" panose="00000500000000000000" pitchFamily="2" charset="0"/>
              </a:rPr>
              <a:t>Autumn (30%)</a:t>
            </a:r>
          </a:p>
        </p:txBody>
      </p:sp>
      <p:sp>
        <p:nvSpPr>
          <p:cNvPr id="15" name="Rectangle 14">
            <a:extLst>
              <a:ext uri="{FF2B5EF4-FFF2-40B4-BE49-F238E27FC236}">
                <a16:creationId xmlns:a16="http://schemas.microsoft.com/office/drawing/2014/main" id="{FC9088C9-8C02-EA1A-3CEC-E49322FE2DD9}"/>
              </a:ext>
            </a:extLst>
          </p:cNvPr>
          <p:cNvSpPr/>
          <p:nvPr/>
        </p:nvSpPr>
        <p:spPr>
          <a:xfrm>
            <a:off x="2869094" y="3272393"/>
            <a:ext cx="5904265" cy="236392"/>
          </a:xfrm>
          <a:prstGeom prst="rect">
            <a:avLst/>
          </a:pr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rlow" panose="00000500000000000000" pitchFamily="2" charset="0"/>
              </a:rPr>
              <a:t>March/April– Sept/Oct (14%)</a:t>
            </a:r>
          </a:p>
        </p:txBody>
      </p:sp>
      <p:sp>
        <p:nvSpPr>
          <p:cNvPr id="16" name="Rectangle 15">
            <a:extLst>
              <a:ext uri="{FF2B5EF4-FFF2-40B4-BE49-F238E27FC236}">
                <a16:creationId xmlns:a16="http://schemas.microsoft.com/office/drawing/2014/main" id="{2652D5DA-40FB-D325-70A3-CBE93E2A10C6}"/>
              </a:ext>
            </a:extLst>
          </p:cNvPr>
          <p:cNvSpPr/>
          <p:nvPr/>
        </p:nvSpPr>
        <p:spPr>
          <a:xfrm>
            <a:off x="4378727" y="3558987"/>
            <a:ext cx="4405238" cy="242512"/>
          </a:xfrm>
          <a:prstGeom prst="rect">
            <a:avLst/>
          </a:pr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rlow" panose="00000500000000000000" pitchFamily="2" charset="0"/>
              </a:rPr>
              <a:t>May/June– Sept/Oct (5%)</a:t>
            </a:r>
          </a:p>
        </p:txBody>
      </p:sp>
      <p:sp>
        <p:nvSpPr>
          <p:cNvPr id="17" name="Rectangle 16">
            <a:extLst>
              <a:ext uri="{FF2B5EF4-FFF2-40B4-BE49-F238E27FC236}">
                <a16:creationId xmlns:a16="http://schemas.microsoft.com/office/drawing/2014/main" id="{6A1E8FDF-0CD0-1F49-8D94-51742C920D88}"/>
              </a:ext>
            </a:extLst>
          </p:cNvPr>
          <p:cNvSpPr/>
          <p:nvPr/>
        </p:nvSpPr>
        <p:spPr>
          <a:xfrm>
            <a:off x="588080" y="2898262"/>
            <a:ext cx="2010835" cy="274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200" b="1" dirty="0">
                <a:solidFill>
                  <a:srgbClr val="000000"/>
                </a:solidFill>
                <a:latin typeface="Barlow" panose="00000500000000000000" pitchFamily="2" charset="0"/>
              </a:rPr>
              <a:t>Winter (18%)</a:t>
            </a:r>
          </a:p>
        </p:txBody>
      </p:sp>
      <p:sp>
        <p:nvSpPr>
          <p:cNvPr id="18" name="Rectangle 17">
            <a:extLst>
              <a:ext uri="{FF2B5EF4-FFF2-40B4-BE49-F238E27FC236}">
                <a16:creationId xmlns:a16="http://schemas.microsoft.com/office/drawing/2014/main" id="{7FE38A88-FD6F-FC2A-AC70-61352883E633}"/>
              </a:ext>
            </a:extLst>
          </p:cNvPr>
          <p:cNvSpPr/>
          <p:nvPr/>
        </p:nvSpPr>
        <p:spPr>
          <a:xfrm>
            <a:off x="2768375" y="2902007"/>
            <a:ext cx="2151931" cy="2623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Barlow" panose="00000500000000000000" pitchFamily="2" charset="0"/>
              </a:rPr>
              <a:t>Spring (39%)</a:t>
            </a:r>
          </a:p>
        </p:txBody>
      </p:sp>
      <p:sp>
        <p:nvSpPr>
          <p:cNvPr id="19" name="Rectangle 18">
            <a:extLst>
              <a:ext uri="{FF2B5EF4-FFF2-40B4-BE49-F238E27FC236}">
                <a16:creationId xmlns:a16="http://schemas.microsoft.com/office/drawing/2014/main" id="{627ADB50-6D5B-82B1-F1CA-FAC2A00D0C0C}"/>
              </a:ext>
            </a:extLst>
          </p:cNvPr>
          <p:cNvSpPr/>
          <p:nvPr/>
        </p:nvSpPr>
        <p:spPr>
          <a:xfrm>
            <a:off x="655088" y="2382007"/>
            <a:ext cx="188383" cy="2081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300" b="1" dirty="0">
              <a:solidFill>
                <a:schemeClr val="tx1"/>
              </a:solidFill>
              <a:latin typeface="Barlow" panose="00000500000000000000" pitchFamily="2" charset="0"/>
            </a:endParaRPr>
          </a:p>
        </p:txBody>
      </p:sp>
      <p:sp>
        <p:nvSpPr>
          <p:cNvPr id="20" name="Rectangle 19">
            <a:extLst>
              <a:ext uri="{FF2B5EF4-FFF2-40B4-BE49-F238E27FC236}">
                <a16:creationId xmlns:a16="http://schemas.microsoft.com/office/drawing/2014/main" id="{D5E2ACA3-F6EC-CCEC-3A36-28324CFEE19A}"/>
              </a:ext>
            </a:extLst>
          </p:cNvPr>
          <p:cNvSpPr/>
          <p:nvPr/>
        </p:nvSpPr>
        <p:spPr>
          <a:xfrm>
            <a:off x="816530" y="2383132"/>
            <a:ext cx="3754533" cy="234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200" dirty="0">
                <a:solidFill>
                  <a:schemeClr val="tx1"/>
                </a:solidFill>
                <a:latin typeface="Barlow" panose="00000500000000000000" pitchFamily="2" charset="0"/>
              </a:rPr>
              <a:t>Mentions of seasons or months in that season</a:t>
            </a:r>
          </a:p>
        </p:txBody>
      </p:sp>
      <p:sp>
        <p:nvSpPr>
          <p:cNvPr id="21" name="Rectangle 20">
            <a:extLst>
              <a:ext uri="{FF2B5EF4-FFF2-40B4-BE49-F238E27FC236}">
                <a16:creationId xmlns:a16="http://schemas.microsoft.com/office/drawing/2014/main" id="{FCBD6B0B-6A20-C08E-B8B4-E659B6E1D72A}"/>
              </a:ext>
            </a:extLst>
          </p:cNvPr>
          <p:cNvSpPr/>
          <p:nvPr/>
        </p:nvSpPr>
        <p:spPr>
          <a:xfrm>
            <a:off x="4071445" y="2404643"/>
            <a:ext cx="188383" cy="195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200" b="1" dirty="0">
              <a:solidFill>
                <a:schemeClr val="tx1"/>
              </a:solidFill>
              <a:latin typeface="Barlow" panose="00000500000000000000" pitchFamily="2" charset="0"/>
            </a:endParaRPr>
          </a:p>
        </p:txBody>
      </p:sp>
      <p:sp>
        <p:nvSpPr>
          <p:cNvPr id="22" name="Rectangle 21">
            <a:extLst>
              <a:ext uri="{FF2B5EF4-FFF2-40B4-BE49-F238E27FC236}">
                <a16:creationId xmlns:a16="http://schemas.microsoft.com/office/drawing/2014/main" id="{1AA818C8-EA7E-310C-584C-DAB129CE7238}"/>
              </a:ext>
            </a:extLst>
          </p:cNvPr>
          <p:cNvSpPr/>
          <p:nvPr/>
        </p:nvSpPr>
        <p:spPr>
          <a:xfrm>
            <a:off x="4212948" y="2402636"/>
            <a:ext cx="2402988" cy="212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200" dirty="0">
                <a:solidFill>
                  <a:schemeClr val="tx1"/>
                </a:solidFill>
                <a:latin typeface="Barlow" panose="00000500000000000000" pitchFamily="2" charset="0"/>
              </a:rPr>
              <a:t>Mentions of month ranges</a:t>
            </a:r>
          </a:p>
        </p:txBody>
      </p:sp>
      <p:sp>
        <p:nvSpPr>
          <p:cNvPr id="23" name="Rectangle 22">
            <a:extLst>
              <a:ext uri="{FF2B5EF4-FFF2-40B4-BE49-F238E27FC236}">
                <a16:creationId xmlns:a16="http://schemas.microsoft.com/office/drawing/2014/main" id="{95046583-D35A-CC3E-0D47-4CD149E7E684}"/>
              </a:ext>
            </a:extLst>
          </p:cNvPr>
          <p:cNvSpPr/>
          <p:nvPr/>
        </p:nvSpPr>
        <p:spPr>
          <a:xfrm>
            <a:off x="6337700" y="2418226"/>
            <a:ext cx="188383" cy="191290"/>
          </a:xfrm>
          <a:prstGeom prst="rect">
            <a:avLst/>
          </a:prstGeom>
          <a:solidFill>
            <a:srgbClr val="3BC9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300" b="1" dirty="0">
              <a:solidFill>
                <a:schemeClr val="tx1"/>
              </a:solidFill>
              <a:latin typeface="Barlow" panose="00000500000000000000" pitchFamily="2" charset="0"/>
            </a:endParaRPr>
          </a:p>
        </p:txBody>
      </p:sp>
      <p:sp>
        <p:nvSpPr>
          <p:cNvPr id="24" name="Rectangle 23">
            <a:extLst>
              <a:ext uri="{FF2B5EF4-FFF2-40B4-BE49-F238E27FC236}">
                <a16:creationId xmlns:a16="http://schemas.microsoft.com/office/drawing/2014/main" id="{8D083AB4-AF72-BC99-093D-1E176E95B5DA}"/>
              </a:ext>
            </a:extLst>
          </p:cNvPr>
          <p:cNvSpPr/>
          <p:nvPr/>
        </p:nvSpPr>
        <p:spPr>
          <a:xfrm>
            <a:off x="6477060" y="2393738"/>
            <a:ext cx="2402988" cy="212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200" dirty="0">
                <a:solidFill>
                  <a:schemeClr val="tx1"/>
                </a:solidFill>
                <a:latin typeface="Barlow" panose="00000500000000000000" pitchFamily="2" charset="0"/>
              </a:rPr>
              <a:t>Mentions of individual months</a:t>
            </a:r>
          </a:p>
        </p:txBody>
      </p:sp>
      <p:sp>
        <p:nvSpPr>
          <p:cNvPr id="25" name="Rectangle 24">
            <a:extLst>
              <a:ext uri="{FF2B5EF4-FFF2-40B4-BE49-F238E27FC236}">
                <a16:creationId xmlns:a16="http://schemas.microsoft.com/office/drawing/2014/main" id="{BA863AFB-77F1-1630-4EAF-549C6E0295F0}"/>
              </a:ext>
            </a:extLst>
          </p:cNvPr>
          <p:cNvSpPr/>
          <p:nvPr/>
        </p:nvSpPr>
        <p:spPr>
          <a:xfrm>
            <a:off x="8802313" y="2436695"/>
            <a:ext cx="188383" cy="193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200" b="1" dirty="0">
              <a:solidFill>
                <a:schemeClr val="tx1"/>
              </a:solidFill>
              <a:latin typeface="Barlow" panose="00000500000000000000" pitchFamily="2" charset="0"/>
            </a:endParaRPr>
          </a:p>
        </p:txBody>
      </p:sp>
      <p:sp>
        <p:nvSpPr>
          <p:cNvPr id="26" name="Rectangle 25">
            <a:extLst>
              <a:ext uri="{FF2B5EF4-FFF2-40B4-BE49-F238E27FC236}">
                <a16:creationId xmlns:a16="http://schemas.microsoft.com/office/drawing/2014/main" id="{DA79B788-1320-D3F6-BE46-A3495E9EF965}"/>
              </a:ext>
            </a:extLst>
          </p:cNvPr>
          <p:cNvSpPr/>
          <p:nvPr/>
        </p:nvSpPr>
        <p:spPr>
          <a:xfrm>
            <a:off x="8942430" y="2412789"/>
            <a:ext cx="2402988" cy="197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200" dirty="0">
                <a:solidFill>
                  <a:schemeClr val="tx1"/>
                </a:solidFill>
                <a:latin typeface="Barlow" panose="00000500000000000000" pitchFamily="2" charset="0"/>
              </a:rPr>
              <a:t>Mentions of other times of year</a:t>
            </a:r>
          </a:p>
        </p:txBody>
      </p:sp>
      <p:sp>
        <p:nvSpPr>
          <p:cNvPr id="27" name="Rectangle 26">
            <a:extLst>
              <a:ext uri="{FF2B5EF4-FFF2-40B4-BE49-F238E27FC236}">
                <a16:creationId xmlns:a16="http://schemas.microsoft.com/office/drawing/2014/main" id="{330B7FBB-6027-2AEF-DDAC-D19C2BFCDC9F}"/>
              </a:ext>
            </a:extLst>
          </p:cNvPr>
          <p:cNvSpPr/>
          <p:nvPr/>
        </p:nvSpPr>
        <p:spPr>
          <a:xfrm>
            <a:off x="7867788" y="4177305"/>
            <a:ext cx="1057763" cy="247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200" b="1" dirty="0">
                <a:solidFill>
                  <a:schemeClr val="bg1"/>
                </a:solidFill>
                <a:latin typeface="Barlow" panose="00000500000000000000" pitchFamily="2" charset="0"/>
              </a:rPr>
              <a:t>Harvest (3%)</a:t>
            </a:r>
          </a:p>
        </p:txBody>
      </p:sp>
      <p:sp>
        <p:nvSpPr>
          <p:cNvPr id="28" name="Rectangle 27">
            <a:extLst>
              <a:ext uri="{FF2B5EF4-FFF2-40B4-BE49-F238E27FC236}">
                <a16:creationId xmlns:a16="http://schemas.microsoft.com/office/drawing/2014/main" id="{7A2F24BE-8469-8318-E372-A25806104739}"/>
              </a:ext>
            </a:extLst>
          </p:cNvPr>
          <p:cNvSpPr/>
          <p:nvPr/>
        </p:nvSpPr>
        <p:spPr>
          <a:xfrm>
            <a:off x="9792877" y="2901249"/>
            <a:ext cx="914401" cy="607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200" b="1" dirty="0">
                <a:solidFill>
                  <a:schemeClr val="bg1"/>
                </a:solidFill>
                <a:latin typeface="Barlow" panose="00000500000000000000" pitchFamily="2" charset="0"/>
              </a:rPr>
              <a:t>Christmas (8%)</a:t>
            </a:r>
          </a:p>
        </p:txBody>
      </p:sp>
      <p:sp>
        <p:nvSpPr>
          <p:cNvPr id="29" name="Text Placeholder 5">
            <a:extLst>
              <a:ext uri="{FF2B5EF4-FFF2-40B4-BE49-F238E27FC236}">
                <a16:creationId xmlns:a16="http://schemas.microsoft.com/office/drawing/2014/main" id="{903E8D2F-7FB6-7E71-178E-62A70762DF7C}"/>
              </a:ext>
            </a:extLst>
          </p:cNvPr>
          <p:cNvSpPr txBox="1">
            <a:spLocks/>
          </p:cNvSpPr>
          <p:nvPr/>
        </p:nvSpPr>
        <p:spPr>
          <a:xfrm>
            <a:off x="588080" y="5511227"/>
            <a:ext cx="3565549" cy="21929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businesses strongly dependent on a time of year (</a:t>
            </a:r>
            <a:r>
              <a:rPr lang="en-GB" sz="900" i="1" dirty="0">
                <a:solidFill>
                  <a:prstClr val="black"/>
                </a:solidFill>
                <a:latin typeface="Barlow" panose="00000500000000000000" pitchFamily="2" charset="0"/>
                <a:cs typeface="Arial" panose="020B0604020202020204" pitchFamily="34" charset="0"/>
              </a:rPr>
              <a:t>315</a:t>
            </a: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a:t>
            </a:r>
          </a:p>
        </p:txBody>
      </p:sp>
      <p:sp>
        <p:nvSpPr>
          <p:cNvPr id="31" name="Rectangle 30">
            <a:extLst>
              <a:ext uri="{FF2B5EF4-FFF2-40B4-BE49-F238E27FC236}">
                <a16:creationId xmlns:a16="http://schemas.microsoft.com/office/drawing/2014/main" id="{C5CF1BBF-55C5-FB68-71C9-8520AC914355}"/>
              </a:ext>
            </a:extLst>
          </p:cNvPr>
          <p:cNvSpPr/>
          <p:nvPr/>
        </p:nvSpPr>
        <p:spPr>
          <a:xfrm>
            <a:off x="595041" y="3877910"/>
            <a:ext cx="3439300" cy="230191"/>
          </a:xfrm>
          <a:prstGeom prst="rect">
            <a:avLst/>
          </a:pr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rlow" panose="00000500000000000000" pitchFamily="2" charset="0"/>
              </a:rPr>
              <a:t>Nov/Dec – March/April (3%)</a:t>
            </a:r>
          </a:p>
        </p:txBody>
      </p:sp>
      <p:sp>
        <p:nvSpPr>
          <p:cNvPr id="32" name="object 27">
            <a:extLst>
              <a:ext uri="{FF2B5EF4-FFF2-40B4-BE49-F238E27FC236}">
                <a16:creationId xmlns:a16="http://schemas.microsoft.com/office/drawing/2014/main" id="{760C5496-A949-5B35-553A-0805DB77DF5B}"/>
              </a:ext>
            </a:extLst>
          </p:cNvPr>
          <p:cNvSpPr txBox="1"/>
          <p:nvPr/>
        </p:nvSpPr>
        <p:spPr>
          <a:xfrm>
            <a:off x="2157255" y="6133724"/>
            <a:ext cx="8550023" cy="598112"/>
          </a:xfrm>
          <a:prstGeom prst="rect">
            <a:avLst/>
          </a:prstGeom>
        </p:spPr>
        <p:txBody>
          <a:bodyPr vert="horz" wrap="square" lIns="0" tIns="12700" rIns="0" bIns="0" rtlCol="0">
            <a:spAutoFit/>
          </a:bodyPr>
          <a:lstStyle/>
          <a:p>
            <a:pPr marL="12700" lvl="0">
              <a:spcBef>
                <a:spcPts val="100"/>
              </a:spcBef>
              <a:defRPr/>
            </a:pPr>
            <a:r>
              <a:rPr kumimoji="0" lang="en-GB" sz="1000" b="0" i="0" u="none" strike="noStrike" kern="1200" cap="none" spc="0" normalizeH="0" baseline="0" noProof="0" dirty="0">
                <a:ln>
                  <a:noFill/>
                </a:ln>
                <a:solidFill>
                  <a:prstClr val="black"/>
                </a:solidFill>
                <a:effectLst/>
                <a:uLnTx/>
                <a:uFillTx/>
                <a:latin typeface="Barlow" panose="00000500000000000000" pitchFamily="2" charset="0"/>
                <a:cs typeface="Arial"/>
              </a:rPr>
              <a:t>*As this </a:t>
            </a:r>
            <a:r>
              <a:rPr lang="en-GB" sz="1000" dirty="0">
                <a:solidFill>
                  <a:prstClr val="black"/>
                </a:solidFill>
                <a:latin typeface="Barlow" panose="00000500000000000000" pitchFamily="2" charset="0"/>
                <a:cs typeface="Arial"/>
              </a:rPr>
              <a:t>question was asked as an open response (i.e. businesses could answer in their own words), the data has been coded into categories. Those mentioning specific seasons (e.g. “spring”) have been combined with those mentioning any of the three months broadly falling within that season (e.g. March-May in spring, June-August in summer, September-November in autumn, December-February in winter) to provide an overall figure for that season. </a:t>
            </a:r>
            <a:endParaRPr kumimoji="0" lang="en-GB" sz="1000" b="0" i="0" u="none" strike="noStrike" kern="1200" cap="none" spc="0" normalizeH="0" baseline="0" noProof="0" dirty="0">
              <a:ln>
                <a:noFill/>
              </a:ln>
              <a:solidFill>
                <a:prstClr val="black"/>
              </a:solidFill>
              <a:effectLst/>
              <a:uLnTx/>
              <a:uFillTx/>
              <a:latin typeface="Barlow" panose="00000500000000000000" pitchFamily="2" charset="0"/>
              <a:cs typeface="Arial"/>
            </a:endParaRPr>
          </a:p>
          <a:p>
            <a:pPr marL="12700" lvl="0">
              <a:lnSpc>
                <a:spcPts val="819"/>
              </a:lnSpc>
              <a:spcBef>
                <a:spcPts val="100"/>
              </a:spcBef>
              <a:defRPr/>
            </a:pPr>
            <a:endParaRPr kumimoji="0" sz="10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spTree>
    <p:extLst>
      <p:ext uri="{BB962C8B-B14F-4D97-AF65-F5344CB8AC3E}">
        <p14:creationId xmlns:p14="http://schemas.microsoft.com/office/powerpoint/2010/main" val="10092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80174" y="256509"/>
            <a:ext cx="10515600" cy="549275"/>
          </a:xfrm>
        </p:spPr>
        <p:txBody>
          <a:bodyPr>
            <a:noAutofit/>
          </a:bodyPr>
          <a:lstStyle/>
          <a:p>
            <a:r>
              <a:rPr lang="en-GB" dirty="0"/>
              <a:t>Seasonality (2) </a:t>
            </a:r>
            <a:endParaRPr lang="en-US" dirty="0"/>
          </a:p>
        </p:txBody>
      </p:sp>
      <p:sp>
        <p:nvSpPr>
          <p:cNvPr id="9" name="Content Placeholder 2">
            <a:extLst>
              <a:ext uri="{FF2B5EF4-FFF2-40B4-BE49-F238E27FC236}">
                <a16:creationId xmlns:a16="http://schemas.microsoft.com/office/drawing/2014/main" id="{BE2D1269-9E46-5B04-21FB-05C2E89CB627}"/>
              </a:ext>
            </a:extLst>
          </p:cNvPr>
          <p:cNvSpPr txBox="1">
            <a:spLocks/>
          </p:cNvSpPr>
          <p:nvPr/>
        </p:nvSpPr>
        <p:spPr>
          <a:xfrm>
            <a:off x="487412" y="994612"/>
            <a:ext cx="5608588" cy="48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dirty="0">
                <a:latin typeface="Barlow" panose="00000500000000000000" pitchFamily="2" charset="0"/>
              </a:rPr>
              <a:t>Tourism and food and drink businesses were each more likely than average to be dependent on certain times of the year:</a:t>
            </a:r>
          </a:p>
          <a:p>
            <a:pPr>
              <a:defRPr/>
            </a:pPr>
            <a:endParaRPr lang="en-GB" sz="1300" b="1" dirty="0">
              <a:latin typeface="Barlow" panose="00000500000000000000" pitchFamily="2" charset="0"/>
              <a:cs typeface="Arial" panose="020B0604020202020204" pitchFamily="34" charset="0"/>
            </a:endParaRPr>
          </a:p>
          <a:p>
            <a:pPr marL="0" indent="0">
              <a:buNone/>
              <a:defRPr/>
            </a:pPr>
            <a:r>
              <a:rPr lang="en-GB" sz="1300" b="1" dirty="0">
                <a:solidFill>
                  <a:srgbClr val="402957"/>
                </a:solidFill>
                <a:latin typeface="Barlow" panose="00000500000000000000" pitchFamily="2" charset="0"/>
                <a:cs typeface="Arial" panose="020B0604020202020204" pitchFamily="34" charset="0"/>
              </a:rPr>
              <a:t>Tourism –</a:t>
            </a:r>
            <a:r>
              <a:rPr lang="en-GB" sz="1300" dirty="0">
                <a:solidFill>
                  <a:srgbClr val="402957"/>
                </a:solidFill>
                <a:latin typeface="Barlow" panose="00000500000000000000" pitchFamily="2" charset="0"/>
                <a:cs typeface="Arial" panose="020B0604020202020204" pitchFamily="34" charset="0"/>
              </a:rPr>
              <a:t> </a:t>
            </a:r>
            <a:r>
              <a:rPr lang="en-GB" sz="1300" b="1" dirty="0">
                <a:solidFill>
                  <a:srgbClr val="402957"/>
                </a:solidFill>
                <a:latin typeface="Barlow" panose="00000500000000000000" pitchFamily="2" charset="0"/>
                <a:cs typeface="Arial" panose="020B0604020202020204" pitchFamily="34" charset="0"/>
              </a:rPr>
              <a:t>74% dependent</a:t>
            </a:r>
            <a:r>
              <a:rPr lang="en-GB" sz="1300" dirty="0">
                <a:solidFill>
                  <a:srgbClr val="402957"/>
                </a:solidFill>
                <a:latin typeface="Barlow" panose="00000500000000000000" pitchFamily="2" charset="0"/>
                <a:cs typeface="Arial" panose="020B0604020202020204" pitchFamily="34" charset="0"/>
              </a:rPr>
              <a:t> </a:t>
            </a:r>
            <a:r>
              <a:rPr lang="en-GB" sz="1300" dirty="0">
                <a:cs typeface="Arial" panose="020B0604020202020204" pitchFamily="34" charset="0"/>
              </a:rPr>
              <a:t>, and more likely to depend on:</a:t>
            </a:r>
          </a:p>
          <a:p>
            <a:pPr marL="0" indent="0">
              <a:buNone/>
              <a:defRPr/>
            </a:pPr>
            <a:endParaRPr lang="en-GB" sz="1300" b="1" dirty="0">
              <a:solidFill>
                <a:srgbClr val="402957"/>
              </a:solidFill>
              <a:latin typeface="Barlow" panose="00000500000000000000" pitchFamily="2" charset="0"/>
              <a:cs typeface="Arial" panose="020B0604020202020204" pitchFamily="34" charset="0"/>
            </a:endParaRPr>
          </a:p>
          <a:p>
            <a:pPr lvl="1">
              <a:defRPr/>
            </a:pPr>
            <a:r>
              <a:rPr lang="en-GB" sz="1300" dirty="0">
                <a:latin typeface="Barlow" panose="00000500000000000000" pitchFamily="2" charset="0"/>
                <a:cs typeface="Arial" panose="020B0604020202020204" pitchFamily="34" charset="0"/>
              </a:rPr>
              <a:t>Summer (80% vs 52% overall).</a:t>
            </a:r>
          </a:p>
          <a:p>
            <a:pPr lvl="1">
              <a:defRPr/>
            </a:pPr>
            <a:r>
              <a:rPr lang="en-GB" sz="1300" dirty="0">
                <a:latin typeface="Barlow" panose="00000500000000000000" pitchFamily="2" charset="0"/>
                <a:cs typeface="Arial" panose="020B0604020202020204" pitchFamily="34" charset="0"/>
              </a:rPr>
              <a:t>July (15% vs 8%).</a:t>
            </a:r>
          </a:p>
          <a:p>
            <a:pPr lvl="1">
              <a:defRPr/>
            </a:pPr>
            <a:r>
              <a:rPr lang="en-GB" sz="1300" dirty="0">
                <a:latin typeface="Barlow" panose="00000500000000000000" pitchFamily="2" charset="0"/>
                <a:cs typeface="Arial" panose="020B0604020202020204" pitchFamily="34" charset="0"/>
              </a:rPr>
              <a:t>March/April to September/October (30% vs 14).</a:t>
            </a:r>
          </a:p>
          <a:p>
            <a:pPr marL="0" indent="0">
              <a:buNone/>
              <a:defRPr/>
            </a:pPr>
            <a:endParaRPr lang="en-GB" sz="1300" dirty="0">
              <a:latin typeface="+mn-lt"/>
              <a:cs typeface="Arial" panose="020B0604020202020204" pitchFamily="34" charset="0"/>
            </a:endParaRPr>
          </a:p>
          <a:p>
            <a:pPr marL="0" indent="0">
              <a:buFont typeface="Arial" panose="020B0604020202020204" pitchFamily="34" charset="0"/>
              <a:buNone/>
            </a:pPr>
            <a:endParaRPr lang="en-US" sz="1300" b="1" dirty="0">
              <a:latin typeface="+mn-lt"/>
            </a:endParaRPr>
          </a:p>
        </p:txBody>
      </p:sp>
      <p:sp>
        <p:nvSpPr>
          <p:cNvPr id="10" name="Content Placeholder 2">
            <a:extLst>
              <a:ext uri="{FF2B5EF4-FFF2-40B4-BE49-F238E27FC236}">
                <a16:creationId xmlns:a16="http://schemas.microsoft.com/office/drawing/2014/main" id="{207AA6B4-1C40-C329-B1A8-C744671D8357}"/>
              </a:ext>
            </a:extLst>
          </p:cNvPr>
          <p:cNvSpPr txBox="1">
            <a:spLocks/>
          </p:cNvSpPr>
          <p:nvPr/>
        </p:nvSpPr>
        <p:spPr>
          <a:xfrm>
            <a:off x="6250037" y="894462"/>
            <a:ext cx="5608588" cy="48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300" b="1" dirty="0">
              <a:latin typeface="+mn-lt"/>
            </a:endParaRPr>
          </a:p>
        </p:txBody>
      </p:sp>
      <p:sp>
        <p:nvSpPr>
          <p:cNvPr id="12" name="Content Placeholder 2">
            <a:extLst>
              <a:ext uri="{FF2B5EF4-FFF2-40B4-BE49-F238E27FC236}">
                <a16:creationId xmlns:a16="http://schemas.microsoft.com/office/drawing/2014/main" id="{F075E818-4A6E-2C34-0754-521F5F76D6CD}"/>
              </a:ext>
            </a:extLst>
          </p:cNvPr>
          <p:cNvSpPr txBox="1">
            <a:spLocks/>
          </p:cNvSpPr>
          <p:nvPr/>
        </p:nvSpPr>
        <p:spPr>
          <a:xfrm>
            <a:off x="6250037" y="1520368"/>
            <a:ext cx="5608588" cy="1908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GB" sz="1300" dirty="0">
              <a:latin typeface="Barlow" panose="00000500000000000000" pitchFamily="2" charset="0"/>
              <a:cs typeface="Arial" panose="020B0604020202020204" pitchFamily="34" charset="0"/>
            </a:endParaRPr>
          </a:p>
          <a:p>
            <a:pPr marL="0" indent="0">
              <a:buNone/>
              <a:defRPr/>
            </a:pPr>
            <a:r>
              <a:rPr lang="en-GB" sz="1300" b="1" dirty="0">
                <a:solidFill>
                  <a:srgbClr val="402957"/>
                </a:solidFill>
                <a:latin typeface="Barlow" panose="00000500000000000000" pitchFamily="2" charset="0"/>
                <a:cs typeface="Arial" panose="020B0604020202020204" pitchFamily="34" charset="0"/>
              </a:rPr>
              <a:t>Food and drink  – 65% dependent</a:t>
            </a:r>
            <a:r>
              <a:rPr lang="en-GB" sz="1300" dirty="0">
                <a:cs typeface="Arial" panose="020B0604020202020204" pitchFamily="34" charset="0"/>
              </a:rPr>
              <a:t>, and more likely to depend on:</a:t>
            </a:r>
          </a:p>
          <a:p>
            <a:pPr marL="742950" lvl="1" indent="-285750">
              <a:defRPr/>
            </a:pPr>
            <a:endParaRPr lang="en-GB" sz="1300" dirty="0">
              <a:latin typeface="Barlow" panose="00000500000000000000" pitchFamily="2" charset="0"/>
              <a:cs typeface="Arial" panose="020B0604020202020204" pitchFamily="34" charset="0"/>
            </a:endParaRPr>
          </a:p>
          <a:p>
            <a:pPr marL="742950" lvl="1" indent="-285750">
              <a:defRPr/>
            </a:pPr>
            <a:r>
              <a:rPr lang="en-GB" sz="1300" dirty="0">
                <a:latin typeface="Barlow" panose="00000500000000000000" pitchFamily="2" charset="0"/>
                <a:cs typeface="Arial" panose="020B0604020202020204" pitchFamily="34" charset="0"/>
              </a:rPr>
              <a:t>Spring (58% vs 39% overall).</a:t>
            </a:r>
          </a:p>
          <a:p>
            <a:pPr marL="742950" lvl="1" indent="-285750">
              <a:defRPr/>
            </a:pPr>
            <a:r>
              <a:rPr lang="en-GB" sz="1300" dirty="0">
                <a:latin typeface="Barlow" panose="00000500000000000000" pitchFamily="2" charset="0"/>
                <a:cs typeface="Arial" panose="020B0604020202020204" pitchFamily="34" charset="0"/>
              </a:rPr>
              <a:t>Autumn (43% vs 30%).</a:t>
            </a:r>
          </a:p>
          <a:p>
            <a:pPr marL="742950" lvl="1" indent="-285750">
              <a:defRPr/>
            </a:pPr>
            <a:r>
              <a:rPr lang="en-GB" sz="1300" dirty="0">
                <a:latin typeface="Barlow" panose="00000500000000000000" pitchFamily="2" charset="0"/>
                <a:cs typeface="Arial" panose="020B0604020202020204" pitchFamily="34" charset="0"/>
              </a:rPr>
              <a:t>September (17% vs 10%) and Harvest (6% vs 3%).</a:t>
            </a:r>
          </a:p>
          <a:p>
            <a:pPr marL="0" indent="0">
              <a:buFont typeface="Arial" panose="020B0604020202020204" pitchFamily="34" charset="0"/>
              <a:buNone/>
            </a:pPr>
            <a:endParaRPr lang="en-US" sz="1300" b="1" dirty="0">
              <a:latin typeface="+mn-lt"/>
            </a:endParaRPr>
          </a:p>
        </p:txBody>
      </p:sp>
      <p:cxnSp>
        <p:nvCxnSpPr>
          <p:cNvPr id="3" name="Straight Connector 2">
            <a:extLst>
              <a:ext uri="{FF2B5EF4-FFF2-40B4-BE49-F238E27FC236}">
                <a16:creationId xmlns:a16="http://schemas.microsoft.com/office/drawing/2014/main" id="{68CAAE30-9E13-1A31-A220-6F32FF847C2F}"/>
              </a:ext>
            </a:extLst>
          </p:cNvPr>
          <p:cNvCxnSpPr>
            <a:cxnSpLocks/>
          </p:cNvCxnSpPr>
          <p:nvPr/>
        </p:nvCxnSpPr>
        <p:spPr>
          <a:xfrm>
            <a:off x="5865497" y="1886040"/>
            <a:ext cx="0" cy="1187360"/>
          </a:xfrm>
          <a:prstGeom prst="line">
            <a:avLst/>
          </a:prstGeom>
          <a:ln>
            <a:solidFill>
              <a:srgbClr val="3BC9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65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D25B-C071-42CC-A555-A96E183AF036}"/>
              </a:ext>
            </a:extLst>
          </p:cNvPr>
          <p:cNvSpPr>
            <a:spLocks noGrp="1"/>
          </p:cNvSpPr>
          <p:nvPr>
            <p:ph type="title"/>
          </p:nvPr>
        </p:nvSpPr>
        <p:spPr>
          <a:xfrm>
            <a:off x="695960" y="0"/>
            <a:ext cx="10515600" cy="1325563"/>
          </a:xfrm>
        </p:spPr>
        <p:txBody>
          <a:bodyPr>
            <a:normAutofit/>
          </a:bodyPr>
          <a:lstStyle/>
          <a:p>
            <a:r>
              <a:rPr lang="en-GB" dirty="0"/>
              <a:t>Executive summary (1) </a:t>
            </a:r>
          </a:p>
        </p:txBody>
      </p:sp>
      <p:sp>
        <p:nvSpPr>
          <p:cNvPr id="4" name="Content Placeholder 2">
            <a:extLst>
              <a:ext uri="{FF2B5EF4-FFF2-40B4-BE49-F238E27FC236}">
                <a16:creationId xmlns:a16="http://schemas.microsoft.com/office/drawing/2014/main" id="{40FDC468-C3E3-43EB-B609-27BBBCE27B5C}"/>
              </a:ext>
            </a:extLst>
          </p:cNvPr>
          <p:cNvSpPr>
            <a:spLocks noGrp="1"/>
          </p:cNvSpPr>
          <p:nvPr>
            <p:ph sz="half" idx="1"/>
          </p:nvPr>
        </p:nvSpPr>
        <p:spPr>
          <a:xfrm>
            <a:off x="744909" y="1020511"/>
            <a:ext cx="5348485" cy="4655926"/>
          </a:xfrm>
        </p:spPr>
        <p:txBody>
          <a:bodyPr>
            <a:noAutofit/>
          </a:bodyPr>
          <a:lstStyle/>
          <a:p>
            <a:pPr marL="0" indent="0">
              <a:buNone/>
            </a:pPr>
            <a:r>
              <a:rPr lang="en-GB" sz="1200" b="1" dirty="0">
                <a:solidFill>
                  <a:srgbClr val="3BC9D5"/>
                </a:solidFill>
                <a:latin typeface="Barlow" panose="00000500000000000000" pitchFamily="2" charset="0"/>
              </a:rPr>
              <a:t>Overview</a:t>
            </a:r>
          </a:p>
          <a:p>
            <a:pPr marL="0" indent="0">
              <a:buNone/>
            </a:pPr>
            <a:r>
              <a:rPr lang="en-GB" sz="1200" dirty="0">
                <a:solidFill>
                  <a:srgbClr val="402957"/>
                </a:solidFill>
                <a:latin typeface="Barlow" panose="00000500000000000000" pitchFamily="2" charset="0"/>
              </a:rPr>
              <a:t>This report presents the findings from the sixth business panel survey for South of Scotland Enterprise. It involved a survey of 611 businesses across the region, conducted in February/March 2023. </a:t>
            </a:r>
          </a:p>
          <a:p>
            <a:pPr marL="0" indent="0">
              <a:buNone/>
            </a:pPr>
            <a:r>
              <a:rPr lang="en-GB" sz="1200" dirty="0">
                <a:solidFill>
                  <a:srgbClr val="402957"/>
                </a:solidFill>
                <a:latin typeface="Barlow" panose="00000500000000000000" pitchFamily="2" charset="0"/>
              </a:rPr>
              <a:t>The survey took place against the backdrop of ongoing economic challenges. The cost of living and energy crises continued, along with the broader context of the ongoing Russia-Ukraine conflict, lingering impacts of COVID-19, and industrial action across the UK. In mid February, Nicola Sturgeon announced her resignation and the process of appointing a new First Minister began. </a:t>
            </a:r>
          </a:p>
          <a:p>
            <a:pPr marL="0" indent="0">
              <a:buNone/>
            </a:pPr>
            <a:r>
              <a:rPr lang="en-GB" sz="1200" dirty="0">
                <a:solidFill>
                  <a:srgbClr val="402957"/>
                </a:solidFill>
                <a:latin typeface="Barlow" panose="00000500000000000000" pitchFamily="2" charset="0"/>
              </a:rPr>
              <a:t>Economic confidence was higher than the previous two waves, but still lower than levels seen 12 months ago. </a:t>
            </a:r>
          </a:p>
          <a:p>
            <a:pPr marL="0" indent="0">
              <a:buNone/>
            </a:pPr>
            <a:r>
              <a:rPr lang="en-GB" sz="1200" dirty="0">
                <a:solidFill>
                  <a:srgbClr val="402957"/>
                </a:solidFill>
                <a:latin typeface="Barlow" panose="00000500000000000000" pitchFamily="2" charset="0"/>
              </a:rPr>
              <a:t>Business performance was mixed, but most said they had either performed well or had been fairly steady. While sales or turnover performance was also fairly mixed, this did not always translate into profit - businesses were more likely to report a decrease in profit margins than an increase. </a:t>
            </a:r>
          </a:p>
          <a:p>
            <a:pPr marL="0" indent="0">
              <a:buNone/>
            </a:pPr>
            <a:r>
              <a:rPr lang="en-GB" sz="1200" dirty="0">
                <a:solidFill>
                  <a:srgbClr val="402957"/>
                </a:solidFill>
                <a:latin typeface="Barlow" panose="00000500000000000000" pitchFamily="2" charset="0"/>
              </a:rPr>
              <a:t>In spite of the challenging economic circumstances, the majority of businesses were confident that they would still be viable in six months time. Over four in ten were investing in the business to help support their viability, while over one in ten were scaling back or reducing their operations to help them remain viable. </a:t>
            </a:r>
          </a:p>
          <a:p>
            <a:pPr marL="0" indent="0">
              <a:buNone/>
            </a:pPr>
            <a:r>
              <a:rPr lang="en-GB" sz="1200" dirty="0">
                <a:solidFill>
                  <a:srgbClr val="402957"/>
                </a:solidFill>
                <a:latin typeface="Barlow" panose="00000500000000000000" pitchFamily="2" charset="0"/>
              </a:rPr>
              <a:t>The top concern for businesses over the next six months was high and increasing costs. Businesses also mentioned ongoing economic uncertainty, profit margins, supply chain disruption, reduced customer demand, access to labour and depleted cash reserves among their top concerns. </a:t>
            </a:r>
          </a:p>
        </p:txBody>
      </p:sp>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382808" y="1554162"/>
            <a:ext cx="5474760" cy="4529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kumimoji="0" lang="en-GB" sz="1200" b="0" i="0" u="none" strike="noStrike" kern="1200" cap="none" spc="0" normalizeH="0" baseline="0" noProof="0" dirty="0">
              <a:ln>
                <a:noFill/>
              </a:ln>
              <a:solidFill>
                <a:srgbClr val="402957"/>
              </a:solidFill>
              <a:effectLst/>
              <a:uLnTx/>
              <a:uFillTx/>
              <a:latin typeface="+mn-lt"/>
              <a:ea typeface="+mn-ea"/>
              <a:cs typeface="+mn-cs"/>
            </a:endParaRPr>
          </a:p>
        </p:txBody>
      </p:sp>
      <p:sp>
        <p:nvSpPr>
          <p:cNvPr id="7" name="Content Placeholder 2">
            <a:extLst>
              <a:ext uri="{FF2B5EF4-FFF2-40B4-BE49-F238E27FC236}">
                <a16:creationId xmlns:a16="http://schemas.microsoft.com/office/drawing/2014/main" id="{B50CFF7B-ED3E-4CAE-993C-43C8165481F5}"/>
              </a:ext>
            </a:extLst>
          </p:cNvPr>
          <p:cNvSpPr txBox="1">
            <a:spLocks/>
          </p:cNvSpPr>
          <p:nvPr/>
        </p:nvSpPr>
        <p:spPr>
          <a:xfrm>
            <a:off x="6093395" y="1559769"/>
            <a:ext cx="5300216" cy="465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300" dirty="0">
              <a:latin typeface="+mn-lt"/>
            </a:endParaRPr>
          </a:p>
        </p:txBody>
      </p:sp>
      <p:sp>
        <p:nvSpPr>
          <p:cNvPr id="8" name="TextBox 7">
            <a:extLst>
              <a:ext uri="{FF2B5EF4-FFF2-40B4-BE49-F238E27FC236}">
                <a16:creationId xmlns:a16="http://schemas.microsoft.com/office/drawing/2014/main" id="{B458B0DC-6ECC-3594-6EE8-9DA87ADC7051}"/>
              </a:ext>
            </a:extLst>
          </p:cNvPr>
          <p:cNvSpPr txBox="1"/>
          <p:nvPr/>
        </p:nvSpPr>
        <p:spPr>
          <a:xfrm>
            <a:off x="6310524" y="1016737"/>
            <a:ext cx="5619328" cy="4824526"/>
          </a:xfrm>
          <a:prstGeom prst="rect">
            <a:avLst/>
          </a:prstGeom>
          <a:noFill/>
        </p:spPr>
        <p:txBody>
          <a:bodyPr wrap="square">
            <a:spAutoFit/>
          </a:bodyPr>
          <a:lstStyle/>
          <a:p>
            <a:pPr>
              <a:lnSpc>
                <a:spcPct val="107000"/>
              </a:lnSpc>
              <a:spcAft>
                <a:spcPts val="800"/>
              </a:spcAft>
            </a:pPr>
            <a:endParaRPr lang="en-GB" sz="1200" dirty="0">
              <a:latin typeface="Barlow" panose="00000500000000000000" pitchFamily="2" charset="0"/>
            </a:endParaRPr>
          </a:p>
          <a:p>
            <a:r>
              <a:rPr lang="en-GB" sz="1200" dirty="0">
                <a:solidFill>
                  <a:srgbClr val="402957"/>
                </a:solidFill>
                <a:latin typeface="Barlow" panose="00000500000000000000" pitchFamily="2" charset="0"/>
              </a:rPr>
              <a:t>The seasonal nature of many South of Scotland businesses was clear. Half of businesses said they were strongly dependent on certain times of the year, and this rose to three quarters among tourism businesses. Summer months were the peak time of year for most, but this varied by sector (with spring and autumn months being particularly crucial for food and drink businesses, for example). </a:t>
            </a:r>
          </a:p>
          <a:p>
            <a:endParaRPr lang="en-GB" sz="1200" dirty="0">
              <a:solidFill>
                <a:srgbClr val="402957"/>
              </a:solidFill>
              <a:latin typeface="Barlow" panose="00000500000000000000" pitchFamily="2" charset="0"/>
            </a:endParaRPr>
          </a:p>
          <a:p>
            <a:r>
              <a:rPr lang="en-GB" sz="1200" dirty="0">
                <a:solidFill>
                  <a:srgbClr val="402957"/>
                </a:solidFill>
                <a:latin typeface="Barlow" panose="00000500000000000000" pitchFamily="2" charset="0"/>
              </a:rPr>
              <a:t>Around a quarter of businesses were actively taking steps to focus more on selling to domestic rather than overseas markets. This was being mainly driven by challenges with transportation, costs and a perception that the UK was a more reliable and profitable market to sell to. </a:t>
            </a:r>
          </a:p>
          <a:p>
            <a:r>
              <a:rPr lang="en-GB" sz="1200" dirty="0">
                <a:solidFill>
                  <a:srgbClr val="402957"/>
                </a:solidFill>
                <a:latin typeface="Barlow" panose="00000500000000000000" pitchFamily="2" charset="0"/>
              </a:rPr>
              <a:t> </a:t>
            </a:r>
          </a:p>
          <a:p>
            <a:r>
              <a:rPr lang="en-GB" sz="1200" dirty="0">
                <a:solidFill>
                  <a:srgbClr val="402957"/>
                </a:solidFill>
                <a:latin typeface="Barlow" panose="00000500000000000000" pitchFamily="2" charset="0"/>
              </a:rPr>
              <a:t>On net zero, three quarters of businesses said they were well informed about their responsibilities in relation to climate change legislation. Just over a third were already measuring their carbon emissions, or planning to within six months, while almost half were already reducing or planning to reduce their emissions. Among those that were not reducing emissions, the main reasons were that it was not relevant to them or not a priority for them. </a:t>
            </a:r>
          </a:p>
          <a:p>
            <a:endParaRPr lang="en-GB" sz="1200" dirty="0">
              <a:solidFill>
                <a:srgbClr val="402957"/>
              </a:solidFill>
              <a:latin typeface="Barlow" panose="00000500000000000000" pitchFamily="2" charset="0"/>
            </a:endParaRPr>
          </a:p>
          <a:p>
            <a:r>
              <a:rPr lang="en-GB" sz="1200" dirty="0">
                <a:solidFill>
                  <a:srgbClr val="402957"/>
                </a:solidFill>
                <a:latin typeface="Barlow" panose="00000500000000000000" pitchFamily="2" charset="0"/>
              </a:rPr>
              <a:t>Most businesses were taking or planning action in relation to the environmental impact of their operations, and two thirds were doing so in relation to their premises. To help them lower emissions, businesses said they would benefit from financial support, access to energy efficient equipment, guidance on what changes to make and how, and help to access or adopt low carbon and digital technologies. </a:t>
            </a:r>
          </a:p>
        </p:txBody>
      </p:sp>
    </p:spTree>
    <p:extLst>
      <p:ext uri="{BB962C8B-B14F-4D97-AF65-F5344CB8AC3E}">
        <p14:creationId xmlns:p14="http://schemas.microsoft.com/office/powerpoint/2010/main" val="3257335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03D5-119B-354C-829C-2559E333BED5}"/>
              </a:ext>
            </a:extLst>
          </p:cNvPr>
          <p:cNvSpPr>
            <a:spLocks noGrp="1"/>
          </p:cNvSpPr>
          <p:nvPr>
            <p:ph type="body" sz="quarter" idx="10"/>
          </p:nvPr>
        </p:nvSpPr>
        <p:spPr>
          <a:xfrm>
            <a:off x="387843" y="589383"/>
            <a:ext cx="2643187" cy="3257550"/>
          </a:xfrm>
        </p:spPr>
        <p:txBody>
          <a:bodyPr>
            <a:normAutofit/>
          </a:bodyPr>
          <a:lstStyle/>
          <a:p>
            <a:r>
              <a:rPr lang="en-US" dirty="0"/>
              <a:t>04</a:t>
            </a:r>
          </a:p>
        </p:txBody>
      </p:sp>
      <p:sp>
        <p:nvSpPr>
          <p:cNvPr id="3" name="Text Placeholder 2">
            <a:extLst>
              <a:ext uri="{FF2B5EF4-FFF2-40B4-BE49-F238E27FC236}">
                <a16:creationId xmlns:a16="http://schemas.microsoft.com/office/drawing/2014/main" id="{7B528233-D6A9-4E40-AE95-2A803B694ED3}"/>
              </a:ext>
            </a:extLst>
          </p:cNvPr>
          <p:cNvSpPr>
            <a:spLocks noGrp="1"/>
          </p:cNvSpPr>
          <p:nvPr>
            <p:ph type="body" sz="quarter" idx="11"/>
          </p:nvPr>
        </p:nvSpPr>
        <p:spPr/>
        <p:txBody>
          <a:bodyPr>
            <a:normAutofit/>
          </a:bodyPr>
          <a:lstStyle/>
          <a:p>
            <a:r>
              <a:rPr lang="en-US" dirty="0"/>
              <a:t>Markets</a:t>
            </a:r>
          </a:p>
        </p:txBody>
      </p:sp>
    </p:spTree>
    <p:extLst>
      <p:ext uri="{BB962C8B-B14F-4D97-AF65-F5344CB8AC3E}">
        <p14:creationId xmlns:p14="http://schemas.microsoft.com/office/powerpoint/2010/main" val="3661296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E7F4-B86D-1843-B848-662032C3E6EB}"/>
              </a:ext>
            </a:extLst>
          </p:cNvPr>
          <p:cNvSpPr>
            <a:spLocks noGrp="1"/>
          </p:cNvSpPr>
          <p:nvPr>
            <p:ph type="title"/>
          </p:nvPr>
        </p:nvSpPr>
        <p:spPr>
          <a:xfrm>
            <a:off x="518591" y="134367"/>
            <a:ext cx="7315200" cy="1325563"/>
          </a:xfrm>
        </p:spPr>
        <p:txBody>
          <a:bodyPr/>
          <a:lstStyle/>
          <a:p>
            <a:r>
              <a:rPr lang="en-US" dirty="0"/>
              <a:t>Key findings </a:t>
            </a:r>
          </a:p>
        </p:txBody>
      </p:sp>
      <p:sp>
        <p:nvSpPr>
          <p:cNvPr id="3" name="Content Placeholder 2">
            <a:extLst>
              <a:ext uri="{FF2B5EF4-FFF2-40B4-BE49-F238E27FC236}">
                <a16:creationId xmlns:a16="http://schemas.microsoft.com/office/drawing/2014/main" id="{8B100A8E-B955-AD42-B1FE-C1BD623428B2}"/>
              </a:ext>
            </a:extLst>
          </p:cNvPr>
          <p:cNvSpPr>
            <a:spLocks noGrp="1"/>
          </p:cNvSpPr>
          <p:nvPr>
            <p:ph sz="half" idx="1"/>
          </p:nvPr>
        </p:nvSpPr>
        <p:spPr>
          <a:xfrm>
            <a:off x="518591" y="1253331"/>
            <a:ext cx="7699660" cy="4351338"/>
          </a:xfrm>
        </p:spPr>
        <p:txBody>
          <a:bodyPr>
            <a:noAutofit/>
          </a:bodyPr>
          <a:lstStyle/>
          <a:p>
            <a:endParaRPr lang="en-US" sz="1350" dirty="0">
              <a:solidFill>
                <a:srgbClr val="FF0000"/>
              </a:solidFill>
              <a:latin typeface="+mn-lt"/>
            </a:endParaRPr>
          </a:p>
          <a:p>
            <a:pPr marL="0" indent="0">
              <a:buNone/>
            </a:pPr>
            <a:endParaRPr lang="en-US" sz="1350" dirty="0">
              <a:solidFill>
                <a:srgbClr val="FF0000"/>
              </a:solidFill>
              <a:latin typeface="+mn-lt"/>
            </a:endParaRPr>
          </a:p>
          <a:p>
            <a:endParaRPr lang="en-US" sz="1350" b="1" dirty="0">
              <a:solidFill>
                <a:srgbClr val="FF0000"/>
              </a:solidFill>
              <a:latin typeface="+mn-lt"/>
            </a:endParaRPr>
          </a:p>
          <a:p>
            <a:endParaRPr lang="en-US" sz="1350" dirty="0">
              <a:solidFill>
                <a:srgbClr val="FF0000"/>
              </a:solidFill>
              <a:latin typeface="+mn-lt"/>
            </a:endParaRPr>
          </a:p>
          <a:p>
            <a:endParaRPr lang="en-US" sz="1350" dirty="0">
              <a:solidFill>
                <a:srgbClr val="FF0000"/>
              </a:solidFill>
              <a:latin typeface="+mn-lt"/>
            </a:endParaRPr>
          </a:p>
          <a:p>
            <a:endParaRPr lang="en-GB" sz="1350" dirty="0">
              <a:solidFill>
                <a:srgbClr val="FF0000"/>
              </a:solidFill>
              <a:latin typeface="+mn-lt"/>
            </a:endParaRPr>
          </a:p>
          <a:p>
            <a:endParaRPr lang="en-US" sz="1350" dirty="0">
              <a:solidFill>
                <a:srgbClr val="FF0000"/>
              </a:solidFill>
              <a:latin typeface="+mn-lt"/>
            </a:endParaRPr>
          </a:p>
        </p:txBody>
      </p:sp>
      <p:sp>
        <p:nvSpPr>
          <p:cNvPr id="4" name="Content Placeholder 2">
            <a:extLst>
              <a:ext uri="{FF2B5EF4-FFF2-40B4-BE49-F238E27FC236}">
                <a16:creationId xmlns:a16="http://schemas.microsoft.com/office/drawing/2014/main" id="{8DD28D0E-7ABE-2F7C-5D4C-6396FE3D7D6D}"/>
              </a:ext>
            </a:extLst>
          </p:cNvPr>
          <p:cNvSpPr txBox="1">
            <a:spLocks/>
          </p:cNvSpPr>
          <p:nvPr/>
        </p:nvSpPr>
        <p:spPr>
          <a:xfrm>
            <a:off x="518591" y="1168696"/>
            <a:ext cx="73829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b="1" dirty="0">
                <a:latin typeface="Barlow" panose="00000500000000000000" pitchFamily="2" charset="0"/>
                <a:cs typeface="Calibri" panose="020F0502020204030204" pitchFamily="34" charset="0"/>
              </a:rPr>
              <a:t>Over eight in ten (82%) businesses were importers </a:t>
            </a:r>
            <a:r>
              <a:rPr lang="en-GB" sz="1300" dirty="0">
                <a:latin typeface="Barlow" panose="00000500000000000000" pitchFamily="2" charset="0"/>
                <a:cs typeface="Calibri" panose="020F0502020204030204" pitchFamily="34" charset="0"/>
              </a:rPr>
              <a:t>(sourcing goods from outside Scotland):  80% importing from the rest of the UK and 30% from outside the UK. The majority (84%) of businesses sourced goods and materials from Scotland. </a:t>
            </a:r>
          </a:p>
          <a:p>
            <a:r>
              <a:rPr lang="en-GB" sz="1300" dirty="0">
                <a:latin typeface="Barlow" panose="00000500000000000000" pitchFamily="2" charset="0"/>
                <a:cs typeface="Calibri" panose="020F0502020204030204" pitchFamily="34" charset="0"/>
              </a:rPr>
              <a:t>While the proportion of importers was similar to the last survey wave, </a:t>
            </a:r>
            <a:r>
              <a:rPr lang="en-GB" sz="1300" b="1" dirty="0">
                <a:latin typeface="Barlow" panose="00000500000000000000" pitchFamily="2" charset="0"/>
                <a:cs typeface="Calibri" panose="020F0502020204030204" pitchFamily="34" charset="0"/>
              </a:rPr>
              <a:t>the proportion of those importing from outside the UK has decreased since June/July 2021 </a:t>
            </a:r>
            <a:r>
              <a:rPr lang="en-GB" sz="1300" dirty="0">
                <a:latin typeface="Barlow" panose="00000500000000000000" pitchFamily="2" charset="0"/>
                <a:cs typeface="Calibri" panose="020F0502020204030204" pitchFamily="34" charset="0"/>
              </a:rPr>
              <a:t>(from 37% to 30%). </a:t>
            </a:r>
          </a:p>
          <a:p>
            <a:r>
              <a:rPr lang="en-GB" sz="1300" b="1" dirty="0">
                <a:latin typeface="Barlow" panose="00000500000000000000" pitchFamily="2" charset="0"/>
                <a:cs typeface="Calibri" panose="020F0502020204030204" pitchFamily="34" charset="0"/>
              </a:rPr>
              <a:t>The main factors influencing supply decisions were cost (75%) and quality of goods or materials (69%).</a:t>
            </a:r>
            <a:r>
              <a:rPr lang="en-GB" sz="1300" dirty="0">
                <a:latin typeface="Barlow" panose="00000500000000000000" pitchFamily="2" charset="0"/>
                <a:cs typeface="Calibri" panose="020F0502020204030204" pitchFamily="34" charset="0"/>
              </a:rPr>
              <a:t> More than half said supporting local businesses (56%) and speed or ease of access (51%) were important, followed by keeping pace with customer demand (42%), minimising disruption to operations (40%), minimising carbon emissions (28%) and the available quantity (26%). </a:t>
            </a:r>
          </a:p>
          <a:p>
            <a:r>
              <a:rPr lang="en-GB" sz="1300" b="1" dirty="0">
                <a:latin typeface="Barlow" panose="00000500000000000000" pitchFamily="2" charset="0"/>
                <a:cs typeface="Calibri" panose="020F0502020204030204" pitchFamily="34" charset="0"/>
              </a:rPr>
              <a:t>Around two thirds (67%) of businesses were exporters </a:t>
            </a:r>
            <a:r>
              <a:rPr lang="en-GB" sz="1300" dirty="0">
                <a:latin typeface="Barlow" panose="00000500000000000000" pitchFamily="2" charset="0"/>
                <a:cs typeface="Calibri" panose="020F0502020204030204" pitchFamily="34" charset="0"/>
              </a:rPr>
              <a:t>(selling to markets outside Scotland), with 66% selling to the rest of UK and 19% outside the UK. The majority (95%) of businesses sold goods or services within Scotland, with 32% selling only in Scotland. </a:t>
            </a:r>
          </a:p>
          <a:p>
            <a:r>
              <a:rPr lang="en-GB" sz="1300" b="1" dirty="0">
                <a:latin typeface="Barlow" panose="00000500000000000000" pitchFamily="2" charset="0"/>
              </a:rPr>
              <a:t>Almost a quarter of businesses (24%) were taking steps to focus more on selling within the UK instead of outside the UK. </a:t>
            </a:r>
            <a:r>
              <a:rPr lang="en-GB" sz="1300" dirty="0">
                <a:latin typeface="Barlow" panose="00000500000000000000" pitchFamily="2" charset="0"/>
              </a:rPr>
              <a:t>The main reasons for this change in focus were: cost (31%), challenges transporting goods and services (29%), a perception that the UK market was more reliable (28%) or more profitable (25%), and complexity of paperwork (21%). Fewer mentioned minimising carbon emissions (16%), delays at customs (13%) and decrease in demand (12%). </a:t>
            </a:r>
          </a:p>
          <a:p>
            <a:endParaRPr lang="en-GB" sz="1300" dirty="0">
              <a:latin typeface="Barlow" panose="00000500000000000000" pitchFamily="2" charset="0"/>
            </a:endParaRPr>
          </a:p>
        </p:txBody>
      </p:sp>
    </p:spTree>
    <p:extLst>
      <p:ext uri="{BB962C8B-B14F-4D97-AF65-F5344CB8AC3E}">
        <p14:creationId xmlns:p14="http://schemas.microsoft.com/office/powerpoint/2010/main" val="2474292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1870F3-661D-4171-B9EE-D16AA1CC6BBA}"/>
              </a:ext>
            </a:extLst>
          </p:cNvPr>
          <p:cNvSpPr/>
          <p:nvPr/>
        </p:nvSpPr>
        <p:spPr>
          <a:xfrm>
            <a:off x="6051952" y="1155469"/>
            <a:ext cx="5715000" cy="4432531"/>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513448" y="403448"/>
            <a:ext cx="10515600" cy="523220"/>
          </a:xfrm>
        </p:spPr>
        <p:txBody>
          <a:bodyPr>
            <a:noAutofit/>
          </a:bodyPr>
          <a:lstStyle/>
          <a:p>
            <a:r>
              <a:rPr lang="en-GB" dirty="0"/>
              <a:t>Import markets</a:t>
            </a:r>
          </a:p>
        </p:txBody>
      </p:sp>
      <p:sp>
        <p:nvSpPr>
          <p:cNvPr id="6" name="TextBox 5">
            <a:extLst>
              <a:ext uri="{FF2B5EF4-FFF2-40B4-BE49-F238E27FC236}">
                <a16:creationId xmlns:a16="http://schemas.microsoft.com/office/drawing/2014/main" id="{B5233CC2-4078-4E12-B41A-0D6E8443DF26}"/>
              </a:ext>
            </a:extLst>
          </p:cNvPr>
          <p:cNvSpPr txBox="1"/>
          <p:nvPr/>
        </p:nvSpPr>
        <p:spPr>
          <a:xfrm>
            <a:off x="6051952" y="5279036"/>
            <a:ext cx="5489724" cy="400110"/>
          </a:xfrm>
          <a:prstGeom prst="rect">
            <a:avLst/>
          </a:prstGeom>
          <a:noFill/>
        </p:spPr>
        <p:txBody>
          <a:bodyPr wrap="square" rtlCol="0">
            <a:spAutoFit/>
          </a:bodyPr>
          <a:lstStyle/>
          <a:p>
            <a:r>
              <a:rPr lang="en-GB" sz="1000" dirty="0">
                <a:latin typeface="Barlow" panose="00000500000000000000" pitchFamily="2" charset="0"/>
              </a:rPr>
              <a:t>Base: All businesses (611)</a:t>
            </a:r>
          </a:p>
          <a:p>
            <a:endParaRPr lang="en-GB" sz="1000" dirty="0">
              <a:latin typeface="Barlow" panose="00000500000000000000" pitchFamily="2" charset="0"/>
            </a:endParaRPr>
          </a:p>
        </p:txBody>
      </p:sp>
      <p:sp>
        <p:nvSpPr>
          <p:cNvPr id="15" name="Text Placeholder 5">
            <a:extLst>
              <a:ext uri="{FF2B5EF4-FFF2-40B4-BE49-F238E27FC236}">
                <a16:creationId xmlns:a16="http://schemas.microsoft.com/office/drawing/2014/main" id="{3C6D3137-6D98-4DCC-9C28-F55FF5C89717}"/>
              </a:ext>
            </a:extLst>
          </p:cNvPr>
          <p:cNvSpPr txBox="1">
            <a:spLocks/>
          </p:cNvSpPr>
          <p:nvPr/>
        </p:nvSpPr>
        <p:spPr>
          <a:xfrm>
            <a:off x="6051952" y="1178854"/>
            <a:ext cx="5812388" cy="342558"/>
          </a:xfrm>
          <a:prstGeom prst="rect">
            <a:avLst/>
          </a:prstGeom>
        </p:spPr>
        <p:txBody>
          <a:bodyPr vert="horz" lIns="82918" tIns="41459" rIns="82918" bIns="4145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From which of these markets do you currently source goods and materials?</a:t>
            </a:r>
          </a:p>
        </p:txBody>
      </p:sp>
      <p:sp>
        <p:nvSpPr>
          <p:cNvPr id="12" name="Content Placeholder 2">
            <a:extLst>
              <a:ext uri="{FF2B5EF4-FFF2-40B4-BE49-F238E27FC236}">
                <a16:creationId xmlns:a16="http://schemas.microsoft.com/office/drawing/2014/main" id="{03603F14-D370-4C54-A9B8-D2142D589EBF}"/>
              </a:ext>
            </a:extLst>
          </p:cNvPr>
          <p:cNvSpPr txBox="1">
            <a:spLocks/>
          </p:cNvSpPr>
          <p:nvPr/>
        </p:nvSpPr>
        <p:spPr>
          <a:xfrm>
            <a:off x="549008" y="2760820"/>
            <a:ext cx="5123606" cy="2132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600" dirty="0">
              <a:latin typeface="+mn-lt"/>
            </a:endParaRPr>
          </a:p>
        </p:txBody>
      </p:sp>
      <p:graphicFrame>
        <p:nvGraphicFramePr>
          <p:cNvPr id="7" name="Content Placeholder 5">
            <a:extLst>
              <a:ext uri="{FF2B5EF4-FFF2-40B4-BE49-F238E27FC236}">
                <a16:creationId xmlns:a16="http://schemas.microsoft.com/office/drawing/2014/main" id="{DCD08A3E-5AD3-233F-4869-8A94A60A51E8}"/>
              </a:ext>
            </a:extLst>
          </p:cNvPr>
          <p:cNvGraphicFramePr>
            <a:graphicFrameLocks/>
          </p:cNvGraphicFramePr>
          <p:nvPr>
            <p:extLst>
              <p:ext uri="{D42A27DB-BD31-4B8C-83A1-F6EECF244321}">
                <p14:modId xmlns:p14="http://schemas.microsoft.com/office/powerpoint/2010/main" val="3800852721"/>
              </p:ext>
            </p:extLst>
          </p:nvPr>
        </p:nvGraphicFramePr>
        <p:xfrm>
          <a:off x="6149340" y="1350133"/>
          <a:ext cx="5549900" cy="379305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096A778-DB28-8656-D94A-22AA649428B2}"/>
              </a:ext>
            </a:extLst>
          </p:cNvPr>
          <p:cNvSpPr txBox="1"/>
          <p:nvPr/>
        </p:nvSpPr>
        <p:spPr>
          <a:xfrm>
            <a:off x="549008" y="1002197"/>
            <a:ext cx="5405556" cy="2492990"/>
          </a:xfrm>
          <a:prstGeom prst="rect">
            <a:avLst/>
          </a:prstGeom>
          <a:noFill/>
        </p:spPr>
        <p:txBody>
          <a:bodyPr wrap="square" rtlCol="0">
            <a:spAutoFit/>
          </a:bodyPr>
          <a:lstStyle/>
          <a:p>
            <a:r>
              <a:rPr lang="en-GB" sz="1300" b="1" dirty="0">
                <a:latin typeface="Barlow" panose="00000500000000000000" pitchFamily="2" charset="0"/>
              </a:rPr>
              <a:t>Over eight in ten (82%) of businesses were importers*</a:t>
            </a:r>
            <a:r>
              <a:rPr lang="en-GB" sz="1300" dirty="0">
                <a:latin typeface="Barlow" panose="00000500000000000000" pitchFamily="2" charset="0"/>
              </a:rPr>
              <a:t>,</a:t>
            </a:r>
            <a:r>
              <a:rPr lang="en-GB" sz="1300" b="1" dirty="0">
                <a:latin typeface="Barlow" panose="00000500000000000000" pitchFamily="2" charset="0"/>
              </a:rPr>
              <a:t> </a:t>
            </a:r>
            <a:r>
              <a:rPr lang="en-GB" sz="1300" dirty="0">
                <a:latin typeface="Barlow" panose="00000500000000000000" pitchFamily="2" charset="0"/>
              </a:rPr>
              <a:t>with 80% importing from the rest of the UK and 30% from outside the UK. The majority of businesses (84%) sourced goods and materials from Scotland. </a:t>
            </a:r>
          </a:p>
          <a:p>
            <a:endParaRPr lang="en-GB" sz="1300" dirty="0">
              <a:latin typeface="Barlow" panose="00000500000000000000" pitchFamily="2" charset="0"/>
            </a:endParaRPr>
          </a:p>
          <a:p>
            <a:r>
              <a:rPr lang="en-GB" sz="1300" dirty="0">
                <a:latin typeface="Barlow" panose="00000500000000000000" pitchFamily="2" charset="0"/>
              </a:rPr>
              <a:t>The proportion of those importing from outside the UK was the same as the previous wave in Oct/Nov 2022 (30%) but overall this has decreased since June/July 2021 (from 37%). </a:t>
            </a:r>
          </a:p>
          <a:p>
            <a:endParaRPr lang="en-GB" sz="1300" dirty="0">
              <a:latin typeface="Barlow" panose="00000500000000000000" pitchFamily="2" charset="0"/>
            </a:endParaRPr>
          </a:p>
          <a:p>
            <a:r>
              <a:rPr lang="en-GB" sz="1300" dirty="0">
                <a:latin typeface="Barlow" panose="00000500000000000000" pitchFamily="2" charset="0"/>
              </a:rPr>
              <a:t>This wave saw slight decreases in the proportion of businesses sourcing goods from both Scotland (from 88% to 84%) and the rest of UK from (83% to 80%). </a:t>
            </a:r>
          </a:p>
        </p:txBody>
      </p:sp>
      <p:sp>
        <p:nvSpPr>
          <p:cNvPr id="5" name="Content Placeholder 2">
            <a:extLst>
              <a:ext uri="{FF2B5EF4-FFF2-40B4-BE49-F238E27FC236}">
                <a16:creationId xmlns:a16="http://schemas.microsoft.com/office/drawing/2014/main" id="{B66EC96A-72F2-5CE2-B051-3AB7A3A4A470}"/>
              </a:ext>
            </a:extLst>
          </p:cNvPr>
          <p:cNvSpPr txBox="1">
            <a:spLocks/>
          </p:cNvSpPr>
          <p:nvPr/>
        </p:nvSpPr>
        <p:spPr>
          <a:xfrm>
            <a:off x="549008" y="3553344"/>
            <a:ext cx="5123606" cy="2132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00" b="1" dirty="0">
                <a:solidFill>
                  <a:srgbClr val="3BC9D5"/>
                </a:solidFill>
                <a:latin typeface="Barlow" panose="00000500000000000000" pitchFamily="2" charset="0"/>
                <a:cs typeface="Arial" panose="020B0604020202020204" pitchFamily="34" charset="0"/>
              </a:rPr>
              <a:t>Variation </a:t>
            </a:r>
          </a:p>
          <a:p>
            <a:r>
              <a:rPr lang="en-GB" sz="1300" b="1" dirty="0">
                <a:latin typeface="Barlow" panose="00000500000000000000" pitchFamily="2" charset="0"/>
                <a:cs typeface="Arial" panose="020B0604020202020204" pitchFamily="34" charset="0"/>
              </a:rPr>
              <a:t>Food and drink, </a:t>
            </a:r>
            <a:r>
              <a:rPr lang="en-GB" sz="1300" dirty="0">
                <a:latin typeface="Barlow" panose="00000500000000000000" pitchFamily="2" charset="0"/>
                <a:cs typeface="Arial" panose="020B0604020202020204" pitchFamily="34" charset="0"/>
              </a:rPr>
              <a:t>and </a:t>
            </a:r>
            <a:r>
              <a:rPr lang="en-GB" sz="1300" b="1" dirty="0">
                <a:latin typeface="Barlow" panose="00000500000000000000" pitchFamily="2" charset="0"/>
                <a:cs typeface="Arial" panose="020B0604020202020204" pitchFamily="34" charset="0"/>
              </a:rPr>
              <a:t>remote rural businesses </a:t>
            </a:r>
            <a:r>
              <a:rPr lang="en-GB" sz="1300" dirty="0">
                <a:latin typeface="Barlow" panose="00000500000000000000" pitchFamily="2" charset="0"/>
                <a:cs typeface="Arial" panose="020B0604020202020204" pitchFamily="34" charset="0"/>
              </a:rPr>
              <a:t>were more likely than average to source goods from Scotland (95% and 90%). </a:t>
            </a:r>
          </a:p>
          <a:p>
            <a:r>
              <a:rPr lang="en-GB" sz="1300" dirty="0">
                <a:latin typeface="Barlow" panose="00000500000000000000" pitchFamily="2" charset="0"/>
                <a:cs typeface="Arial" panose="020B0604020202020204" pitchFamily="34" charset="0"/>
              </a:rPr>
              <a:t>Businesses</a:t>
            </a:r>
            <a:r>
              <a:rPr lang="en-GB" sz="1300" b="1" dirty="0">
                <a:latin typeface="Barlow" panose="00000500000000000000" pitchFamily="2" charset="0"/>
                <a:cs typeface="Arial" panose="020B0604020202020204" pitchFamily="34" charset="0"/>
              </a:rPr>
              <a:t> </a:t>
            </a:r>
            <a:r>
              <a:rPr lang="en-GB" sz="1300" dirty="0">
                <a:latin typeface="Barlow" panose="00000500000000000000" pitchFamily="2" charset="0"/>
                <a:cs typeface="Arial" panose="020B0604020202020204" pitchFamily="34" charset="0"/>
              </a:rPr>
              <a:t>that </a:t>
            </a:r>
            <a:r>
              <a:rPr lang="en-GB" sz="1300" b="1" dirty="0">
                <a:latin typeface="Barlow" panose="00000500000000000000" pitchFamily="2" charset="0"/>
                <a:cs typeface="Arial" panose="020B0604020202020204" pitchFamily="34" charset="0"/>
              </a:rPr>
              <a:t>had performed well</a:t>
            </a:r>
            <a:r>
              <a:rPr lang="en-GB" sz="1300" dirty="0">
                <a:latin typeface="Barlow" panose="00000500000000000000" pitchFamily="2" charset="0"/>
                <a:cs typeface="Arial" panose="020B0604020202020204" pitchFamily="34" charset="0"/>
              </a:rPr>
              <a:t> were more likely to source from the rest of the UK (86%).</a:t>
            </a:r>
          </a:p>
          <a:p>
            <a:r>
              <a:rPr lang="en-GB" sz="1300" b="1" dirty="0">
                <a:latin typeface="Barlow" panose="00000500000000000000" pitchFamily="2" charset="0"/>
                <a:cs typeface="Arial" panose="020B0604020202020204" pitchFamily="34" charset="0"/>
              </a:rPr>
              <a:t>Large businesses (25+ staff), creative industries </a:t>
            </a:r>
            <a:r>
              <a:rPr lang="en-GB" sz="1300" dirty="0">
                <a:latin typeface="Barlow" panose="00000500000000000000" pitchFamily="2" charset="0"/>
                <a:cs typeface="Arial" panose="020B0604020202020204" pitchFamily="34" charset="0"/>
              </a:rPr>
              <a:t>and those </a:t>
            </a:r>
            <a:r>
              <a:rPr lang="en-GB" sz="1300" b="1" dirty="0">
                <a:latin typeface="Barlow" panose="00000500000000000000" pitchFamily="2" charset="0"/>
                <a:cs typeface="Arial" panose="020B0604020202020204" pitchFamily="34" charset="0"/>
              </a:rPr>
              <a:t>performing well </a:t>
            </a:r>
            <a:r>
              <a:rPr lang="en-GB" sz="1300" dirty="0">
                <a:latin typeface="Barlow" panose="00000500000000000000" pitchFamily="2" charset="0"/>
                <a:cs typeface="Arial" panose="020B0604020202020204" pitchFamily="34" charset="0"/>
              </a:rPr>
              <a:t>were more likely to source from outside the UK (57%, 40% and 37%).</a:t>
            </a:r>
            <a:endParaRPr lang="en-GB" sz="1300" dirty="0">
              <a:highlight>
                <a:srgbClr val="FFFF00"/>
              </a:highlight>
              <a:latin typeface="Barlow" panose="00000500000000000000" pitchFamily="2" charset="0"/>
              <a:cs typeface="Arial" panose="020B0604020202020204" pitchFamily="34" charset="0"/>
            </a:endParaRPr>
          </a:p>
          <a:p>
            <a:pPr marL="0" indent="0">
              <a:buFont typeface="Arial" panose="020B0604020202020204" pitchFamily="34" charset="0"/>
              <a:buNone/>
            </a:pPr>
            <a:endParaRPr lang="en-GB" sz="1600" dirty="0">
              <a:latin typeface="Barlow" panose="00000500000000000000" pitchFamily="2" charset="0"/>
            </a:endParaRPr>
          </a:p>
        </p:txBody>
      </p:sp>
      <p:sp>
        <p:nvSpPr>
          <p:cNvPr id="11" name="object 26">
            <a:extLst>
              <a:ext uri="{FF2B5EF4-FFF2-40B4-BE49-F238E27FC236}">
                <a16:creationId xmlns:a16="http://schemas.microsoft.com/office/drawing/2014/main" id="{6685AE30-745A-3045-E27A-B7BE3E0A8337}"/>
              </a:ext>
            </a:extLst>
          </p:cNvPr>
          <p:cNvSpPr/>
          <p:nvPr/>
        </p:nvSpPr>
        <p:spPr>
          <a:xfrm>
            <a:off x="2251014" y="6212833"/>
            <a:ext cx="295425" cy="0"/>
          </a:xfrm>
          <a:custGeom>
            <a:avLst/>
            <a:gdLst/>
            <a:ahLst/>
            <a:cxnLst/>
            <a:rect l="l" t="t" r="r" b="b"/>
            <a:pathLst>
              <a:path w="349250">
                <a:moveTo>
                  <a:pt x="0" y="0"/>
                </a:moveTo>
                <a:lnTo>
                  <a:pt x="349186" y="0"/>
                </a:lnTo>
              </a:path>
            </a:pathLst>
          </a:custGeom>
          <a:ln w="25400">
            <a:solidFill>
              <a:srgbClr val="3BC9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27">
            <a:extLst>
              <a:ext uri="{FF2B5EF4-FFF2-40B4-BE49-F238E27FC236}">
                <a16:creationId xmlns:a16="http://schemas.microsoft.com/office/drawing/2014/main" id="{73493BEE-BAAB-3FF3-73DB-C92980D5CF30}"/>
              </a:ext>
            </a:extLst>
          </p:cNvPr>
          <p:cNvSpPr txBox="1"/>
          <p:nvPr/>
        </p:nvSpPr>
        <p:spPr>
          <a:xfrm>
            <a:off x="2251014" y="6296315"/>
            <a:ext cx="8416987" cy="235962"/>
          </a:xfrm>
          <a:prstGeom prst="rect">
            <a:avLst/>
          </a:prstGeom>
        </p:spPr>
        <p:txBody>
          <a:bodyPr vert="horz" wrap="square" lIns="0" tIns="12700" rIns="0" bIns="0" rtlCol="0">
            <a:spAutoFit/>
          </a:bodyPr>
          <a:lstStyle/>
          <a:p>
            <a:pPr marL="12700" lvl="0">
              <a:lnSpc>
                <a:spcPts val="819"/>
              </a:lnSpc>
              <a:spcBef>
                <a:spcPts val="100"/>
              </a:spcBef>
              <a:defRPr/>
            </a:pPr>
            <a:r>
              <a:rPr lang="en-GB" sz="1200" dirty="0">
                <a:solidFill>
                  <a:prstClr val="black"/>
                </a:solidFill>
                <a:latin typeface="Barlow" panose="00000500000000000000" pitchFamily="2" charset="0"/>
                <a:cs typeface="Arial"/>
              </a:rPr>
              <a:t>*In this report, “importers” are defined as those that source goods or materials from any market outside of Scotland</a:t>
            </a:r>
            <a:endPar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a:p>
            <a:pPr marL="12700" lvl="0">
              <a:lnSpc>
                <a:spcPts val="819"/>
              </a:lnSpc>
              <a:spcBef>
                <a:spcPts val="100"/>
              </a:spcBef>
              <a:defRPr/>
            </a:pPr>
            <a:endParaRPr kumimoji="0"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spTree>
    <p:extLst>
      <p:ext uri="{BB962C8B-B14F-4D97-AF65-F5344CB8AC3E}">
        <p14:creationId xmlns:p14="http://schemas.microsoft.com/office/powerpoint/2010/main" val="409274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C6CF43-D3BB-DD9A-5A3D-1D83CB0CD244}"/>
              </a:ext>
            </a:extLst>
          </p:cNvPr>
          <p:cNvSpPr/>
          <p:nvPr/>
        </p:nvSpPr>
        <p:spPr>
          <a:xfrm>
            <a:off x="6287194" y="1076182"/>
            <a:ext cx="5601577" cy="4561220"/>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66165" y="229515"/>
            <a:ext cx="10515600" cy="876821"/>
          </a:xfrm>
        </p:spPr>
        <p:txBody>
          <a:bodyPr>
            <a:normAutofit/>
          </a:bodyPr>
          <a:lstStyle/>
          <a:p>
            <a:r>
              <a:rPr lang="en-GB" dirty="0"/>
              <a:t>Factors influencing supply chain decisions</a:t>
            </a:r>
            <a:endParaRPr lang="en-US" dirty="0"/>
          </a:p>
        </p:txBody>
      </p:sp>
      <p:sp>
        <p:nvSpPr>
          <p:cNvPr id="8" name="Text Placeholder 5">
            <a:extLst>
              <a:ext uri="{FF2B5EF4-FFF2-40B4-BE49-F238E27FC236}">
                <a16:creationId xmlns:a16="http://schemas.microsoft.com/office/drawing/2014/main" id="{4EE3D576-8FE5-407E-E15B-F84A399DC486}"/>
              </a:ext>
            </a:extLst>
          </p:cNvPr>
          <p:cNvSpPr txBox="1">
            <a:spLocks/>
          </p:cNvSpPr>
          <p:nvPr/>
        </p:nvSpPr>
        <p:spPr>
          <a:xfrm>
            <a:off x="6287192" y="1131593"/>
            <a:ext cx="5400005"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rgbClr val="292926"/>
                </a:solidFill>
                <a:latin typeface="Barlow" panose="00000500000000000000" pitchFamily="2" charset="0"/>
                <a:cs typeface="Arial" panose="020B0604020202020204" pitchFamily="34" charset="0"/>
              </a:rPr>
              <a:t>Q When choosing where you source goods or materials from, what factors are most important to you? </a:t>
            </a:r>
          </a:p>
        </p:txBody>
      </p:sp>
      <p:sp>
        <p:nvSpPr>
          <p:cNvPr id="4" name="TextBox 3">
            <a:extLst>
              <a:ext uri="{FF2B5EF4-FFF2-40B4-BE49-F238E27FC236}">
                <a16:creationId xmlns:a16="http://schemas.microsoft.com/office/drawing/2014/main" id="{02D7D9D7-46D4-DCC0-7F21-5E960E181117}"/>
              </a:ext>
            </a:extLst>
          </p:cNvPr>
          <p:cNvSpPr txBox="1"/>
          <p:nvPr/>
        </p:nvSpPr>
        <p:spPr>
          <a:xfrm>
            <a:off x="6287192" y="5391181"/>
            <a:ext cx="504617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businesses (611)</a:t>
            </a:r>
          </a:p>
        </p:txBody>
      </p:sp>
      <p:graphicFrame>
        <p:nvGraphicFramePr>
          <p:cNvPr id="5" name="Chart 4">
            <a:extLst>
              <a:ext uri="{FF2B5EF4-FFF2-40B4-BE49-F238E27FC236}">
                <a16:creationId xmlns:a16="http://schemas.microsoft.com/office/drawing/2014/main" id="{3AA79596-37AD-6593-6208-6F3DB40011DE}"/>
              </a:ext>
            </a:extLst>
          </p:cNvPr>
          <p:cNvGraphicFramePr/>
          <p:nvPr>
            <p:extLst>
              <p:ext uri="{D42A27DB-BD31-4B8C-83A1-F6EECF244321}">
                <p14:modId xmlns:p14="http://schemas.microsoft.com/office/powerpoint/2010/main" val="1293465797"/>
              </p:ext>
            </p:extLst>
          </p:nvPr>
        </p:nvGraphicFramePr>
        <p:xfrm>
          <a:off x="6165216" y="1558715"/>
          <a:ext cx="5219008" cy="374056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A628510-8B60-8E0B-413A-E0CC524FA3A5}"/>
              </a:ext>
            </a:extLst>
          </p:cNvPr>
          <p:cNvSpPr txBox="1"/>
          <p:nvPr/>
        </p:nvSpPr>
        <p:spPr>
          <a:xfrm>
            <a:off x="476103" y="1106336"/>
            <a:ext cx="5507915" cy="2893100"/>
          </a:xfrm>
          <a:prstGeom prst="rect">
            <a:avLst/>
          </a:prstGeom>
          <a:noFill/>
        </p:spPr>
        <p:txBody>
          <a:bodyPr wrap="square" rtlCol="0">
            <a:spAutoFit/>
          </a:bodyPr>
          <a:lstStyle/>
          <a:p>
            <a:r>
              <a:rPr lang="en-GB" sz="1300" b="1" dirty="0">
                <a:latin typeface="Barlow" panose="00000500000000000000" pitchFamily="2" charset="0"/>
              </a:rPr>
              <a:t>The main factors influencing supply decisions were cost (75%) and quality of goods or materials (69%). More than half said supporting local businesses (56%) and speed or ease of access (51%) were important, </a:t>
            </a:r>
            <a:r>
              <a:rPr lang="en-GB" sz="1300" dirty="0">
                <a:latin typeface="Barlow" panose="00000500000000000000" pitchFamily="2" charset="0"/>
              </a:rPr>
              <a:t>followed by keeping pace with customer demand (42%), minimising disruption to operations (40%), minimising carbon emissions (28%) and the available quantity (26%). </a:t>
            </a:r>
          </a:p>
          <a:p>
            <a:endParaRPr lang="en-GB" sz="1300" b="1" dirty="0">
              <a:latin typeface="Barlow" panose="00000500000000000000" pitchFamily="2" charset="0"/>
            </a:endParaRPr>
          </a:p>
          <a:p>
            <a:r>
              <a:rPr lang="en-GB" sz="1300" dirty="0">
                <a:latin typeface="Barlow" panose="00000500000000000000" pitchFamily="2" charset="0"/>
              </a:rPr>
              <a:t>Businesses sourcing goods from Scotland were more likely to say that cost (79%) was important. </a:t>
            </a:r>
          </a:p>
          <a:p>
            <a:endParaRPr lang="en-GB" sz="1300" dirty="0">
              <a:latin typeface="Barlow" panose="00000500000000000000" pitchFamily="2" charset="0"/>
            </a:endParaRPr>
          </a:p>
          <a:p>
            <a:r>
              <a:rPr lang="en-GB" sz="1300" dirty="0">
                <a:latin typeface="Barlow" panose="00000500000000000000" pitchFamily="2" charset="0"/>
              </a:rPr>
              <a:t>Those focussing on selling to UK markets, instead of outside the UK, were more likely say minimising carbon emissions was important when sourcing goods or materials (36%). </a:t>
            </a:r>
          </a:p>
          <a:p>
            <a:endParaRPr lang="en-GB" sz="1300" b="1" dirty="0">
              <a:solidFill>
                <a:srgbClr val="3BC9D5"/>
              </a:solidFill>
              <a:latin typeface="Barlow" panose="00000500000000000000" pitchFamily="2" charset="0"/>
            </a:endParaRPr>
          </a:p>
        </p:txBody>
      </p:sp>
    </p:spTree>
    <p:extLst>
      <p:ext uri="{BB962C8B-B14F-4D97-AF65-F5344CB8AC3E}">
        <p14:creationId xmlns:p14="http://schemas.microsoft.com/office/powerpoint/2010/main" val="244466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1870F3-661D-4171-B9EE-D16AA1CC6BBA}"/>
              </a:ext>
            </a:extLst>
          </p:cNvPr>
          <p:cNvSpPr/>
          <p:nvPr/>
        </p:nvSpPr>
        <p:spPr>
          <a:xfrm>
            <a:off x="6051952" y="1037700"/>
            <a:ext cx="5640077" cy="4400204"/>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82968" y="403448"/>
            <a:ext cx="10515600" cy="523220"/>
          </a:xfrm>
        </p:spPr>
        <p:txBody>
          <a:bodyPr>
            <a:noAutofit/>
          </a:bodyPr>
          <a:lstStyle/>
          <a:p>
            <a:r>
              <a:rPr lang="en-GB" dirty="0"/>
              <a:t>Export markets</a:t>
            </a:r>
          </a:p>
        </p:txBody>
      </p:sp>
      <p:sp>
        <p:nvSpPr>
          <p:cNvPr id="6" name="TextBox 5">
            <a:extLst>
              <a:ext uri="{FF2B5EF4-FFF2-40B4-BE49-F238E27FC236}">
                <a16:creationId xmlns:a16="http://schemas.microsoft.com/office/drawing/2014/main" id="{B5233CC2-4078-4E12-B41A-0D6E8443DF26}"/>
              </a:ext>
            </a:extLst>
          </p:cNvPr>
          <p:cNvSpPr txBox="1"/>
          <p:nvPr/>
        </p:nvSpPr>
        <p:spPr>
          <a:xfrm>
            <a:off x="6023130" y="5162773"/>
            <a:ext cx="5489724" cy="400110"/>
          </a:xfrm>
          <a:prstGeom prst="rect">
            <a:avLst/>
          </a:prstGeom>
          <a:noFill/>
        </p:spPr>
        <p:txBody>
          <a:bodyPr wrap="square" rtlCol="0">
            <a:spAutoFit/>
          </a:bodyPr>
          <a:lstStyle/>
          <a:p>
            <a:r>
              <a:rPr lang="en-GB" sz="1000" dirty="0">
                <a:latin typeface="Barlow" panose="00000500000000000000" pitchFamily="2" charset="0"/>
              </a:rPr>
              <a:t>Base: All businesses (611)</a:t>
            </a:r>
          </a:p>
          <a:p>
            <a:endParaRPr lang="en-GB" sz="1000" dirty="0">
              <a:latin typeface="Barlow" panose="00000500000000000000" pitchFamily="2" charset="0"/>
            </a:endParaRPr>
          </a:p>
        </p:txBody>
      </p:sp>
      <p:sp>
        <p:nvSpPr>
          <p:cNvPr id="12" name="Text Placeholder 5">
            <a:extLst>
              <a:ext uri="{FF2B5EF4-FFF2-40B4-BE49-F238E27FC236}">
                <a16:creationId xmlns:a16="http://schemas.microsoft.com/office/drawing/2014/main" id="{DE614A3C-43E8-4504-BA0B-2BBBC397A8D7}"/>
              </a:ext>
            </a:extLst>
          </p:cNvPr>
          <p:cNvSpPr txBox="1">
            <a:spLocks/>
          </p:cNvSpPr>
          <p:nvPr/>
        </p:nvSpPr>
        <p:spPr>
          <a:xfrm>
            <a:off x="6061765" y="1108907"/>
            <a:ext cx="5581046" cy="342558"/>
          </a:xfrm>
          <a:prstGeom prst="rect">
            <a:avLst/>
          </a:prstGeom>
        </p:spPr>
        <p:txBody>
          <a:bodyPr vert="horz" lIns="82918" tIns="41459" rIns="82918" bIns="4145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In which of these markets do you currently sell goods or provide services?</a:t>
            </a:r>
          </a:p>
        </p:txBody>
      </p:sp>
      <p:graphicFrame>
        <p:nvGraphicFramePr>
          <p:cNvPr id="7" name="Content Placeholder 5">
            <a:extLst>
              <a:ext uri="{FF2B5EF4-FFF2-40B4-BE49-F238E27FC236}">
                <a16:creationId xmlns:a16="http://schemas.microsoft.com/office/drawing/2014/main" id="{40247C33-0669-52F5-5F1B-98C5E8E7370D}"/>
              </a:ext>
            </a:extLst>
          </p:cNvPr>
          <p:cNvGraphicFramePr>
            <a:graphicFrameLocks/>
          </p:cNvGraphicFramePr>
          <p:nvPr>
            <p:extLst>
              <p:ext uri="{D42A27DB-BD31-4B8C-83A1-F6EECF244321}">
                <p14:modId xmlns:p14="http://schemas.microsoft.com/office/powerpoint/2010/main" val="2600120370"/>
              </p:ext>
            </p:extLst>
          </p:nvPr>
        </p:nvGraphicFramePr>
        <p:xfrm>
          <a:off x="6168871" y="1420096"/>
          <a:ext cx="5406238" cy="3793056"/>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FE1B3CDA-F32C-6C9B-3AAC-A038729F386A}"/>
              </a:ext>
            </a:extLst>
          </p:cNvPr>
          <p:cNvSpPr>
            <a:spLocks noGrp="1"/>
          </p:cNvSpPr>
          <p:nvPr>
            <p:ph sz="half" idx="1"/>
          </p:nvPr>
        </p:nvSpPr>
        <p:spPr>
          <a:xfrm>
            <a:off x="499971" y="1037699"/>
            <a:ext cx="5326705" cy="4644512"/>
          </a:xfrm>
        </p:spPr>
        <p:txBody>
          <a:bodyPr>
            <a:normAutofit/>
          </a:bodyPr>
          <a:lstStyle/>
          <a:p>
            <a:pPr marL="0" indent="0">
              <a:buNone/>
            </a:pPr>
            <a:r>
              <a:rPr lang="en-GB" sz="1300" b="1" dirty="0">
                <a:latin typeface="Barlow" panose="00000500000000000000" pitchFamily="2" charset="0"/>
              </a:rPr>
              <a:t>Around two thirds (67%) of businesses were exporters* (selling to markets outside Scotland), with 66% selling to the rest of UK and 19% outside the UK. </a:t>
            </a:r>
          </a:p>
          <a:p>
            <a:pPr marL="0" indent="0">
              <a:buNone/>
            </a:pPr>
            <a:r>
              <a:rPr lang="en-GB" sz="1300" dirty="0">
                <a:latin typeface="Barlow" panose="00000500000000000000" pitchFamily="2" charset="0"/>
              </a:rPr>
              <a:t>The majority (95%) of businesses sold goods or services within Scotland, with 32% selling </a:t>
            </a:r>
            <a:r>
              <a:rPr lang="en-GB" sz="1300" i="1" dirty="0">
                <a:latin typeface="Barlow" panose="00000500000000000000" pitchFamily="2" charset="0"/>
              </a:rPr>
              <a:t>only</a:t>
            </a:r>
            <a:r>
              <a:rPr lang="en-GB" sz="1300" dirty="0">
                <a:latin typeface="Barlow" panose="00000500000000000000" pitchFamily="2" charset="0"/>
              </a:rPr>
              <a:t> in Scotland.</a:t>
            </a:r>
          </a:p>
          <a:p>
            <a:pPr marL="0" indent="0">
              <a:buNone/>
            </a:pPr>
            <a:endParaRPr lang="en-GB" sz="1300" dirty="0">
              <a:latin typeface="Barlow" panose="00000500000000000000" pitchFamily="2" charset="0"/>
            </a:endParaRPr>
          </a:p>
        </p:txBody>
      </p:sp>
      <p:sp>
        <p:nvSpPr>
          <p:cNvPr id="4" name="Content Placeholder 2">
            <a:extLst>
              <a:ext uri="{FF2B5EF4-FFF2-40B4-BE49-F238E27FC236}">
                <a16:creationId xmlns:a16="http://schemas.microsoft.com/office/drawing/2014/main" id="{A14BC7A2-8E9E-B2E4-072C-AC6CF49C4316}"/>
              </a:ext>
            </a:extLst>
          </p:cNvPr>
          <p:cNvSpPr txBox="1">
            <a:spLocks/>
          </p:cNvSpPr>
          <p:nvPr/>
        </p:nvSpPr>
        <p:spPr>
          <a:xfrm>
            <a:off x="499971" y="2301455"/>
            <a:ext cx="5174138" cy="3491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00" b="1" dirty="0">
                <a:solidFill>
                  <a:srgbClr val="3BC9D5"/>
                </a:solidFill>
                <a:latin typeface="Barlow" panose="00000500000000000000" pitchFamily="2" charset="0"/>
                <a:cs typeface="Arial" panose="020B0604020202020204" pitchFamily="34" charset="0"/>
              </a:rPr>
              <a:t>Variation </a:t>
            </a:r>
          </a:p>
          <a:p>
            <a:pPr marL="0" indent="0">
              <a:buNone/>
            </a:pPr>
            <a:r>
              <a:rPr lang="en-GB" sz="1300" dirty="0">
                <a:latin typeface="Barlow" panose="00000500000000000000" pitchFamily="2" charset="0"/>
                <a:cs typeface="Arial" panose="020B0604020202020204" pitchFamily="34" charset="0"/>
              </a:rPr>
              <a:t>The following businesses were more likely to sell outside the UK: </a:t>
            </a:r>
          </a:p>
          <a:p>
            <a:r>
              <a:rPr lang="en-GB" sz="1300" dirty="0">
                <a:latin typeface="Barlow" panose="00000500000000000000" pitchFamily="2" charset="0"/>
                <a:cs typeface="Arial" panose="020B0604020202020204" pitchFamily="34" charset="0"/>
              </a:rPr>
              <a:t>Large businesses (25+ staff) (41%).</a:t>
            </a:r>
          </a:p>
          <a:p>
            <a:r>
              <a:rPr lang="en-GB" sz="1300" dirty="0">
                <a:latin typeface="Barlow" panose="00000500000000000000" pitchFamily="2" charset="0"/>
                <a:cs typeface="Arial" panose="020B0604020202020204" pitchFamily="34" charset="0"/>
              </a:rPr>
              <a:t>Tourism (45%). </a:t>
            </a:r>
          </a:p>
          <a:p>
            <a:r>
              <a:rPr lang="en-GB" sz="1300" dirty="0">
                <a:latin typeface="Barlow" panose="00000500000000000000" pitchFamily="2" charset="0"/>
                <a:cs typeface="Arial" panose="020B0604020202020204" pitchFamily="34" charset="0"/>
              </a:rPr>
              <a:t>Creative industries (37%).</a:t>
            </a:r>
          </a:p>
          <a:p>
            <a:r>
              <a:rPr lang="en-GB" sz="1300" dirty="0">
                <a:latin typeface="Barlow" panose="00000500000000000000" pitchFamily="2" charset="0"/>
                <a:cs typeface="Arial" panose="020B0604020202020204" pitchFamily="34" charset="0"/>
              </a:rPr>
              <a:t>Remote rural (27%). </a:t>
            </a:r>
          </a:p>
          <a:p>
            <a:pPr marL="155471" indent="-155471"/>
            <a:endParaRPr lang="en-GB" sz="1300" dirty="0">
              <a:latin typeface="Barlow" panose="00000500000000000000" pitchFamily="2" charset="0"/>
              <a:cs typeface="Arial" panose="020B0604020202020204" pitchFamily="34" charset="0"/>
            </a:endParaRPr>
          </a:p>
          <a:p>
            <a:pPr marL="0" indent="0">
              <a:buFont typeface="Arial" panose="020B0604020202020204" pitchFamily="34" charset="0"/>
              <a:buNone/>
            </a:pPr>
            <a:endParaRPr lang="en-GB" sz="1400" dirty="0">
              <a:latin typeface="Barlow" panose="00000500000000000000" pitchFamily="2" charset="0"/>
            </a:endParaRPr>
          </a:p>
          <a:p>
            <a:pPr marL="0" indent="0">
              <a:buFont typeface="Arial" panose="020B0604020202020204" pitchFamily="34" charset="0"/>
              <a:buNone/>
            </a:pPr>
            <a:endParaRPr lang="en-GB" sz="1400" dirty="0">
              <a:latin typeface="Barlow" panose="00000500000000000000" pitchFamily="2" charset="0"/>
            </a:endParaRPr>
          </a:p>
        </p:txBody>
      </p:sp>
      <p:sp>
        <p:nvSpPr>
          <p:cNvPr id="9" name="object 27">
            <a:extLst>
              <a:ext uri="{FF2B5EF4-FFF2-40B4-BE49-F238E27FC236}">
                <a16:creationId xmlns:a16="http://schemas.microsoft.com/office/drawing/2014/main" id="{F326398F-366E-7A1F-ED8A-5EB1C84124AB}"/>
              </a:ext>
            </a:extLst>
          </p:cNvPr>
          <p:cNvSpPr txBox="1"/>
          <p:nvPr/>
        </p:nvSpPr>
        <p:spPr>
          <a:xfrm>
            <a:off x="2251013" y="6286081"/>
            <a:ext cx="8416987" cy="361253"/>
          </a:xfrm>
          <a:prstGeom prst="rect">
            <a:avLst/>
          </a:prstGeom>
        </p:spPr>
        <p:txBody>
          <a:bodyPr vert="horz" wrap="square" lIns="0" tIns="12700" rIns="0" bIns="0" rtlCol="0">
            <a:spAutoFit/>
          </a:bodyPr>
          <a:lstStyle/>
          <a:p>
            <a:pPr marL="12700" marR="0" lvl="0" indent="0" algn="l" defTabSz="914400" rtl="0" eaLnBrk="1" fontAlgn="auto" latinLnBrk="0" hangingPunct="1">
              <a:lnSpc>
                <a:spcPts val="819"/>
              </a:lnSpc>
              <a:spcBef>
                <a:spcPts val="100"/>
              </a:spcBef>
              <a:spcAft>
                <a:spcPts val="0"/>
              </a:spcAft>
              <a:buClrTx/>
              <a:buSzTx/>
              <a:buFontTx/>
              <a:buNone/>
              <a:tabLst/>
              <a:defRPr/>
            </a:pPr>
            <a:r>
              <a:rPr kumimoji="0" lang="en-GB" sz="1200" b="1" i="0" u="none" strike="noStrike" kern="1200" cap="none" spc="20" normalizeH="0" baseline="0" noProof="0" dirty="0">
                <a:ln>
                  <a:noFill/>
                </a:ln>
                <a:solidFill>
                  <a:srgbClr val="3BC9D5"/>
                </a:solidFill>
                <a:effectLst/>
                <a:uLnTx/>
                <a:uFillTx/>
                <a:latin typeface="Barlow" panose="00000500000000000000" pitchFamily="2" charset="0"/>
                <a:cs typeface="Arial"/>
              </a:rPr>
              <a:t>NOTES:</a:t>
            </a:r>
          </a:p>
          <a:p>
            <a:pPr marL="12700" lvl="0">
              <a:lnSpc>
                <a:spcPts val="819"/>
              </a:lnSpc>
              <a:spcBef>
                <a:spcPts val="100"/>
              </a:spcBef>
              <a:defRPr/>
            </a:pPr>
            <a:r>
              <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rPr>
              <a:t>*In this report, “exporters” are defined as those that sell goods or services to any market outside of Scotland</a:t>
            </a:r>
          </a:p>
          <a:p>
            <a:pPr marL="12700" lvl="0">
              <a:lnSpc>
                <a:spcPts val="819"/>
              </a:lnSpc>
              <a:spcBef>
                <a:spcPts val="100"/>
              </a:spcBef>
              <a:defRPr/>
            </a:pPr>
            <a:endParaRPr kumimoji="0"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sp>
        <p:nvSpPr>
          <p:cNvPr id="11" name="object 26">
            <a:extLst>
              <a:ext uri="{FF2B5EF4-FFF2-40B4-BE49-F238E27FC236}">
                <a16:creationId xmlns:a16="http://schemas.microsoft.com/office/drawing/2014/main" id="{DACD9EC1-647C-B9A1-C6C5-A111E4AD1EB4}"/>
              </a:ext>
            </a:extLst>
          </p:cNvPr>
          <p:cNvSpPr/>
          <p:nvPr/>
        </p:nvSpPr>
        <p:spPr>
          <a:xfrm>
            <a:off x="2251014" y="6212833"/>
            <a:ext cx="295425" cy="0"/>
          </a:xfrm>
          <a:custGeom>
            <a:avLst/>
            <a:gdLst/>
            <a:ahLst/>
            <a:cxnLst/>
            <a:rect l="l" t="t" r="r" b="b"/>
            <a:pathLst>
              <a:path w="349250">
                <a:moveTo>
                  <a:pt x="0" y="0"/>
                </a:moveTo>
                <a:lnTo>
                  <a:pt x="349186" y="0"/>
                </a:lnTo>
              </a:path>
            </a:pathLst>
          </a:custGeom>
          <a:ln w="25400">
            <a:solidFill>
              <a:srgbClr val="3BC9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Barlow" panose="00000500000000000000" pitchFamily="2" charset="0"/>
            </a:endParaRPr>
          </a:p>
        </p:txBody>
      </p:sp>
    </p:spTree>
    <p:extLst>
      <p:ext uri="{BB962C8B-B14F-4D97-AF65-F5344CB8AC3E}">
        <p14:creationId xmlns:p14="http://schemas.microsoft.com/office/powerpoint/2010/main" val="2193227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C6CF43-D3BB-DD9A-5A3D-1D83CB0CD244}"/>
              </a:ext>
            </a:extLst>
          </p:cNvPr>
          <p:cNvSpPr/>
          <p:nvPr/>
        </p:nvSpPr>
        <p:spPr>
          <a:xfrm>
            <a:off x="6287194" y="1015003"/>
            <a:ext cx="5601577" cy="4622399"/>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39743" y="138182"/>
            <a:ext cx="10515600" cy="876821"/>
          </a:xfrm>
        </p:spPr>
        <p:txBody>
          <a:bodyPr>
            <a:normAutofit/>
          </a:bodyPr>
          <a:lstStyle/>
          <a:p>
            <a:r>
              <a:rPr lang="en-GB" dirty="0"/>
              <a:t>Approach to export markets</a:t>
            </a:r>
            <a:endParaRPr lang="en-US" dirty="0"/>
          </a:p>
        </p:txBody>
      </p:sp>
      <p:sp>
        <p:nvSpPr>
          <p:cNvPr id="8" name="Text Placeholder 5">
            <a:extLst>
              <a:ext uri="{FF2B5EF4-FFF2-40B4-BE49-F238E27FC236}">
                <a16:creationId xmlns:a16="http://schemas.microsoft.com/office/drawing/2014/main" id="{4EE3D576-8FE5-407E-E15B-F84A399DC486}"/>
              </a:ext>
            </a:extLst>
          </p:cNvPr>
          <p:cNvSpPr txBox="1">
            <a:spLocks/>
          </p:cNvSpPr>
          <p:nvPr/>
        </p:nvSpPr>
        <p:spPr>
          <a:xfrm>
            <a:off x="6287194" y="1000452"/>
            <a:ext cx="5400005"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rgbClr val="292926"/>
                </a:solidFill>
                <a:latin typeface="Barlow" panose="00000500000000000000" pitchFamily="2" charset="0"/>
                <a:cs typeface="Arial" panose="020B0604020202020204" pitchFamily="34" charset="0"/>
              </a:rPr>
              <a:t>Q What are the main reasons for that change? </a:t>
            </a:r>
          </a:p>
        </p:txBody>
      </p:sp>
      <p:sp>
        <p:nvSpPr>
          <p:cNvPr id="10" name="TextBox 9">
            <a:extLst>
              <a:ext uri="{FF2B5EF4-FFF2-40B4-BE49-F238E27FC236}">
                <a16:creationId xmlns:a16="http://schemas.microsoft.com/office/drawing/2014/main" id="{FD51D854-A44D-FEB6-D71D-E08FA9CE0968}"/>
              </a:ext>
            </a:extLst>
          </p:cNvPr>
          <p:cNvSpPr txBox="1"/>
          <p:nvPr/>
        </p:nvSpPr>
        <p:spPr>
          <a:xfrm>
            <a:off x="6287194" y="5422445"/>
            <a:ext cx="504617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402957"/>
                </a:solidFill>
                <a:effectLst/>
                <a:uLnTx/>
                <a:uFillTx/>
                <a:latin typeface="Barlow" panose="00000500000000000000" pitchFamily="2" charset="0"/>
                <a:cs typeface="Arial" panose="020B0604020202020204" pitchFamily="34" charset="0"/>
              </a:rPr>
              <a:t>Base: </a:t>
            </a:r>
            <a:r>
              <a:rPr lang="en-GB" sz="1000" i="1" dirty="0">
                <a:solidFill>
                  <a:srgbClr val="402957"/>
                </a:solidFill>
                <a:latin typeface="Barlow" panose="00000500000000000000" pitchFamily="2" charset="0"/>
              </a:rPr>
              <a:t>All that are focussing more on selling in the UK than outside the UK (147)</a:t>
            </a:r>
            <a:endParaRPr kumimoji="0" lang="en-GB" sz="1000" b="0" i="1" u="none" strike="noStrike" kern="1200" cap="none" spc="0" normalizeH="0" baseline="0" noProof="0" dirty="0">
              <a:ln>
                <a:noFill/>
              </a:ln>
              <a:solidFill>
                <a:srgbClr val="402957"/>
              </a:solidFill>
              <a:effectLst/>
              <a:uLnTx/>
              <a:uFillTx/>
              <a:latin typeface="Barlow" panose="00000500000000000000" pitchFamily="2"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C32F412E-B8D5-1C18-1633-5A8FC326B361}"/>
              </a:ext>
            </a:extLst>
          </p:cNvPr>
          <p:cNvGraphicFramePr/>
          <p:nvPr>
            <p:extLst>
              <p:ext uri="{D42A27DB-BD31-4B8C-83A1-F6EECF244321}">
                <p14:modId xmlns:p14="http://schemas.microsoft.com/office/powerpoint/2010/main" val="894326641"/>
              </p:ext>
            </p:extLst>
          </p:nvPr>
        </p:nvGraphicFramePr>
        <p:xfrm>
          <a:off x="6627119" y="1161831"/>
          <a:ext cx="4921726" cy="4111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F300D11-0A1D-9AE4-1E97-B46A22D5E422}"/>
              </a:ext>
            </a:extLst>
          </p:cNvPr>
          <p:cNvSpPr txBox="1"/>
          <p:nvPr/>
        </p:nvSpPr>
        <p:spPr>
          <a:xfrm>
            <a:off x="464161" y="943100"/>
            <a:ext cx="5699107" cy="4442755"/>
          </a:xfrm>
          <a:prstGeom prst="rect">
            <a:avLst/>
          </a:prstGeom>
          <a:noFill/>
        </p:spPr>
        <p:txBody>
          <a:bodyPr wrap="square" rtlCol="0">
            <a:spAutoFit/>
          </a:bodyPr>
          <a:lstStyle/>
          <a:p>
            <a:r>
              <a:rPr lang="en-GB" sz="1300" b="1" dirty="0">
                <a:latin typeface="Barlow" panose="00000500000000000000" pitchFamily="2" charset="0"/>
              </a:rPr>
              <a:t>Almost a quarter of businesses (24%) were taking steps to focus more on selling within the UK instead of outside the UK. </a:t>
            </a:r>
          </a:p>
          <a:p>
            <a:endParaRPr lang="en-GB" sz="1300" b="1" dirty="0">
              <a:latin typeface="Barlow" panose="00000500000000000000" pitchFamily="2" charset="0"/>
            </a:endParaRPr>
          </a:p>
          <a:p>
            <a:r>
              <a:rPr lang="en-GB" sz="1300" dirty="0">
                <a:latin typeface="Barlow" panose="00000500000000000000" pitchFamily="2" charset="0"/>
              </a:rPr>
              <a:t>The main reasons for that change were: cost (31%), challenges transporting goods and services (29%), a perception that the UK market was more reliable (28%) or more profitable (25%), and complexity of paperwork (21%). Fewer mentioned minimising carbon emissions (16%), delays at customs (13%) and decrease in demand (12%).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00" b="1" dirty="0">
                <a:solidFill>
                  <a:srgbClr val="3BC9D5"/>
                </a:solidFill>
                <a:latin typeface="Barlow" panose="00000500000000000000" pitchFamily="2" charset="0"/>
                <a:cs typeface="Arial" panose="020B0604020202020204" pitchFamily="34" charset="0"/>
              </a:rPr>
              <a:t>Variation in reasons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38234E"/>
                </a:solidFill>
                <a:effectLst/>
                <a:uLnTx/>
                <a:uFillTx/>
                <a:latin typeface="Barlow" panose="00000500000000000000" pitchFamily="2" charset="0"/>
              </a:rPr>
              <a:t>Urban businesses</a:t>
            </a:r>
            <a:r>
              <a:rPr lang="en-US" sz="1300" b="1" dirty="0">
                <a:solidFill>
                  <a:srgbClr val="38234E"/>
                </a:solidFill>
                <a:latin typeface="Barlow" panose="00000500000000000000" pitchFamily="2" charset="0"/>
              </a:rPr>
              <a:t>s </a:t>
            </a:r>
            <a:r>
              <a:rPr lang="en-US" sz="1300" dirty="0">
                <a:solidFill>
                  <a:srgbClr val="38234E"/>
                </a:solidFill>
                <a:latin typeface="Barlow" panose="00000500000000000000" pitchFamily="2" charset="0"/>
              </a:rPr>
              <a:t>– cost (42%), decrease in demand (25%).</a:t>
            </a:r>
            <a:endParaRPr kumimoji="0" lang="en-US" sz="1300" b="0" i="0" u="none" strike="noStrike" kern="1200" cap="none" spc="0" normalizeH="0" baseline="0" noProof="0" dirty="0">
              <a:ln>
                <a:noFill/>
              </a:ln>
              <a:solidFill>
                <a:srgbClr val="38234E"/>
              </a:solidFill>
              <a:effectLst/>
              <a:uLnTx/>
              <a:uFillTx/>
              <a:latin typeface="Barlow"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38234E"/>
                </a:solidFill>
                <a:effectLst/>
                <a:uLnTx/>
                <a:uFillTx/>
                <a:latin typeface="Barlow" panose="00000500000000000000" pitchFamily="2" charset="0"/>
              </a:rPr>
              <a:t>Struggled in past </a:t>
            </a:r>
            <a:r>
              <a:rPr lang="en-US" sz="1300" b="1" dirty="0">
                <a:solidFill>
                  <a:srgbClr val="38234E"/>
                </a:solidFill>
                <a:latin typeface="Barlow" panose="00000500000000000000" pitchFamily="2" charset="0"/>
              </a:rPr>
              <a:t>six months </a:t>
            </a:r>
            <a:r>
              <a:rPr lang="en-US" sz="1300" dirty="0">
                <a:solidFill>
                  <a:srgbClr val="38234E"/>
                </a:solidFill>
                <a:latin typeface="Barlow" panose="00000500000000000000" pitchFamily="2" charset="0"/>
              </a:rPr>
              <a:t>– decrease in demand (21%).</a:t>
            </a:r>
            <a:endParaRPr kumimoji="0" lang="en-US" sz="1300" b="0" i="0" u="none" strike="noStrike" kern="1200" cap="none" spc="0" normalizeH="0" baseline="0" noProof="0" dirty="0">
              <a:ln>
                <a:noFill/>
              </a:ln>
              <a:solidFill>
                <a:srgbClr val="38234E"/>
              </a:solidFill>
              <a:effectLst/>
              <a:uLnTx/>
              <a:uFillTx/>
              <a:latin typeface="Barlow"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38234E"/>
                </a:solidFill>
                <a:effectLst/>
                <a:uLnTx/>
                <a:uFillTx/>
                <a:latin typeface="Barlow" panose="00000500000000000000" pitchFamily="2" charset="0"/>
              </a:rPr>
              <a:t>Investing to maintain performance </a:t>
            </a:r>
            <a:r>
              <a:rPr kumimoji="0" lang="en-US" sz="1300" b="0" i="0" u="none" strike="noStrike" kern="1200" cap="none" spc="0" normalizeH="0" baseline="0" noProof="0" dirty="0">
                <a:ln>
                  <a:noFill/>
                </a:ln>
                <a:solidFill>
                  <a:srgbClr val="38234E"/>
                </a:solidFill>
                <a:effectLst/>
                <a:uLnTx/>
                <a:uFillTx/>
                <a:latin typeface="Barlow" panose="00000500000000000000" pitchFamily="2" charset="0"/>
              </a:rPr>
              <a:t>– cost (47%), challenges transporting goods and services (53%), complexity of paperwork (43%), delays at customs (29%).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b="1" dirty="0">
                <a:solidFill>
                  <a:srgbClr val="38234E"/>
                </a:solidFill>
                <a:latin typeface="Barlow" panose="00000500000000000000" pitchFamily="2" charset="0"/>
              </a:rPr>
              <a:t>Family-owned businesses </a:t>
            </a:r>
            <a:r>
              <a:rPr lang="en-US" sz="1300" dirty="0">
                <a:solidFill>
                  <a:srgbClr val="38234E"/>
                </a:solidFill>
                <a:latin typeface="Barlow" panose="00000500000000000000" pitchFamily="2" charset="0"/>
              </a:rPr>
              <a:t>– challenges transporting goods and services (33%), feeling that the UK market was more profitable (30%), complexity of paperwork (30%), delays at customs (18%).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38234E"/>
                </a:solidFill>
                <a:effectLst/>
                <a:uLnTx/>
                <a:uFillTx/>
                <a:latin typeface="Barlow" panose="00000500000000000000" pitchFamily="2" charset="0"/>
              </a:rPr>
              <a:t>Selling outside the UK </a:t>
            </a:r>
            <a:r>
              <a:rPr kumimoji="0" lang="en-US" sz="1300" b="0" i="0" u="none" strike="noStrike" kern="1200" cap="none" spc="0" normalizeH="0" baseline="0" noProof="0" dirty="0">
                <a:ln>
                  <a:noFill/>
                </a:ln>
                <a:solidFill>
                  <a:srgbClr val="38234E"/>
                </a:solidFill>
                <a:effectLst/>
                <a:uLnTx/>
                <a:uFillTx/>
                <a:latin typeface="Barlow" panose="00000500000000000000" pitchFamily="2" charset="0"/>
              </a:rPr>
              <a:t>– challenges transporting goods and services (47%), complexity of paperwork (36%).</a:t>
            </a:r>
          </a:p>
        </p:txBody>
      </p:sp>
    </p:spTree>
    <p:extLst>
      <p:ext uri="{BB962C8B-B14F-4D97-AF65-F5344CB8AC3E}">
        <p14:creationId xmlns:p14="http://schemas.microsoft.com/office/powerpoint/2010/main" val="4058568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03D5-119B-354C-829C-2559E333BED5}"/>
              </a:ext>
            </a:extLst>
          </p:cNvPr>
          <p:cNvSpPr>
            <a:spLocks noGrp="1"/>
          </p:cNvSpPr>
          <p:nvPr>
            <p:ph type="body" sz="quarter" idx="10"/>
          </p:nvPr>
        </p:nvSpPr>
        <p:spPr>
          <a:xfrm>
            <a:off x="355038" y="618086"/>
            <a:ext cx="2643187" cy="3257550"/>
          </a:xfrm>
        </p:spPr>
        <p:txBody>
          <a:bodyPr>
            <a:normAutofit/>
          </a:bodyPr>
          <a:lstStyle/>
          <a:p>
            <a:r>
              <a:rPr lang="en-US" dirty="0"/>
              <a:t>05</a:t>
            </a:r>
          </a:p>
        </p:txBody>
      </p:sp>
      <p:sp>
        <p:nvSpPr>
          <p:cNvPr id="3" name="Text Placeholder 2">
            <a:extLst>
              <a:ext uri="{FF2B5EF4-FFF2-40B4-BE49-F238E27FC236}">
                <a16:creationId xmlns:a16="http://schemas.microsoft.com/office/drawing/2014/main" id="{7B528233-D6A9-4E40-AE95-2A803B694ED3}"/>
              </a:ext>
            </a:extLst>
          </p:cNvPr>
          <p:cNvSpPr>
            <a:spLocks noGrp="1"/>
          </p:cNvSpPr>
          <p:nvPr>
            <p:ph type="body" sz="quarter" idx="11"/>
          </p:nvPr>
        </p:nvSpPr>
        <p:spPr/>
        <p:txBody>
          <a:bodyPr>
            <a:normAutofit/>
          </a:bodyPr>
          <a:lstStyle/>
          <a:p>
            <a:r>
              <a:rPr lang="en-US" dirty="0"/>
              <a:t>Financial viability </a:t>
            </a:r>
          </a:p>
        </p:txBody>
      </p:sp>
    </p:spTree>
    <p:extLst>
      <p:ext uri="{BB962C8B-B14F-4D97-AF65-F5344CB8AC3E}">
        <p14:creationId xmlns:p14="http://schemas.microsoft.com/office/powerpoint/2010/main" val="72640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E7F4-B86D-1843-B848-662032C3E6EB}"/>
              </a:ext>
            </a:extLst>
          </p:cNvPr>
          <p:cNvSpPr>
            <a:spLocks noGrp="1"/>
          </p:cNvSpPr>
          <p:nvPr>
            <p:ph type="title"/>
          </p:nvPr>
        </p:nvSpPr>
        <p:spPr>
          <a:xfrm>
            <a:off x="518591" y="151145"/>
            <a:ext cx="7315200" cy="1325563"/>
          </a:xfrm>
        </p:spPr>
        <p:txBody>
          <a:bodyPr/>
          <a:lstStyle/>
          <a:p>
            <a:r>
              <a:rPr lang="en-US" dirty="0"/>
              <a:t>Key findings </a:t>
            </a:r>
          </a:p>
        </p:txBody>
      </p:sp>
      <p:sp>
        <p:nvSpPr>
          <p:cNvPr id="3" name="Content Placeholder 2">
            <a:extLst>
              <a:ext uri="{FF2B5EF4-FFF2-40B4-BE49-F238E27FC236}">
                <a16:creationId xmlns:a16="http://schemas.microsoft.com/office/drawing/2014/main" id="{8B100A8E-B955-AD42-B1FE-C1BD623428B2}"/>
              </a:ext>
            </a:extLst>
          </p:cNvPr>
          <p:cNvSpPr>
            <a:spLocks noGrp="1"/>
          </p:cNvSpPr>
          <p:nvPr>
            <p:ph sz="half" idx="1"/>
          </p:nvPr>
        </p:nvSpPr>
        <p:spPr>
          <a:xfrm>
            <a:off x="518591" y="1253331"/>
            <a:ext cx="7699660" cy="4351338"/>
          </a:xfrm>
        </p:spPr>
        <p:txBody>
          <a:bodyPr>
            <a:noAutofit/>
          </a:bodyPr>
          <a:lstStyle/>
          <a:p>
            <a:endParaRPr lang="en-US" sz="1350" dirty="0">
              <a:solidFill>
                <a:srgbClr val="FF0000"/>
              </a:solidFill>
              <a:latin typeface="+mn-lt"/>
            </a:endParaRPr>
          </a:p>
          <a:p>
            <a:pPr marL="0" indent="0">
              <a:buNone/>
            </a:pPr>
            <a:endParaRPr lang="en-US" sz="1350" dirty="0">
              <a:solidFill>
                <a:srgbClr val="FF0000"/>
              </a:solidFill>
              <a:latin typeface="+mn-lt"/>
            </a:endParaRPr>
          </a:p>
          <a:p>
            <a:endParaRPr lang="en-US" sz="1350" b="1" dirty="0">
              <a:solidFill>
                <a:srgbClr val="FF0000"/>
              </a:solidFill>
              <a:latin typeface="+mn-lt"/>
            </a:endParaRPr>
          </a:p>
          <a:p>
            <a:endParaRPr lang="en-US" sz="1350" dirty="0">
              <a:solidFill>
                <a:srgbClr val="FF0000"/>
              </a:solidFill>
              <a:latin typeface="+mn-lt"/>
            </a:endParaRPr>
          </a:p>
          <a:p>
            <a:endParaRPr lang="en-US" sz="1350" dirty="0">
              <a:solidFill>
                <a:srgbClr val="FF0000"/>
              </a:solidFill>
              <a:latin typeface="+mn-lt"/>
            </a:endParaRPr>
          </a:p>
          <a:p>
            <a:endParaRPr lang="en-GB" sz="1350" dirty="0">
              <a:solidFill>
                <a:srgbClr val="FF0000"/>
              </a:solidFill>
              <a:latin typeface="+mn-lt"/>
            </a:endParaRPr>
          </a:p>
          <a:p>
            <a:endParaRPr lang="en-US" sz="1350" dirty="0">
              <a:solidFill>
                <a:srgbClr val="FF0000"/>
              </a:solidFill>
              <a:latin typeface="+mn-lt"/>
            </a:endParaRPr>
          </a:p>
        </p:txBody>
      </p:sp>
      <p:sp>
        <p:nvSpPr>
          <p:cNvPr id="4" name="Content Placeholder 2">
            <a:extLst>
              <a:ext uri="{FF2B5EF4-FFF2-40B4-BE49-F238E27FC236}">
                <a16:creationId xmlns:a16="http://schemas.microsoft.com/office/drawing/2014/main" id="{2570B1A5-258C-79B7-DCB4-8E316A6CC2E6}"/>
              </a:ext>
            </a:extLst>
          </p:cNvPr>
          <p:cNvSpPr txBox="1">
            <a:spLocks/>
          </p:cNvSpPr>
          <p:nvPr/>
        </p:nvSpPr>
        <p:spPr>
          <a:xfrm>
            <a:off x="620657" y="1162451"/>
            <a:ext cx="759759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1400" b="1" dirty="0">
                <a:solidFill>
                  <a:srgbClr val="000000"/>
                </a:solidFill>
                <a:latin typeface="Barlow" panose="00000500000000000000" pitchFamily="2" charset="0"/>
                <a:cs typeface="Arial" panose="020B0604020202020204" pitchFamily="34" charset="0"/>
              </a:rPr>
              <a:t>The majority (87%) of businesses were confident they would be viable over the next six months, while 11% were not. </a:t>
            </a:r>
            <a:r>
              <a:rPr lang="en-GB" sz="1400" dirty="0">
                <a:solidFill>
                  <a:srgbClr val="000000"/>
                </a:solidFill>
                <a:latin typeface="Barlow" panose="00000500000000000000" pitchFamily="2" charset="0"/>
                <a:cs typeface="Arial" panose="020B0604020202020204" pitchFamily="34" charset="0"/>
              </a:rPr>
              <a:t>Confidence was up on the previous wave, when 83% were confident and 16% not.</a:t>
            </a:r>
          </a:p>
          <a:p>
            <a:pPr>
              <a:lnSpc>
                <a:spcPct val="100000"/>
              </a:lnSpc>
              <a:spcBef>
                <a:spcPts val="0"/>
              </a:spcBef>
              <a:defRPr/>
            </a:pPr>
            <a:endParaRPr lang="en-GB" sz="1400" dirty="0">
              <a:solidFill>
                <a:srgbClr val="000000"/>
              </a:solidFill>
              <a:latin typeface="Barlow" panose="00000500000000000000" pitchFamily="2" charset="0"/>
              <a:cs typeface="Arial" panose="020B0604020202020204" pitchFamily="34" charset="0"/>
            </a:endParaRPr>
          </a:p>
          <a:p>
            <a:pPr>
              <a:lnSpc>
                <a:spcPct val="100000"/>
              </a:lnSpc>
              <a:spcBef>
                <a:spcPts val="0"/>
              </a:spcBef>
              <a:defRPr/>
            </a:pPr>
            <a:r>
              <a:rPr lang="en-GB" sz="1400" b="1" dirty="0">
                <a:solidFill>
                  <a:srgbClr val="000000"/>
                </a:solidFill>
                <a:latin typeface="Barlow" panose="00000500000000000000" pitchFamily="2" charset="0"/>
                <a:cs typeface="Arial" panose="020B0604020202020204" pitchFamily="34" charset="0"/>
              </a:rPr>
              <a:t>To help businesses remain financially viable, over four in ten (45%) were investing in the business, with 24% investing to support growth, and 21% investing to maintain performance</a:t>
            </a:r>
            <a:r>
              <a:rPr lang="en-GB" sz="1400" dirty="0">
                <a:solidFill>
                  <a:srgbClr val="000000"/>
                </a:solidFill>
                <a:latin typeface="Barlow" panose="00000500000000000000" pitchFamily="2" charset="0"/>
                <a:cs typeface="Arial" panose="020B0604020202020204" pitchFamily="34" charset="0"/>
              </a:rPr>
              <a:t>. Over a third (38%) were making no significant changes, while 16% were scaling back or reducing their operations.</a:t>
            </a:r>
          </a:p>
          <a:p>
            <a:pPr>
              <a:lnSpc>
                <a:spcPct val="100000"/>
              </a:lnSpc>
              <a:spcBef>
                <a:spcPts val="0"/>
              </a:spcBef>
              <a:defRPr/>
            </a:pPr>
            <a:endParaRPr lang="en-GB" sz="1400" b="1" dirty="0">
              <a:latin typeface="Barlow" panose="00000500000000000000" pitchFamily="2" charset="0"/>
              <a:cs typeface="Arial" panose="020B0604020202020204" pitchFamily="34" charset="0"/>
            </a:endParaRPr>
          </a:p>
          <a:p>
            <a:pPr>
              <a:lnSpc>
                <a:spcPct val="100000"/>
              </a:lnSpc>
              <a:spcBef>
                <a:spcPts val="0"/>
              </a:spcBef>
              <a:defRPr/>
            </a:pPr>
            <a:r>
              <a:rPr lang="en-GB" sz="1400" b="1" dirty="0">
                <a:latin typeface="Barlow" panose="00000500000000000000" pitchFamily="2" charset="0"/>
                <a:cs typeface="Arial" panose="020B0604020202020204" pitchFamily="34" charset="0"/>
              </a:rPr>
              <a:t>The top concern for businesses over the next six months was high and increasing costs (71%). </a:t>
            </a:r>
            <a:r>
              <a:rPr lang="en-GB" sz="1400" dirty="0">
                <a:latin typeface="Barlow" panose="00000500000000000000" pitchFamily="2" charset="0"/>
                <a:cs typeface="Arial" panose="020B0604020202020204" pitchFamily="34" charset="0"/>
              </a:rPr>
              <a:t>Other concerns included ongoing economic uncertainty (32%), lower or no profit margins (25%), supply chain disruption (23%), reduced customer demand (21%), and depleted cash reserves (17%). One in ten businesses were concerned about wellbeing or burnout for themselves (11%) or their staff (8%). </a:t>
            </a:r>
          </a:p>
          <a:p>
            <a:pPr>
              <a:lnSpc>
                <a:spcPct val="100000"/>
              </a:lnSpc>
              <a:spcBef>
                <a:spcPts val="0"/>
              </a:spcBef>
              <a:defRPr/>
            </a:pPr>
            <a:endParaRPr lang="en-GB" sz="1400" dirty="0">
              <a:latin typeface="Barlow" panose="00000500000000000000" pitchFamily="2" charset="0"/>
              <a:cs typeface="Arial" panose="020B0604020202020204" pitchFamily="34" charset="0"/>
            </a:endParaRPr>
          </a:p>
          <a:p>
            <a:pPr>
              <a:lnSpc>
                <a:spcPct val="100000"/>
              </a:lnSpc>
              <a:spcBef>
                <a:spcPts val="0"/>
              </a:spcBef>
              <a:defRPr/>
            </a:pPr>
            <a:endParaRPr lang="en-GB" sz="1400" dirty="0">
              <a:latin typeface="Barlow" panose="00000500000000000000" pitchFamily="2" charset="0"/>
              <a:cs typeface="Arial" panose="020B0604020202020204" pitchFamily="34" charset="0"/>
            </a:endParaRPr>
          </a:p>
          <a:p>
            <a:pPr>
              <a:lnSpc>
                <a:spcPct val="100000"/>
              </a:lnSpc>
              <a:spcBef>
                <a:spcPts val="0"/>
              </a:spcBef>
              <a:defRPr/>
            </a:pPr>
            <a:endParaRPr lang="en-GB" sz="1400" dirty="0">
              <a:solidFill>
                <a:srgbClr val="000000"/>
              </a:solidFill>
              <a:latin typeface="Barlow" panose="00000500000000000000" pitchFamily="2" charset="0"/>
              <a:cs typeface="Arial" panose="020B0604020202020204" pitchFamily="34" charset="0"/>
            </a:endParaRPr>
          </a:p>
          <a:p>
            <a:pPr marL="0" indent="0">
              <a:buFont typeface="Arial" panose="020B0604020202020204" pitchFamily="34" charset="0"/>
              <a:buNone/>
            </a:pPr>
            <a:endParaRPr lang="en-US" sz="1350" dirty="0">
              <a:solidFill>
                <a:srgbClr val="FF0000"/>
              </a:solidFill>
              <a:latin typeface="Barlow" panose="00000500000000000000" pitchFamily="2" charset="0"/>
            </a:endParaRPr>
          </a:p>
          <a:p>
            <a:endParaRPr lang="en-US" sz="1350" b="1" dirty="0">
              <a:solidFill>
                <a:srgbClr val="FF0000"/>
              </a:solidFill>
              <a:latin typeface="Barlow" panose="00000500000000000000" pitchFamily="2" charset="0"/>
            </a:endParaRPr>
          </a:p>
          <a:p>
            <a:endParaRPr lang="en-US" sz="1350" dirty="0">
              <a:solidFill>
                <a:srgbClr val="FF0000"/>
              </a:solidFill>
              <a:latin typeface="Barlow" panose="00000500000000000000" pitchFamily="2" charset="0"/>
            </a:endParaRPr>
          </a:p>
          <a:p>
            <a:endParaRPr lang="en-US" sz="1350" dirty="0">
              <a:solidFill>
                <a:srgbClr val="FF0000"/>
              </a:solidFill>
              <a:latin typeface="Barlow" panose="00000500000000000000" pitchFamily="2" charset="0"/>
            </a:endParaRPr>
          </a:p>
          <a:p>
            <a:endParaRPr lang="en-GB" sz="1350" dirty="0">
              <a:solidFill>
                <a:srgbClr val="FF0000"/>
              </a:solidFill>
              <a:latin typeface="Barlow" panose="00000500000000000000" pitchFamily="2" charset="0"/>
            </a:endParaRPr>
          </a:p>
          <a:p>
            <a:endParaRPr lang="en-US" sz="1350" dirty="0">
              <a:solidFill>
                <a:srgbClr val="FF0000"/>
              </a:solidFill>
              <a:latin typeface="Barlow" panose="00000500000000000000" pitchFamily="2" charset="0"/>
            </a:endParaRPr>
          </a:p>
        </p:txBody>
      </p:sp>
    </p:spTree>
    <p:extLst>
      <p:ext uri="{BB962C8B-B14F-4D97-AF65-F5344CB8AC3E}">
        <p14:creationId xmlns:p14="http://schemas.microsoft.com/office/powerpoint/2010/main" val="303639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29795A-2EF0-02D9-799F-399E89E45D22}"/>
              </a:ext>
            </a:extLst>
          </p:cNvPr>
          <p:cNvSpPr/>
          <p:nvPr/>
        </p:nvSpPr>
        <p:spPr>
          <a:xfrm>
            <a:off x="6304423" y="1011921"/>
            <a:ext cx="5603126" cy="4856774"/>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83510" y="143141"/>
            <a:ext cx="10515600" cy="876821"/>
          </a:xfrm>
        </p:spPr>
        <p:txBody>
          <a:bodyPr>
            <a:normAutofit/>
          </a:bodyPr>
          <a:lstStyle/>
          <a:p>
            <a:r>
              <a:rPr lang="en-GB" dirty="0"/>
              <a:t>Confidence in future viability </a:t>
            </a:r>
            <a:endParaRPr lang="en-US" dirty="0"/>
          </a:p>
        </p:txBody>
      </p:sp>
      <p:sp>
        <p:nvSpPr>
          <p:cNvPr id="10" name="TextBox 9">
            <a:extLst>
              <a:ext uri="{FF2B5EF4-FFF2-40B4-BE49-F238E27FC236}">
                <a16:creationId xmlns:a16="http://schemas.microsoft.com/office/drawing/2014/main" id="{45D9E8FF-3C69-F052-8394-18950D26F911}"/>
              </a:ext>
            </a:extLst>
          </p:cNvPr>
          <p:cNvSpPr txBox="1"/>
          <p:nvPr/>
        </p:nvSpPr>
        <p:spPr>
          <a:xfrm>
            <a:off x="6361124" y="5615247"/>
            <a:ext cx="5489724" cy="230832"/>
          </a:xfrm>
          <a:prstGeom prst="rect">
            <a:avLst/>
          </a:prstGeom>
          <a:noFill/>
        </p:spPr>
        <p:txBody>
          <a:bodyPr wrap="square" rtlCol="0">
            <a:spAutoFit/>
          </a:bodyPr>
          <a:lstStyle/>
          <a:p>
            <a:r>
              <a:rPr lang="en-GB" sz="900" i="1" dirty="0">
                <a:latin typeface="Barlow" panose="00000500000000000000" pitchFamily="2" charset="0"/>
              </a:rPr>
              <a:t>Base: All businesses (611)</a:t>
            </a:r>
          </a:p>
        </p:txBody>
      </p:sp>
      <p:graphicFrame>
        <p:nvGraphicFramePr>
          <p:cNvPr id="11" name="Content Placeholder 4">
            <a:extLst>
              <a:ext uri="{FF2B5EF4-FFF2-40B4-BE49-F238E27FC236}">
                <a16:creationId xmlns:a16="http://schemas.microsoft.com/office/drawing/2014/main" id="{6DA3432E-D106-5970-383A-5F0669C7DF5C}"/>
              </a:ext>
            </a:extLst>
          </p:cNvPr>
          <p:cNvGraphicFramePr>
            <a:graphicFrameLocks noGrp="1"/>
          </p:cNvGraphicFramePr>
          <p:nvPr>
            <p:ph sz="half" idx="2"/>
            <p:extLst>
              <p:ext uri="{D42A27DB-BD31-4B8C-83A1-F6EECF244321}">
                <p14:modId xmlns:p14="http://schemas.microsoft.com/office/powerpoint/2010/main" val="4184747785"/>
              </p:ext>
            </p:extLst>
          </p:nvPr>
        </p:nvGraphicFramePr>
        <p:xfrm>
          <a:off x="6669248" y="1459087"/>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5">
            <a:extLst>
              <a:ext uri="{FF2B5EF4-FFF2-40B4-BE49-F238E27FC236}">
                <a16:creationId xmlns:a16="http://schemas.microsoft.com/office/drawing/2014/main" id="{F511EB82-CD2F-A8A8-5147-BF8FADAD15F2}"/>
              </a:ext>
            </a:extLst>
          </p:cNvPr>
          <p:cNvSpPr txBox="1">
            <a:spLocks/>
          </p:cNvSpPr>
          <p:nvPr/>
        </p:nvSpPr>
        <p:spPr>
          <a:xfrm>
            <a:off x="6316266" y="1081322"/>
            <a:ext cx="5489724"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rgbClr val="292926"/>
                </a:solidFill>
                <a:latin typeface="Barlow" panose="00000500000000000000" pitchFamily="2" charset="0"/>
                <a:cs typeface="Arial" panose="020B0604020202020204" pitchFamily="34" charset="0"/>
              </a:rPr>
              <a:t>Q. How confident are you that your business will be viable over the next six months? </a:t>
            </a:r>
          </a:p>
        </p:txBody>
      </p:sp>
      <p:sp>
        <p:nvSpPr>
          <p:cNvPr id="4" name="TextBox 3">
            <a:extLst>
              <a:ext uri="{FF2B5EF4-FFF2-40B4-BE49-F238E27FC236}">
                <a16:creationId xmlns:a16="http://schemas.microsoft.com/office/drawing/2014/main" id="{B4D6624C-B134-A909-903E-72DCBE74C5C2}"/>
              </a:ext>
            </a:extLst>
          </p:cNvPr>
          <p:cNvSpPr txBox="1"/>
          <p:nvPr/>
        </p:nvSpPr>
        <p:spPr>
          <a:xfrm>
            <a:off x="524376" y="1030878"/>
            <a:ext cx="5507355" cy="38933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latin typeface="Barlow" panose="00000500000000000000" pitchFamily="2" charset="0"/>
              </a:rPr>
              <a:t>The majority (87%) of businesses were confident they would be viable over the next six months, while 11% were not. Confidence was up on the previous wave, when 83% were confident and 16% not.</a:t>
            </a:r>
          </a:p>
          <a:p>
            <a:pPr>
              <a:defRPr/>
            </a:pPr>
            <a:endParaRPr lang="en-GB" sz="1300" dirty="0">
              <a:latin typeface="Barlow" panose="00000500000000000000" pitchFamily="2" charset="0"/>
              <a:cs typeface="Arial" panose="020B0604020202020204" pitchFamily="34" charset="0"/>
            </a:endParaRPr>
          </a:p>
          <a:p>
            <a:pPr>
              <a:defRPr/>
            </a:pPr>
            <a:r>
              <a:rPr lang="en-GB" sz="1300" dirty="0">
                <a:latin typeface="Barlow" panose="00000500000000000000" pitchFamily="2" charset="0"/>
                <a:cs typeface="Arial" panose="020B0604020202020204" pitchFamily="34" charset="0"/>
              </a:rPr>
              <a:t>Confidence in viability was linked with the actions businesses were taking to remain financially viable (see slide 29). Confidence was higher than average among those that were investing in their business to support growth (95%), but lower among those that were scaling back to remain viable (28% not confident). </a:t>
            </a:r>
          </a:p>
          <a:p>
            <a:pPr>
              <a:defRPr/>
            </a:pPr>
            <a:endParaRPr lang="en-GB" sz="1300" dirty="0">
              <a:latin typeface="Barlow" panose="00000500000000000000" pitchFamily="2" charset="0"/>
              <a:cs typeface="Arial" panose="020B0604020202020204" pitchFamily="34" charset="0"/>
            </a:endParaRPr>
          </a:p>
          <a:p>
            <a:pPr marL="0" indent="0">
              <a:buNone/>
            </a:pPr>
            <a:r>
              <a:rPr lang="en-US" sz="1300" b="1" dirty="0">
                <a:solidFill>
                  <a:srgbClr val="3BC9D5"/>
                </a:solidFill>
                <a:latin typeface="Barlow" panose="00000500000000000000" pitchFamily="2" charset="0"/>
                <a:cs typeface="Arial" panose="020B0604020202020204" pitchFamily="34" charset="0"/>
              </a:rPr>
              <a:t>More confident than average</a:t>
            </a:r>
            <a:endParaRPr lang="en-US" sz="1300" dirty="0">
              <a:latin typeface="Barlow" panose="00000500000000000000" pitchFamily="2" charset="0"/>
            </a:endParaRPr>
          </a:p>
          <a:p>
            <a:pPr marL="285750" indent="-285750">
              <a:buFont typeface="Arial" panose="020B0604020202020204" pitchFamily="34" charset="0"/>
              <a:buChar char="•"/>
            </a:pPr>
            <a:r>
              <a:rPr lang="en-US" sz="1300" dirty="0">
                <a:latin typeface="Barlow" panose="00000500000000000000" pitchFamily="2" charset="0"/>
              </a:rPr>
              <a:t>Those that had performed well (96% confident) or had steady performance (94%).</a:t>
            </a:r>
          </a:p>
          <a:p>
            <a:endParaRPr lang="en-US" sz="1300" dirty="0">
              <a:latin typeface="Barlow" panose="00000500000000000000" pitchFamily="2" charset="0"/>
            </a:endParaRPr>
          </a:p>
          <a:p>
            <a:pPr marL="0" indent="0">
              <a:buNone/>
            </a:pPr>
            <a:r>
              <a:rPr lang="en-US" sz="1300" b="1" dirty="0">
                <a:solidFill>
                  <a:schemeClr val="tx2"/>
                </a:solidFill>
                <a:latin typeface="Barlow" panose="00000500000000000000" pitchFamily="2" charset="0"/>
                <a:cs typeface="Arial" panose="020B0604020202020204" pitchFamily="34" charset="0"/>
              </a:rPr>
              <a:t>Less confident than average</a:t>
            </a:r>
            <a:endParaRPr lang="en-US" sz="1300" b="1" dirty="0">
              <a:solidFill>
                <a:schemeClr val="tx2"/>
              </a:solidFill>
              <a:latin typeface="Barlow" panose="00000500000000000000" pitchFamily="2" charset="0"/>
            </a:endParaRPr>
          </a:p>
          <a:p>
            <a:pPr marL="285750" indent="-285750">
              <a:buFont typeface="Arial" panose="020B0604020202020204" pitchFamily="34" charset="0"/>
              <a:buChar char="•"/>
            </a:pPr>
            <a:r>
              <a:rPr lang="en-US" sz="1300" dirty="0">
                <a:latin typeface="Barlow" panose="00000500000000000000" pitchFamily="2" charset="0"/>
              </a:rPr>
              <a:t>Food and drink (16% not confident).</a:t>
            </a:r>
          </a:p>
          <a:p>
            <a:pPr marL="285750" indent="-285750">
              <a:buFont typeface="Arial" panose="020B0604020202020204" pitchFamily="34" charset="0"/>
              <a:buChar char="•"/>
            </a:pPr>
            <a:r>
              <a:rPr lang="en-US" sz="1300" dirty="0">
                <a:latin typeface="Barlow" panose="00000500000000000000" pitchFamily="2" charset="0"/>
              </a:rPr>
              <a:t>Those that had struggled (31%).</a:t>
            </a:r>
          </a:p>
          <a:p>
            <a:pPr>
              <a:defRPr/>
            </a:pPr>
            <a:endParaRPr lang="en-GB" sz="1300"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solidFill>
                <a:srgbClr val="FF0000"/>
              </a:solidFill>
              <a:latin typeface="Barlow" panose="00000500000000000000" pitchFamily="2" charset="0"/>
            </a:endParaRPr>
          </a:p>
        </p:txBody>
      </p:sp>
    </p:spTree>
    <p:extLst>
      <p:ext uri="{BB962C8B-B14F-4D97-AF65-F5344CB8AC3E}">
        <p14:creationId xmlns:p14="http://schemas.microsoft.com/office/powerpoint/2010/main" val="1369607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C6CF43-D3BB-DD9A-5A3D-1D83CB0CD244}"/>
              </a:ext>
            </a:extLst>
          </p:cNvPr>
          <p:cNvSpPr/>
          <p:nvPr/>
        </p:nvSpPr>
        <p:spPr>
          <a:xfrm>
            <a:off x="6287194" y="1076182"/>
            <a:ext cx="5601577" cy="4561220"/>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393323" y="166220"/>
            <a:ext cx="10515600" cy="876821"/>
          </a:xfrm>
        </p:spPr>
        <p:txBody>
          <a:bodyPr>
            <a:normAutofit/>
          </a:bodyPr>
          <a:lstStyle/>
          <a:p>
            <a:r>
              <a:rPr lang="en-GB" dirty="0"/>
              <a:t>Approach to remaining viable</a:t>
            </a:r>
            <a:endParaRPr lang="en-US" dirty="0"/>
          </a:p>
        </p:txBody>
      </p:sp>
      <p:sp>
        <p:nvSpPr>
          <p:cNvPr id="8" name="Text Placeholder 5">
            <a:extLst>
              <a:ext uri="{FF2B5EF4-FFF2-40B4-BE49-F238E27FC236}">
                <a16:creationId xmlns:a16="http://schemas.microsoft.com/office/drawing/2014/main" id="{4EE3D576-8FE5-407E-E15B-F84A399DC486}"/>
              </a:ext>
            </a:extLst>
          </p:cNvPr>
          <p:cNvSpPr txBox="1">
            <a:spLocks/>
          </p:cNvSpPr>
          <p:nvPr/>
        </p:nvSpPr>
        <p:spPr>
          <a:xfrm>
            <a:off x="6319544" y="1290253"/>
            <a:ext cx="5674399"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rgbClr val="292926"/>
                </a:solidFill>
                <a:latin typeface="Barlow" panose="00000500000000000000" pitchFamily="2" charset="0"/>
                <a:cs typeface="Arial" panose="020B0604020202020204" pitchFamily="34" charset="0"/>
              </a:rPr>
              <a:t>Q Businesses are taking different approaches to help them remain financially viable. Which of the following best describes your current approach?</a:t>
            </a:r>
          </a:p>
        </p:txBody>
      </p:sp>
      <p:sp>
        <p:nvSpPr>
          <p:cNvPr id="7" name="TextBox 6">
            <a:extLst>
              <a:ext uri="{FF2B5EF4-FFF2-40B4-BE49-F238E27FC236}">
                <a16:creationId xmlns:a16="http://schemas.microsoft.com/office/drawing/2014/main" id="{146DF8BA-2C43-E210-20BF-4166C64EAF67}"/>
              </a:ext>
            </a:extLst>
          </p:cNvPr>
          <p:cNvSpPr txBox="1"/>
          <p:nvPr/>
        </p:nvSpPr>
        <p:spPr>
          <a:xfrm>
            <a:off x="6399047" y="5400506"/>
            <a:ext cx="5489724" cy="230832"/>
          </a:xfrm>
          <a:prstGeom prst="rect">
            <a:avLst/>
          </a:prstGeom>
          <a:noFill/>
        </p:spPr>
        <p:txBody>
          <a:bodyPr wrap="square" rtlCol="0">
            <a:spAutoFit/>
          </a:bodyPr>
          <a:lstStyle/>
          <a:p>
            <a:r>
              <a:rPr lang="en-GB" sz="900" i="1" dirty="0">
                <a:latin typeface="Barlow" panose="00000500000000000000" pitchFamily="2" charset="0"/>
              </a:rPr>
              <a:t>Base: All businesses (611)</a:t>
            </a:r>
          </a:p>
        </p:txBody>
      </p:sp>
      <p:graphicFrame>
        <p:nvGraphicFramePr>
          <p:cNvPr id="11" name="Chart 10">
            <a:extLst>
              <a:ext uri="{FF2B5EF4-FFF2-40B4-BE49-F238E27FC236}">
                <a16:creationId xmlns:a16="http://schemas.microsoft.com/office/drawing/2014/main" id="{6370F089-80AC-9572-C195-35B0EA0437D3}"/>
              </a:ext>
            </a:extLst>
          </p:cNvPr>
          <p:cNvGraphicFramePr/>
          <p:nvPr>
            <p:extLst>
              <p:ext uri="{D42A27DB-BD31-4B8C-83A1-F6EECF244321}">
                <p14:modId xmlns:p14="http://schemas.microsoft.com/office/powerpoint/2010/main" val="3421908948"/>
              </p:ext>
            </p:extLst>
          </p:nvPr>
        </p:nvGraphicFramePr>
        <p:xfrm>
          <a:off x="6399047" y="1886721"/>
          <a:ext cx="5069746" cy="294014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5A74526-75A1-3970-7440-F9E9498E0A65}"/>
              </a:ext>
            </a:extLst>
          </p:cNvPr>
          <p:cNvSpPr txBox="1"/>
          <p:nvPr/>
        </p:nvSpPr>
        <p:spPr>
          <a:xfrm>
            <a:off x="393323" y="1006211"/>
            <a:ext cx="5706749" cy="1092607"/>
          </a:xfrm>
          <a:prstGeom prst="rect">
            <a:avLst/>
          </a:prstGeom>
          <a:noFill/>
        </p:spPr>
        <p:txBody>
          <a:bodyPr wrap="square" rtlCol="0">
            <a:spAutoFit/>
          </a:bodyPr>
          <a:lstStyle/>
          <a:p>
            <a:pPr>
              <a:defRPr/>
            </a:pPr>
            <a:r>
              <a:rPr lang="en-GB" sz="1300" b="1" dirty="0">
                <a:latin typeface="Barlow" panose="00000500000000000000" pitchFamily="2" charset="0"/>
                <a:cs typeface="Arial" panose="020B0604020202020204" pitchFamily="34" charset="0"/>
              </a:rPr>
              <a:t>Businesses were taking a range of approaches to help them remain financially viable. Over four in ten (45%) were investing in the business, with 24% investing to support growth, and 21% investing to maintain performance. Over a third (38%) were making no significant changes, while 16% were scaling back or reducing their operations. </a:t>
            </a:r>
          </a:p>
        </p:txBody>
      </p:sp>
      <p:sp>
        <p:nvSpPr>
          <p:cNvPr id="3" name="Right Brace 2">
            <a:extLst>
              <a:ext uri="{FF2B5EF4-FFF2-40B4-BE49-F238E27FC236}">
                <a16:creationId xmlns:a16="http://schemas.microsoft.com/office/drawing/2014/main" id="{32FC18CD-7F89-9F5C-5DAC-A363B61F2472}"/>
              </a:ext>
            </a:extLst>
          </p:cNvPr>
          <p:cNvSpPr/>
          <p:nvPr/>
        </p:nvSpPr>
        <p:spPr>
          <a:xfrm rot="16200000">
            <a:off x="8912379" y="1720234"/>
            <a:ext cx="247067" cy="1980178"/>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a:extLst>
              <a:ext uri="{FF2B5EF4-FFF2-40B4-BE49-F238E27FC236}">
                <a16:creationId xmlns:a16="http://schemas.microsoft.com/office/drawing/2014/main" id="{2E7F761E-85A0-5C4A-DBE8-1CF06C128802}"/>
              </a:ext>
            </a:extLst>
          </p:cNvPr>
          <p:cNvSpPr txBox="1"/>
          <p:nvPr/>
        </p:nvSpPr>
        <p:spPr>
          <a:xfrm>
            <a:off x="8472312" y="2244804"/>
            <a:ext cx="1792658" cy="307777"/>
          </a:xfrm>
          <a:prstGeom prst="rect">
            <a:avLst/>
          </a:prstGeom>
          <a:noFill/>
        </p:spPr>
        <p:txBody>
          <a:bodyPr wrap="square" rtlCol="0">
            <a:spAutoFit/>
          </a:bodyPr>
          <a:lstStyle/>
          <a:p>
            <a:r>
              <a:rPr lang="en-GB" sz="1400" b="1" dirty="0">
                <a:latin typeface="Barlow" panose="00000500000000000000" pitchFamily="2" charset="0"/>
              </a:rPr>
              <a:t>45% investing</a:t>
            </a:r>
          </a:p>
        </p:txBody>
      </p:sp>
      <p:sp>
        <p:nvSpPr>
          <p:cNvPr id="5" name="Content Placeholder 2">
            <a:extLst>
              <a:ext uri="{FF2B5EF4-FFF2-40B4-BE49-F238E27FC236}">
                <a16:creationId xmlns:a16="http://schemas.microsoft.com/office/drawing/2014/main" id="{F83DEC0E-DD6A-1BD0-AC29-DABA5C8A1437}"/>
              </a:ext>
            </a:extLst>
          </p:cNvPr>
          <p:cNvSpPr txBox="1">
            <a:spLocks/>
          </p:cNvSpPr>
          <p:nvPr/>
        </p:nvSpPr>
        <p:spPr>
          <a:xfrm>
            <a:off x="509575" y="2186009"/>
            <a:ext cx="5395231" cy="5366285"/>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1" i="0" u="sng" strike="noStrike" kern="1200" cap="none" spc="0" normalizeH="0" baseline="0" noProof="0" dirty="0">
              <a:ln>
                <a:noFill/>
              </a:ln>
              <a:solidFill>
                <a:srgbClr val="FF0000"/>
              </a:solidFill>
              <a:effectLst/>
              <a:uLnTx/>
              <a:uFillTx/>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strike="noStrike" kern="1200" cap="none" spc="0" normalizeH="0" baseline="0" noProof="0" dirty="0">
                <a:ln>
                  <a:noFill/>
                </a:ln>
                <a:solidFill>
                  <a:srgbClr val="3BC9D5"/>
                </a:solidFill>
                <a:effectLst/>
                <a:uLnTx/>
                <a:uFillTx/>
                <a:latin typeface="Barlow" panose="00000500000000000000" pitchFamily="2" charset="0"/>
                <a:cs typeface="Arial" panose="020B0604020202020204" pitchFamily="34" charset="0"/>
              </a:rPr>
              <a:t>More likely to be investing to support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latin typeface="Barlow" panose="00000500000000000000" pitchFamily="2" charset="0"/>
                <a:cs typeface="Arial" panose="020B0604020202020204" pitchFamily="34" charset="0"/>
              </a:rPr>
              <a:t>25+ staff (44%).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latin typeface="Barlow" panose="00000500000000000000" pitchFamily="2" charset="0"/>
                <a:cs typeface="Arial" panose="020B0604020202020204" pitchFamily="34" charset="0"/>
              </a:rPr>
              <a:t>Performed well in last six months (27%).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latin typeface="Barlow" panose="00000500000000000000" pitchFamily="2" charset="0"/>
                <a:cs typeface="Arial" panose="020B0604020202020204" pitchFamily="34" charset="0"/>
              </a:rPr>
              <a:t>Confident in their future viability (23%).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solidFill>
                <a:srgbClr val="71B82D"/>
              </a:solidFill>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strike="noStrike" kern="1200" cap="none" spc="0" normalizeH="0" baseline="0" noProof="0" dirty="0">
                <a:ln>
                  <a:noFill/>
                </a:ln>
                <a:solidFill>
                  <a:srgbClr val="3BC9D5"/>
                </a:solidFill>
                <a:effectLst/>
                <a:uLnTx/>
                <a:uFillTx/>
                <a:latin typeface="Barlow" panose="00000500000000000000" pitchFamily="2" charset="0"/>
                <a:cs typeface="Arial" panose="020B0604020202020204" pitchFamily="34" charset="0"/>
              </a:rPr>
              <a:t>More likely to be investing to maintain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latin typeface="Barlow" panose="00000500000000000000" pitchFamily="2" charset="0"/>
                <a:cs typeface="Arial" panose="020B0604020202020204" pitchFamily="34" charset="0"/>
              </a:rPr>
              <a:t>Tourism (33%)</a:t>
            </a:r>
          </a:p>
          <a:p>
            <a:pPr marR="0" lvl="0" algn="l" defTabSz="914400" rtl="0" eaLnBrk="1" fontAlgn="auto" latinLnBrk="0" hangingPunct="1">
              <a:lnSpc>
                <a:spcPct val="100000"/>
              </a:lnSpc>
              <a:spcBef>
                <a:spcPts val="0"/>
              </a:spcBef>
              <a:spcAft>
                <a:spcPts val="0"/>
              </a:spcAft>
              <a:buClrTx/>
              <a:buSzTx/>
              <a:tabLst/>
              <a:defRPr/>
            </a:pPr>
            <a:endParaRPr lang="en-GB" sz="1300" dirty="0">
              <a:latin typeface="Barlow" panose="00000500000000000000" pitchFamily="2"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300" b="1" dirty="0">
                <a:solidFill>
                  <a:srgbClr val="3BC9D5"/>
                </a:solidFill>
                <a:latin typeface="Barlow" panose="00000500000000000000" pitchFamily="2" charset="0"/>
                <a:cs typeface="Arial" panose="020B0604020202020204" pitchFamily="34" charset="0"/>
              </a:rPr>
              <a:t>More likely to be scaling back:</a:t>
            </a:r>
          </a:p>
          <a:p>
            <a:pPr marL="285750" indent="-285750">
              <a:buFont typeface="Arial" panose="020B0604020202020204" pitchFamily="34" charset="0"/>
              <a:buChar char="•"/>
              <a:defRPr/>
            </a:pPr>
            <a:r>
              <a:rPr lang="en-GB" sz="1300" dirty="0">
                <a:latin typeface="Barlow" panose="00000500000000000000" pitchFamily="2" charset="0"/>
                <a:cs typeface="Arial" panose="020B0604020202020204" pitchFamily="34" charset="0"/>
              </a:rPr>
              <a:t>Struggled in last six months (30%).  </a:t>
            </a:r>
          </a:p>
          <a:p>
            <a:pPr marL="285750" indent="-285750">
              <a:buFont typeface="Arial" panose="020B0604020202020204" pitchFamily="34" charset="0"/>
              <a:buChar char="•"/>
              <a:defRPr/>
            </a:pPr>
            <a:r>
              <a:rPr lang="en-GB" sz="1300" dirty="0">
                <a:latin typeface="Barlow" panose="00000500000000000000" pitchFamily="2" charset="0"/>
                <a:cs typeface="Arial" panose="020B0604020202020204" pitchFamily="34" charset="0"/>
              </a:rPr>
              <a:t>Not confident in their viability (38%).</a:t>
            </a:r>
          </a:p>
          <a:p>
            <a:pPr marL="285750" indent="-285750">
              <a:buFont typeface="Arial" panose="020B0604020202020204" pitchFamily="34" charset="0"/>
              <a:buChar char="•"/>
              <a:defRPr/>
            </a:pPr>
            <a:endParaRPr lang="en-GB" sz="1300"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strike="noStrike" kern="1200" cap="none" spc="0" normalizeH="0" baseline="0" noProof="0" dirty="0">
                <a:ln>
                  <a:noFill/>
                </a:ln>
                <a:solidFill>
                  <a:srgbClr val="3BC9D5"/>
                </a:solidFill>
                <a:effectLst/>
                <a:uLnTx/>
                <a:uFillTx/>
                <a:latin typeface="Barlow" panose="00000500000000000000" pitchFamily="2" charset="0"/>
                <a:cs typeface="Arial" panose="020B0604020202020204" pitchFamily="34" charset="0"/>
              </a:rPr>
              <a:t>More likely to be making no significant 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latin typeface="Barlow" panose="00000500000000000000" pitchFamily="2" charset="0"/>
                <a:cs typeface="Arial" panose="020B0604020202020204" pitchFamily="34" charset="0"/>
              </a:rPr>
              <a:t>0-4 staff (41%).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latin typeface="Barlow" panose="00000500000000000000" pitchFamily="2" charset="0"/>
                <a:cs typeface="Arial" panose="020B0604020202020204" pitchFamily="34" charset="0"/>
              </a:rPr>
              <a:t>Financial and business services (58%)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197833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0FDC468-C3E3-43EB-B609-27BBBCE27B5C}"/>
              </a:ext>
            </a:extLst>
          </p:cNvPr>
          <p:cNvSpPr>
            <a:spLocks noGrp="1"/>
          </p:cNvSpPr>
          <p:nvPr>
            <p:ph sz="half" idx="1"/>
          </p:nvPr>
        </p:nvSpPr>
        <p:spPr>
          <a:xfrm>
            <a:off x="760863" y="960334"/>
            <a:ext cx="5300216" cy="4655926"/>
          </a:xfrm>
        </p:spPr>
        <p:txBody>
          <a:bodyPr>
            <a:noAutofit/>
          </a:bodyPr>
          <a:lstStyle/>
          <a:p>
            <a:pPr marL="0" indent="0">
              <a:buNone/>
            </a:pPr>
            <a:r>
              <a:rPr lang="en-GB" sz="1200" b="1" dirty="0">
                <a:solidFill>
                  <a:srgbClr val="3BC9D5"/>
                </a:solidFill>
                <a:latin typeface="Barlow" panose="00000500000000000000" pitchFamily="2" charset="0"/>
              </a:rPr>
              <a:t>Optimism and performance</a:t>
            </a:r>
          </a:p>
          <a:p>
            <a:r>
              <a:rPr lang="en-GB" sz="1200" b="1" dirty="0">
                <a:solidFill>
                  <a:srgbClr val="000000"/>
                </a:solidFill>
                <a:latin typeface="Barlow" panose="00000500000000000000" pitchFamily="2" charset="0"/>
              </a:rPr>
              <a:t>Confidence in the economic outlook for Scotland increased on the previous wave: </a:t>
            </a:r>
            <a:r>
              <a:rPr lang="en-GB" sz="1200" dirty="0">
                <a:solidFill>
                  <a:srgbClr val="000000"/>
                </a:solidFill>
                <a:latin typeface="Barlow" panose="00000500000000000000" pitchFamily="2" charset="0"/>
              </a:rPr>
              <a:t>46% were confident while 53% were not (compared with 37% confident and 61% not in October/November 2022). </a:t>
            </a:r>
            <a:endParaRPr lang="en-GB" sz="1200" dirty="0">
              <a:solidFill>
                <a:srgbClr val="000000"/>
              </a:solidFill>
              <a:highlight>
                <a:srgbClr val="FFFF00"/>
              </a:highlight>
              <a:latin typeface="Barlow" panose="00000500000000000000" pitchFamily="2" charset="0"/>
            </a:endParaRPr>
          </a:p>
          <a:p>
            <a:r>
              <a:rPr lang="en-GB" sz="1200" b="1" dirty="0">
                <a:solidFill>
                  <a:srgbClr val="000000"/>
                </a:solidFill>
                <a:latin typeface="Barlow" panose="00000500000000000000" pitchFamily="2" charset="0"/>
                <a:cs typeface="Arial" panose="020B0604020202020204" pitchFamily="34" charset="0"/>
              </a:rPr>
              <a:t>Reflecting on the past six months, 47% said their confidence had decreased, 7% said it had increased, and 46% said it had stayed the same. </a:t>
            </a:r>
            <a:r>
              <a:rPr lang="en-GB" sz="1200" dirty="0">
                <a:solidFill>
                  <a:srgbClr val="000000"/>
                </a:solidFill>
                <a:latin typeface="Barlow" panose="00000500000000000000" pitchFamily="2" charset="0"/>
                <a:cs typeface="Arial" panose="020B0604020202020204" pitchFamily="34" charset="0"/>
              </a:rPr>
              <a:t>Economic confidence was higher than the previous two waves, but still lower than levels seen 12 months ago. </a:t>
            </a:r>
          </a:p>
          <a:p>
            <a:r>
              <a:rPr lang="en-GB" sz="1200" b="1" dirty="0">
                <a:solidFill>
                  <a:srgbClr val="000000"/>
                </a:solidFill>
                <a:latin typeface="Barlow" panose="00000500000000000000" pitchFamily="2" charset="0"/>
                <a:cs typeface="Arial" panose="020B0604020202020204" pitchFamily="34" charset="0"/>
              </a:rPr>
              <a:t>Views on business performance were mixed, </a:t>
            </a:r>
            <a:r>
              <a:rPr lang="en-GB" sz="1200" dirty="0">
                <a:solidFill>
                  <a:srgbClr val="000000"/>
                </a:solidFill>
                <a:latin typeface="Barlow" panose="00000500000000000000" pitchFamily="2" charset="0"/>
                <a:cs typeface="Arial" panose="020B0604020202020204" pitchFamily="34" charset="0"/>
              </a:rPr>
              <a:t>with 27% saying their business had performed well, 45% saying business had been fairly steady, and 27% saying they had struggled.  </a:t>
            </a:r>
          </a:p>
          <a:p>
            <a:r>
              <a:rPr lang="en-GB" sz="1200" b="1" dirty="0">
                <a:solidFill>
                  <a:srgbClr val="000000"/>
                </a:solidFill>
                <a:latin typeface="Barlow" panose="00000500000000000000" pitchFamily="2" charset="0"/>
                <a:cs typeface="Arial" panose="020B0604020202020204" pitchFamily="34" charset="0"/>
              </a:rPr>
              <a:t>Over the past six months, sales or turnover performance was mixed </a:t>
            </a:r>
            <a:r>
              <a:rPr lang="en-GB" sz="1200" dirty="0">
                <a:solidFill>
                  <a:srgbClr val="000000"/>
                </a:solidFill>
                <a:latin typeface="Barlow" panose="00000500000000000000" pitchFamily="2" charset="0"/>
                <a:cs typeface="Arial" panose="020B0604020202020204" pitchFamily="34" charset="0"/>
              </a:rPr>
              <a:t>(31% said it had increased, 29% decreased, and 39% remained the same). Businesses had performed better on sales or turnover than on profit (17% said profit had increased, 40% decreased, and 41% remained the same). </a:t>
            </a:r>
          </a:p>
          <a:p>
            <a:r>
              <a:rPr lang="en-GB" sz="1200" b="1" dirty="0">
                <a:solidFill>
                  <a:srgbClr val="000000"/>
                </a:solidFill>
                <a:latin typeface="Barlow" panose="00000500000000000000" pitchFamily="2" charset="0"/>
                <a:cs typeface="Arial" panose="020B0604020202020204" pitchFamily="34" charset="0"/>
              </a:rPr>
              <a:t>Employment and exports had both remained relatively stable </a:t>
            </a:r>
            <a:r>
              <a:rPr lang="en-GB" sz="1200" dirty="0">
                <a:solidFill>
                  <a:srgbClr val="000000"/>
                </a:solidFill>
                <a:latin typeface="Barlow" panose="00000500000000000000" pitchFamily="2" charset="0"/>
                <a:cs typeface="Arial" panose="020B0604020202020204" pitchFamily="34" charset="0"/>
              </a:rPr>
              <a:t>(80% and 67% respectively said these had remained at the same level).</a:t>
            </a:r>
          </a:p>
          <a:p>
            <a:r>
              <a:rPr lang="en-GB" sz="1200" b="1" dirty="0">
                <a:solidFill>
                  <a:srgbClr val="000000"/>
                </a:solidFill>
                <a:latin typeface="Barlow" panose="00000500000000000000" pitchFamily="2" charset="0"/>
                <a:cs typeface="Arial" panose="020B0604020202020204" pitchFamily="34" charset="0"/>
              </a:rPr>
              <a:t>Half (51%) of businesses were strongly dependent on a certain time of year or times of the year </a:t>
            </a:r>
            <a:r>
              <a:rPr lang="en-GB" sz="1200" dirty="0">
                <a:solidFill>
                  <a:srgbClr val="000000"/>
                </a:solidFill>
                <a:latin typeface="Barlow" panose="00000500000000000000" pitchFamily="2" charset="0"/>
                <a:cs typeface="Arial" panose="020B0604020202020204" pitchFamily="34" charset="0"/>
              </a:rPr>
              <a:t>rising to 74% among tourism and 65% among food and drink businesses.  </a:t>
            </a:r>
          </a:p>
          <a:p>
            <a:r>
              <a:rPr lang="en-GB" sz="1200" b="1" dirty="0">
                <a:solidFill>
                  <a:srgbClr val="000000"/>
                </a:solidFill>
                <a:latin typeface="Barlow" panose="00000500000000000000" pitchFamily="2" charset="0"/>
                <a:cs typeface="Arial" panose="020B0604020202020204" pitchFamily="34" charset="0"/>
              </a:rPr>
              <a:t>Among those that were dependent on certain times of year, over half (52%) said that summer months were most crucial to them</a:t>
            </a:r>
            <a:r>
              <a:rPr lang="en-GB" sz="1200" dirty="0">
                <a:solidFill>
                  <a:srgbClr val="000000"/>
                </a:solidFill>
                <a:latin typeface="Barlow" panose="00000500000000000000" pitchFamily="2" charset="0"/>
                <a:cs typeface="Arial" panose="020B0604020202020204" pitchFamily="34" charset="0"/>
              </a:rPr>
              <a:t>. Around four in ten (39%) mentioned spring, 30% autumn and 18% winter months.</a:t>
            </a:r>
            <a:endParaRPr lang="en-US" sz="1200" dirty="0">
              <a:solidFill>
                <a:srgbClr val="000000"/>
              </a:solidFill>
              <a:latin typeface="Barlow" panose="00000500000000000000" pitchFamily="2" charset="0"/>
            </a:endParaRPr>
          </a:p>
          <a:p>
            <a:endParaRPr lang="en-GB" sz="1200" b="1" dirty="0">
              <a:solidFill>
                <a:srgbClr val="402957"/>
              </a:solidFill>
              <a:latin typeface="Barlow" panose="00000500000000000000" pitchFamily="2" charset="0"/>
            </a:endParaRPr>
          </a:p>
          <a:p>
            <a:pPr marL="0" indent="0">
              <a:buNone/>
            </a:pPr>
            <a:endParaRPr lang="en-GB" sz="1200" dirty="0">
              <a:latin typeface="Barlow" panose="00000500000000000000" pitchFamily="2" charset="0"/>
            </a:endParaRPr>
          </a:p>
        </p:txBody>
      </p:sp>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382808" y="1554162"/>
            <a:ext cx="5474760" cy="4529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kumimoji="0" lang="en-GB" sz="1200" b="0" i="0" u="none" strike="noStrike" kern="1200" cap="none" spc="0" normalizeH="0" baseline="0" noProof="0" dirty="0">
              <a:ln>
                <a:noFill/>
              </a:ln>
              <a:solidFill>
                <a:srgbClr val="402957"/>
              </a:solidFill>
              <a:effectLst/>
              <a:uLnTx/>
              <a:uFillTx/>
              <a:latin typeface="+mn-lt"/>
              <a:ea typeface="+mn-ea"/>
              <a:cs typeface="+mn-cs"/>
            </a:endParaRPr>
          </a:p>
        </p:txBody>
      </p:sp>
      <p:sp>
        <p:nvSpPr>
          <p:cNvPr id="11" name="Content Placeholder 2">
            <a:extLst>
              <a:ext uri="{FF2B5EF4-FFF2-40B4-BE49-F238E27FC236}">
                <a16:creationId xmlns:a16="http://schemas.microsoft.com/office/drawing/2014/main" id="{52DE1D26-95B5-4920-A62B-C3A8D8D7A4F6}"/>
              </a:ext>
            </a:extLst>
          </p:cNvPr>
          <p:cNvSpPr txBox="1">
            <a:spLocks/>
          </p:cNvSpPr>
          <p:nvPr/>
        </p:nvSpPr>
        <p:spPr>
          <a:xfrm>
            <a:off x="6359654" y="960334"/>
            <a:ext cx="5300216" cy="465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solidFill>
                  <a:srgbClr val="3BC9D5"/>
                </a:solidFill>
                <a:latin typeface="Barlow" panose="00000500000000000000" pitchFamily="2" charset="0"/>
              </a:rPr>
              <a:t>Business structure </a:t>
            </a:r>
          </a:p>
          <a:p>
            <a:r>
              <a:rPr lang="en-GB" sz="1200" b="1" dirty="0">
                <a:solidFill>
                  <a:srgbClr val="000000"/>
                </a:solidFill>
                <a:latin typeface="Barlow" panose="00000500000000000000" pitchFamily="2" charset="0"/>
              </a:rPr>
              <a:t>Among employers, 79% described themselves as family-owned</a:t>
            </a:r>
            <a:r>
              <a:rPr lang="en-GB" sz="1200" dirty="0">
                <a:solidFill>
                  <a:srgbClr val="000000"/>
                </a:solidFill>
                <a:latin typeface="Barlow" panose="00000500000000000000" pitchFamily="2" charset="0"/>
              </a:rPr>
              <a:t>, while 5% were employee-owned (with employees owning a majority of the shares). One-in-ten (10%) businesses were women-led, and 4% described themselves as a social enterprise. </a:t>
            </a:r>
          </a:p>
          <a:p>
            <a:pPr marL="0" indent="0">
              <a:buNone/>
            </a:pPr>
            <a:r>
              <a:rPr lang="en-GB" sz="1200" b="1" dirty="0">
                <a:solidFill>
                  <a:srgbClr val="3BC9D5"/>
                </a:solidFill>
                <a:latin typeface="Barlow" panose="00000500000000000000" pitchFamily="2" charset="0"/>
              </a:rPr>
              <a:t>Markets</a:t>
            </a:r>
          </a:p>
          <a:p>
            <a:r>
              <a:rPr lang="en-GB" sz="1200" b="1" dirty="0">
                <a:latin typeface="Barlow" panose="00000500000000000000" pitchFamily="2" charset="0"/>
                <a:cs typeface="Calibri" panose="020F0502020204030204" pitchFamily="34" charset="0"/>
              </a:rPr>
              <a:t>Over eight in ten (82%) businesses were importers </a:t>
            </a:r>
            <a:r>
              <a:rPr lang="en-GB" sz="1200" dirty="0">
                <a:latin typeface="Barlow" panose="00000500000000000000" pitchFamily="2" charset="0"/>
                <a:cs typeface="Calibri" panose="020F0502020204030204" pitchFamily="34" charset="0"/>
              </a:rPr>
              <a:t>(sourcing goods from outside Scotland): 80% from the rest of the UK and 30% from outside the UK. </a:t>
            </a:r>
          </a:p>
          <a:p>
            <a:r>
              <a:rPr lang="en-GB" sz="1200" dirty="0">
                <a:latin typeface="Barlow" panose="00000500000000000000" pitchFamily="2" charset="0"/>
                <a:cs typeface="Calibri" panose="020F0502020204030204" pitchFamily="34" charset="0"/>
              </a:rPr>
              <a:t>While the proportion of importers was similar to the last survey wave, </a:t>
            </a:r>
            <a:r>
              <a:rPr lang="en-GB" sz="1200" b="1" dirty="0">
                <a:latin typeface="Barlow" panose="00000500000000000000" pitchFamily="2" charset="0"/>
                <a:cs typeface="Calibri" panose="020F0502020204030204" pitchFamily="34" charset="0"/>
              </a:rPr>
              <a:t>the proportion of those importing from outside the UK has decreased since June/July 2021 </a:t>
            </a:r>
            <a:r>
              <a:rPr lang="en-GB" sz="1200" dirty="0">
                <a:latin typeface="Barlow" panose="00000500000000000000" pitchFamily="2" charset="0"/>
                <a:cs typeface="Calibri" panose="020F0502020204030204" pitchFamily="34" charset="0"/>
              </a:rPr>
              <a:t>(from 37% to 30%). </a:t>
            </a:r>
          </a:p>
          <a:p>
            <a:r>
              <a:rPr lang="en-GB" sz="1200" b="1" dirty="0">
                <a:latin typeface="Barlow" panose="00000500000000000000" pitchFamily="2" charset="0"/>
                <a:cs typeface="Calibri" panose="020F0502020204030204" pitchFamily="34" charset="0"/>
              </a:rPr>
              <a:t>The main factors influencing supply decisions were cost (75%) and quality of goods or materials (69%).</a:t>
            </a:r>
            <a:r>
              <a:rPr lang="en-GB" sz="1200" dirty="0">
                <a:latin typeface="Barlow" panose="00000500000000000000" pitchFamily="2" charset="0"/>
                <a:cs typeface="Calibri" panose="020F0502020204030204" pitchFamily="34" charset="0"/>
              </a:rPr>
              <a:t> More than half said supporting local businesses (56%) and speed or ease of access (51%) were important.  </a:t>
            </a:r>
          </a:p>
          <a:p>
            <a:r>
              <a:rPr lang="en-GB" sz="1200" b="1" dirty="0">
                <a:latin typeface="Barlow" panose="00000500000000000000" pitchFamily="2" charset="0"/>
                <a:cs typeface="Calibri" panose="020F0502020204030204" pitchFamily="34" charset="0"/>
              </a:rPr>
              <a:t>Around two thirds (67%) of businesses were exporters </a:t>
            </a:r>
            <a:r>
              <a:rPr lang="en-GB" sz="1200" dirty="0">
                <a:latin typeface="Barlow" panose="00000500000000000000" pitchFamily="2" charset="0"/>
                <a:cs typeface="Calibri" panose="020F0502020204030204" pitchFamily="34" charset="0"/>
              </a:rPr>
              <a:t>(selling to markets outside Scotland), with 66% selling to the rest of UK and 19% outside the UK. </a:t>
            </a:r>
          </a:p>
          <a:p>
            <a:r>
              <a:rPr lang="en-GB" sz="1200" b="1" dirty="0">
                <a:latin typeface="Barlow" panose="00000500000000000000" pitchFamily="2" charset="0"/>
              </a:rPr>
              <a:t>Almost a quarter (24%) of businesses were taking steps to focus more on selling within the UK instead of outside the UK. </a:t>
            </a:r>
            <a:r>
              <a:rPr lang="en-GB" sz="1200" dirty="0">
                <a:latin typeface="Barlow" panose="00000500000000000000" pitchFamily="2" charset="0"/>
              </a:rPr>
              <a:t>The main reasons for this change in focus were: cost (31%), challenges transporting goods and services (29%), a perception that the UK market was more reliable (28%) or more profitable (25%), and complexity of paperwork (21%). </a:t>
            </a:r>
            <a:endParaRPr lang="en-GB" sz="1200" b="1" dirty="0">
              <a:solidFill>
                <a:prstClr val="black"/>
              </a:solidFill>
              <a:latin typeface="Barlow" panose="00000500000000000000" pitchFamily="2" charset="0"/>
              <a:cs typeface="Arial" panose="020B0604020202020204" pitchFamily="34" charset="0"/>
            </a:endParaRPr>
          </a:p>
          <a:p>
            <a:pPr marL="285750" indent="-285750">
              <a:buFont typeface="Arial" panose="020B0604020202020204" pitchFamily="34" charset="0"/>
              <a:buChar char="•"/>
            </a:pPr>
            <a:endParaRPr lang="en-GB" sz="1200" dirty="0">
              <a:latin typeface="Barlow" panose="00000500000000000000" pitchFamily="2" charset="0"/>
            </a:endParaRPr>
          </a:p>
        </p:txBody>
      </p:sp>
      <p:sp>
        <p:nvSpPr>
          <p:cNvPr id="7" name="Title 1">
            <a:extLst>
              <a:ext uri="{FF2B5EF4-FFF2-40B4-BE49-F238E27FC236}">
                <a16:creationId xmlns:a16="http://schemas.microsoft.com/office/drawing/2014/main" id="{0A4B6CF8-53DC-73F8-6663-60AE84A13D32}"/>
              </a:ext>
            </a:extLst>
          </p:cNvPr>
          <p:cNvSpPr>
            <a:spLocks noGrp="1"/>
          </p:cNvSpPr>
          <p:nvPr>
            <p:ph type="title"/>
          </p:nvPr>
        </p:nvSpPr>
        <p:spPr>
          <a:xfrm>
            <a:off x="695960" y="0"/>
            <a:ext cx="10515600" cy="1325563"/>
          </a:xfrm>
        </p:spPr>
        <p:txBody>
          <a:bodyPr>
            <a:normAutofit/>
          </a:bodyPr>
          <a:lstStyle/>
          <a:p>
            <a:r>
              <a:rPr lang="en-GB" dirty="0"/>
              <a:t>Executive summary (2) </a:t>
            </a:r>
          </a:p>
        </p:txBody>
      </p:sp>
    </p:spTree>
    <p:extLst>
      <p:ext uri="{BB962C8B-B14F-4D97-AF65-F5344CB8AC3E}">
        <p14:creationId xmlns:p14="http://schemas.microsoft.com/office/powerpoint/2010/main" val="1055611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C6CF43-D3BB-DD9A-5A3D-1D83CB0CD244}"/>
              </a:ext>
            </a:extLst>
          </p:cNvPr>
          <p:cNvSpPr/>
          <p:nvPr/>
        </p:nvSpPr>
        <p:spPr>
          <a:xfrm>
            <a:off x="6274179" y="832004"/>
            <a:ext cx="5651483" cy="5146513"/>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398126" y="75846"/>
            <a:ext cx="10515600" cy="876821"/>
          </a:xfrm>
        </p:spPr>
        <p:txBody>
          <a:bodyPr>
            <a:normAutofit/>
          </a:bodyPr>
          <a:lstStyle/>
          <a:p>
            <a:r>
              <a:rPr lang="en-GB" dirty="0"/>
              <a:t>Concerns</a:t>
            </a:r>
            <a:endParaRPr lang="en-US" dirty="0"/>
          </a:p>
        </p:txBody>
      </p:sp>
      <p:sp>
        <p:nvSpPr>
          <p:cNvPr id="3" name="Content Placeholder 2">
            <a:extLst>
              <a:ext uri="{FF2B5EF4-FFF2-40B4-BE49-F238E27FC236}">
                <a16:creationId xmlns:a16="http://schemas.microsoft.com/office/drawing/2014/main" id="{FD099798-2298-754E-A526-D6D26C12EA27}"/>
              </a:ext>
            </a:extLst>
          </p:cNvPr>
          <p:cNvSpPr>
            <a:spLocks noGrp="1"/>
          </p:cNvSpPr>
          <p:nvPr>
            <p:ph sz="half" idx="1"/>
          </p:nvPr>
        </p:nvSpPr>
        <p:spPr>
          <a:xfrm>
            <a:off x="671852" y="1076182"/>
            <a:ext cx="5424148" cy="4351338"/>
          </a:xfrm>
        </p:spPr>
        <p:txBody>
          <a:bodyPr>
            <a:normAutofit/>
          </a:bodyPr>
          <a:lstStyle/>
          <a:p>
            <a:pPr marL="0" indent="0">
              <a:buNone/>
            </a:pPr>
            <a:endParaRPr lang="en-GB" sz="1300" b="1" dirty="0">
              <a:solidFill>
                <a:prstClr val="black"/>
              </a:solidFill>
              <a:latin typeface="Calibri"/>
              <a:cs typeface="Arial" panose="020B0604020202020204" pitchFamily="34" charset="0"/>
            </a:endParaRPr>
          </a:p>
          <a:p>
            <a:pPr marL="0" indent="0">
              <a:buNone/>
              <a:defRPr/>
            </a:pPr>
            <a:endParaRPr lang="en-GB" sz="1300" dirty="0">
              <a:latin typeface="Calibri"/>
              <a:cs typeface="Arial" panose="020B0604020202020204" pitchFamily="34" charset="0"/>
            </a:endParaRPr>
          </a:p>
        </p:txBody>
      </p:sp>
      <p:sp>
        <p:nvSpPr>
          <p:cNvPr id="8" name="Text Placeholder 5">
            <a:extLst>
              <a:ext uri="{FF2B5EF4-FFF2-40B4-BE49-F238E27FC236}">
                <a16:creationId xmlns:a16="http://schemas.microsoft.com/office/drawing/2014/main" id="{4EE3D576-8FE5-407E-E15B-F84A399DC486}"/>
              </a:ext>
            </a:extLst>
          </p:cNvPr>
          <p:cNvSpPr txBox="1">
            <a:spLocks/>
          </p:cNvSpPr>
          <p:nvPr/>
        </p:nvSpPr>
        <p:spPr>
          <a:xfrm>
            <a:off x="6257942" y="870246"/>
            <a:ext cx="5400005"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Which two or three of the following are you most concerned about for the next six months?</a:t>
            </a:r>
          </a:p>
        </p:txBody>
      </p:sp>
      <p:sp>
        <p:nvSpPr>
          <p:cNvPr id="4" name="TextBox 3">
            <a:extLst>
              <a:ext uri="{FF2B5EF4-FFF2-40B4-BE49-F238E27FC236}">
                <a16:creationId xmlns:a16="http://schemas.microsoft.com/office/drawing/2014/main" id="{E2DC3159-B154-CF3B-9C09-EFD44787191E}"/>
              </a:ext>
            </a:extLst>
          </p:cNvPr>
          <p:cNvSpPr txBox="1"/>
          <p:nvPr/>
        </p:nvSpPr>
        <p:spPr>
          <a:xfrm>
            <a:off x="6355059" y="5663937"/>
            <a:ext cx="5489724" cy="230832"/>
          </a:xfrm>
          <a:prstGeom prst="rect">
            <a:avLst/>
          </a:prstGeom>
          <a:noFill/>
        </p:spPr>
        <p:txBody>
          <a:bodyPr wrap="square" rtlCol="0">
            <a:spAutoFit/>
          </a:bodyPr>
          <a:lstStyle/>
          <a:p>
            <a:r>
              <a:rPr lang="en-GB" sz="900" i="1" dirty="0">
                <a:latin typeface="Barlow" panose="00000500000000000000" pitchFamily="2" charset="0"/>
              </a:rPr>
              <a:t>Base: All businesses (611)</a:t>
            </a:r>
          </a:p>
        </p:txBody>
      </p:sp>
      <p:graphicFrame>
        <p:nvGraphicFramePr>
          <p:cNvPr id="5" name="Chart 4">
            <a:extLst>
              <a:ext uri="{FF2B5EF4-FFF2-40B4-BE49-F238E27FC236}">
                <a16:creationId xmlns:a16="http://schemas.microsoft.com/office/drawing/2014/main" id="{B58B8AA3-3C29-EDED-E4EF-EEB775E055E3}"/>
              </a:ext>
            </a:extLst>
          </p:cNvPr>
          <p:cNvGraphicFramePr/>
          <p:nvPr>
            <p:extLst>
              <p:ext uri="{D42A27DB-BD31-4B8C-83A1-F6EECF244321}">
                <p14:modId xmlns:p14="http://schemas.microsoft.com/office/powerpoint/2010/main" val="1080147389"/>
              </p:ext>
            </p:extLst>
          </p:nvPr>
        </p:nvGraphicFramePr>
        <p:xfrm>
          <a:off x="5977557" y="1364088"/>
          <a:ext cx="5985843" cy="419689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C9CA639-6C96-9460-28CD-B5AD72FB65F8}"/>
              </a:ext>
            </a:extLst>
          </p:cNvPr>
          <p:cNvSpPr txBox="1"/>
          <p:nvPr/>
        </p:nvSpPr>
        <p:spPr>
          <a:xfrm>
            <a:off x="443846" y="842627"/>
            <a:ext cx="5770596" cy="52937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latin typeface="Barlow" panose="00000500000000000000" pitchFamily="2" charset="0"/>
                <a:cs typeface="Arial" panose="020B0604020202020204" pitchFamily="34" charset="0"/>
              </a:rPr>
              <a:t>The top concern for businesses over the next six months was high and increasing costs (71%). </a:t>
            </a:r>
            <a:r>
              <a:rPr lang="en-GB" sz="1300" dirty="0">
                <a:latin typeface="Barlow" panose="00000500000000000000" pitchFamily="2" charset="0"/>
                <a:cs typeface="Arial" panose="020B0604020202020204" pitchFamily="34" charset="0"/>
              </a:rPr>
              <a:t>Other concerns included ongoing economic uncertainty (32%), lower or no profit margins (25%), supply chain disruption (23%), reduced customer demand (21%), and depleted cash reserves (17%). One in ten businesses were concerned about wellbeing or burnout for themselves (11%) or their staff (8%).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solidFill>
                  <a:srgbClr val="3BC9D5"/>
                </a:solidFill>
                <a:latin typeface="Barlow" panose="00000500000000000000" pitchFamily="2" charset="0"/>
                <a:cs typeface="Arial" panose="020B0604020202020204" pitchFamily="34" charset="0"/>
              </a:rPr>
              <a:t>Variation (higher than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Barlow" panose="00000500000000000000" pitchFamily="2" charset="0"/>
                <a:cs typeface="Arial" panose="020B0604020202020204" pitchFamily="34" charset="0"/>
              </a:rPr>
              <a:t>Food and drink</a:t>
            </a:r>
            <a:r>
              <a:rPr lang="en-GB" sz="1300" dirty="0">
                <a:latin typeface="Barlow" panose="00000500000000000000" pitchFamily="2" charset="0"/>
                <a:cs typeface="Arial" panose="020B0604020202020204" pitchFamily="34" charset="0"/>
              </a:rPr>
              <a:t>: costs (81%) and access to labour (21%).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Barlow" panose="00000500000000000000" pitchFamily="2" charset="0"/>
                <a:cs typeface="Arial" panose="020B0604020202020204" pitchFamily="34" charset="0"/>
              </a:rPr>
              <a:t>Tourism</a:t>
            </a:r>
            <a:r>
              <a:rPr lang="en-GB" sz="1300" dirty="0">
                <a:latin typeface="Barlow" panose="00000500000000000000" pitchFamily="2" charset="0"/>
                <a:cs typeface="Arial" panose="020B0604020202020204" pitchFamily="34" charset="0"/>
              </a:rPr>
              <a:t>: costs (83%), reduced customer demand (34%).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Barlow" panose="00000500000000000000" pitchFamily="2" charset="0"/>
                <a:cs typeface="Arial" panose="020B0604020202020204" pitchFamily="34" charset="0"/>
              </a:rPr>
              <a:t>Creative industries</a:t>
            </a:r>
            <a:r>
              <a:rPr lang="en-GB" sz="1300" dirty="0">
                <a:latin typeface="Barlow" panose="00000500000000000000" pitchFamily="2" charset="0"/>
                <a:cs typeface="Arial" panose="020B0604020202020204" pitchFamily="34" charset="0"/>
              </a:rPr>
              <a:t>: reduced customer demand (37%).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Barlow" panose="00000500000000000000" pitchFamily="2" charset="0"/>
                <a:cs typeface="Arial" panose="020B0604020202020204" pitchFamily="34" charset="0"/>
              </a:rPr>
              <a:t>Women-led businesses</a:t>
            </a:r>
            <a:r>
              <a:rPr lang="en-GB" sz="1300" dirty="0">
                <a:latin typeface="Barlow" panose="00000500000000000000" pitchFamily="2" charset="0"/>
                <a:cs typeface="Arial" panose="020B0604020202020204" pitchFamily="34" charset="0"/>
              </a:rPr>
              <a:t>: personal wellbeing or burnout (21%).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Barlow" panose="00000500000000000000" pitchFamily="2" charset="0"/>
                <a:cs typeface="Arial" panose="020B0604020202020204" pitchFamily="34" charset="0"/>
              </a:rPr>
              <a:t>Importer</a:t>
            </a:r>
            <a:r>
              <a:rPr lang="en-GB" sz="1300" dirty="0">
                <a:latin typeface="Barlow" panose="00000500000000000000" pitchFamily="2" charset="0"/>
                <a:cs typeface="Arial" panose="020B0604020202020204" pitchFamily="34" charset="0"/>
              </a:rPr>
              <a:t>s: supply chain disruption (26%).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Barlow" panose="00000500000000000000" pitchFamily="2" charset="0"/>
                <a:cs typeface="Arial" panose="020B0604020202020204" pitchFamily="34" charset="0"/>
              </a:rPr>
              <a:t>Those performing well and those investing to support growth</a:t>
            </a:r>
            <a:r>
              <a:rPr lang="en-GB" sz="1300" dirty="0">
                <a:latin typeface="Barlow" panose="00000500000000000000" pitchFamily="2" charset="0"/>
                <a:cs typeface="Arial" panose="020B0604020202020204" pitchFamily="34" charset="0"/>
              </a:rPr>
              <a:t>: access to labour (21% and 20% respectively).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b="1"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latin typeface="Barlow" panose="00000500000000000000" pitchFamily="2" charset="0"/>
                <a:cs typeface="Arial" panose="020B0604020202020204" pitchFamily="34" charset="0"/>
              </a:rPr>
              <a:t>Those that had struggled</a:t>
            </a:r>
            <a:r>
              <a:rPr lang="en-GB" sz="1300" dirty="0">
                <a:latin typeface="Barlow" panose="00000500000000000000" pitchFamily="2" charset="0"/>
                <a:cs typeface="Arial" panose="020B0604020202020204" pitchFamily="34" charset="0"/>
              </a:rPr>
              <a:t>: profit margins (37%) and depleted cash reserves (32%).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2731671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03D5-119B-354C-829C-2559E333BED5}"/>
              </a:ext>
            </a:extLst>
          </p:cNvPr>
          <p:cNvSpPr>
            <a:spLocks noGrp="1"/>
          </p:cNvSpPr>
          <p:nvPr>
            <p:ph type="body" sz="quarter" idx="10"/>
          </p:nvPr>
        </p:nvSpPr>
        <p:spPr>
          <a:xfrm>
            <a:off x="355038" y="618086"/>
            <a:ext cx="2643187" cy="3257550"/>
          </a:xfrm>
        </p:spPr>
        <p:txBody>
          <a:bodyPr>
            <a:normAutofit/>
          </a:bodyPr>
          <a:lstStyle/>
          <a:p>
            <a:r>
              <a:rPr lang="en-US" dirty="0"/>
              <a:t>06</a:t>
            </a:r>
          </a:p>
        </p:txBody>
      </p:sp>
      <p:sp>
        <p:nvSpPr>
          <p:cNvPr id="3" name="Text Placeholder 2">
            <a:extLst>
              <a:ext uri="{FF2B5EF4-FFF2-40B4-BE49-F238E27FC236}">
                <a16:creationId xmlns:a16="http://schemas.microsoft.com/office/drawing/2014/main" id="{7B528233-D6A9-4E40-AE95-2A803B694ED3}"/>
              </a:ext>
            </a:extLst>
          </p:cNvPr>
          <p:cNvSpPr>
            <a:spLocks noGrp="1"/>
          </p:cNvSpPr>
          <p:nvPr>
            <p:ph type="body" sz="quarter" idx="11"/>
          </p:nvPr>
        </p:nvSpPr>
        <p:spPr/>
        <p:txBody>
          <a:bodyPr>
            <a:normAutofit/>
          </a:bodyPr>
          <a:lstStyle/>
          <a:p>
            <a:r>
              <a:rPr lang="en-US" dirty="0"/>
              <a:t>Net zero</a:t>
            </a:r>
          </a:p>
        </p:txBody>
      </p:sp>
    </p:spTree>
    <p:extLst>
      <p:ext uri="{BB962C8B-B14F-4D97-AF65-F5344CB8AC3E}">
        <p14:creationId xmlns:p14="http://schemas.microsoft.com/office/powerpoint/2010/main" val="2455986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2420C3-F53D-81B5-1D17-64F8C8B03CBF}"/>
              </a:ext>
            </a:extLst>
          </p:cNvPr>
          <p:cNvSpPr txBox="1">
            <a:spLocks/>
          </p:cNvSpPr>
          <p:nvPr/>
        </p:nvSpPr>
        <p:spPr>
          <a:xfrm>
            <a:off x="369156" y="248920"/>
            <a:ext cx="7315200" cy="994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Barlow Condensed Medium" pitchFamily="2" charset="77"/>
                <a:ea typeface="+mj-ea"/>
                <a:cs typeface="+mj-cs"/>
              </a:defRPr>
            </a:lvl1pPr>
          </a:lstStyle>
          <a:p>
            <a:r>
              <a:rPr lang="en-GB" dirty="0"/>
              <a:t>Key findings</a:t>
            </a:r>
          </a:p>
        </p:txBody>
      </p:sp>
      <p:sp>
        <p:nvSpPr>
          <p:cNvPr id="5" name="Content Placeholder 2">
            <a:extLst>
              <a:ext uri="{FF2B5EF4-FFF2-40B4-BE49-F238E27FC236}">
                <a16:creationId xmlns:a16="http://schemas.microsoft.com/office/drawing/2014/main" id="{E738369E-8045-D84E-1394-F5A034FC2190}"/>
              </a:ext>
            </a:extLst>
          </p:cNvPr>
          <p:cNvSpPr txBox="1">
            <a:spLocks/>
          </p:cNvSpPr>
          <p:nvPr/>
        </p:nvSpPr>
        <p:spPr>
          <a:xfrm>
            <a:off x="369156" y="1243059"/>
            <a:ext cx="544236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kumimoji="0" lang="en-GB" sz="125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Almost three quarters (73%) of businesses said they were well informed about their responsibilities in relation to climate change legislation</a:t>
            </a:r>
            <a:r>
              <a:rPr kumimoji="0" lang="en-GB" sz="125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 while 25% were not.</a:t>
            </a:r>
          </a:p>
          <a:p>
            <a:pPr>
              <a:lnSpc>
                <a:spcPct val="100000"/>
              </a:lnSpc>
              <a:spcBef>
                <a:spcPts val="0"/>
              </a:spcBef>
              <a:defRPr/>
            </a:pPr>
            <a:endParaRPr lang="en-GB" sz="1250" b="1"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50" b="1" dirty="0">
                <a:solidFill>
                  <a:prstClr val="black"/>
                </a:solidFill>
                <a:latin typeface="Barlow" panose="00000500000000000000" pitchFamily="2" charset="0"/>
                <a:cs typeface="Arial" panose="020B0604020202020204" pitchFamily="34" charset="0"/>
              </a:rPr>
              <a:t>Just over a</a:t>
            </a:r>
            <a:r>
              <a:rPr kumimoji="0" lang="en-GB" sz="125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 third (36%) of businesses were either already measuring their carbon emissions (29%) or intending to </a:t>
            </a:r>
            <a:r>
              <a:rPr lang="en-GB" sz="1250" b="1" dirty="0">
                <a:solidFill>
                  <a:prstClr val="black"/>
                </a:solidFill>
                <a:latin typeface="Barlow" panose="00000500000000000000" pitchFamily="2" charset="0"/>
                <a:cs typeface="Arial" panose="020B0604020202020204" pitchFamily="34" charset="0"/>
              </a:rPr>
              <a:t>within six months (7%).</a:t>
            </a:r>
          </a:p>
          <a:p>
            <a:pPr>
              <a:lnSpc>
                <a:spcPct val="100000"/>
              </a:lnSpc>
              <a:spcBef>
                <a:spcPts val="0"/>
              </a:spcBef>
              <a:defRPr/>
            </a:pPr>
            <a:endParaRPr lang="en-GB" sz="1250" b="1"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50" b="1" dirty="0">
                <a:solidFill>
                  <a:prstClr val="black"/>
                </a:solidFill>
                <a:latin typeface="Barlow" panose="00000500000000000000" pitchFamily="2" charset="0"/>
                <a:cs typeface="Arial" panose="020B0604020202020204" pitchFamily="34" charset="0"/>
              </a:rPr>
              <a:t>Just under half (46%) were already reducing emissions (41%) or intending to within six months (5%). </a:t>
            </a:r>
          </a:p>
          <a:p>
            <a:pPr marL="0" indent="0">
              <a:lnSpc>
                <a:spcPct val="100000"/>
              </a:lnSpc>
              <a:spcBef>
                <a:spcPts val="0"/>
              </a:spcBef>
              <a:buNone/>
              <a:defRPr/>
            </a:pPr>
            <a:endParaRPr lang="en-GB" sz="1250" b="1"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50" b="1" dirty="0">
                <a:solidFill>
                  <a:prstClr val="black"/>
                </a:solidFill>
                <a:latin typeface="Barlow" panose="00000500000000000000" pitchFamily="2" charset="0"/>
                <a:cs typeface="Arial" panose="020B0604020202020204" pitchFamily="34" charset="0"/>
              </a:rPr>
              <a:t>Of those taking or planning action to reduce their emissions, 85% had resources or plans in place to support this. </a:t>
            </a:r>
            <a:r>
              <a:rPr lang="en-GB" sz="1250" dirty="0">
                <a:solidFill>
                  <a:prstClr val="black"/>
                </a:solidFill>
                <a:latin typeface="Barlow" panose="00000500000000000000" pitchFamily="2" charset="0"/>
                <a:cs typeface="Arial" panose="020B0604020202020204" pitchFamily="34" charset="0"/>
              </a:rPr>
              <a:t>The</a:t>
            </a:r>
            <a:r>
              <a:rPr lang="en-GB" sz="1250" b="1" dirty="0">
                <a:solidFill>
                  <a:prstClr val="black"/>
                </a:solidFill>
                <a:latin typeface="Barlow" panose="00000500000000000000" pitchFamily="2" charset="0"/>
                <a:cs typeface="Arial" panose="020B0604020202020204" pitchFamily="34" charset="0"/>
              </a:rPr>
              <a:t> </a:t>
            </a:r>
            <a:r>
              <a:rPr lang="en-GB" sz="1250" dirty="0">
                <a:solidFill>
                  <a:prstClr val="black"/>
                </a:solidFill>
                <a:latin typeface="Barlow" panose="00000500000000000000" pitchFamily="2" charset="0"/>
                <a:cs typeface="Arial" panose="020B0604020202020204" pitchFamily="34" charset="0"/>
              </a:rPr>
              <a:t>most common of these was access to external advice or support (58%), followed by sustainability or low carbon policies (33%), internal expertise (29%), reduction targets (26%) and an internal budget (24%). </a:t>
            </a:r>
          </a:p>
          <a:p>
            <a:pPr>
              <a:lnSpc>
                <a:spcPct val="100000"/>
              </a:lnSpc>
              <a:spcBef>
                <a:spcPts val="0"/>
              </a:spcBef>
              <a:defRPr/>
            </a:pPr>
            <a:endParaRPr lang="en-GB" sz="1250" b="1"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50" b="1" dirty="0">
                <a:solidFill>
                  <a:prstClr val="black"/>
                </a:solidFill>
                <a:latin typeface="Barlow" panose="00000500000000000000" pitchFamily="2" charset="0"/>
                <a:cs typeface="Arial" panose="020B0604020202020204" pitchFamily="34" charset="0"/>
              </a:rPr>
              <a:t>Among businesses that were not reducing or planning to reduce their emissions, more than half (57%) said this was not relevant to their business </a:t>
            </a:r>
            <a:r>
              <a:rPr lang="en-GB" sz="1250" dirty="0">
                <a:solidFill>
                  <a:prstClr val="black"/>
                </a:solidFill>
                <a:latin typeface="Barlow" panose="00000500000000000000" pitchFamily="2" charset="0"/>
                <a:cs typeface="Arial" panose="020B0604020202020204" pitchFamily="34" charset="0"/>
              </a:rPr>
              <a:t>and almost a quarter (24%) said it was not a priority for them right now.</a:t>
            </a:r>
          </a:p>
          <a:p>
            <a:pPr>
              <a:lnSpc>
                <a:spcPct val="100000"/>
              </a:lnSpc>
              <a:spcBef>
                <a:spcPts val="0"/>
              </a:spcBef>
              <a:defRPr/>
            </a:pPr>
            <a:endParaRPr lang="en-GB" sz="1250"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endParaRPr lang="en-GB" sz="1250" dirty="0">
              <a:latin typeface="Barlow" panose="00000500000000000000" pitchFamily="2" charset="0"/>
              <a:cs typeface="Arial" panose="020B0604020202020204" pitchFamily="34" charset="0"/>
            </a:endParaRPr>
          </a:p>
          <a:p>
            <a:pPr>
              <a:lnSpc>
                <a:spcPct val="100000"/>
              </a:lnSpc>
              <a:spcBef>
                <a:spcPts val="0"/>
              </a:spcBef>
              <a:defRPr/>
            </a:pPr>
            <a:endParaRPr lang="en-GB" sz="1250" dirty="0">
              <a:solidFill>
                <a:srgbClr val="000000"/>
              </a:solidFill>
              <a:latin typeface="Barlow" panose="00000500000000000000" pitchFamily="2" charset="0"/>
              <a:cs typeface="Arial" panose="020B0604020202020204" pitchFamily="34" charset="0"/>
            </a:endParaRPr>
          </a:p>
          <a:p>
            <a:pPr marL="0" indent="0">
              <a:buFont typeface="Arial" panose="020B0604020202020204" pitchFamily="34" charset="0"/>
              <a:buNone/>
            </a:pPr>
            <a:endParaRPr lang="en-US" sz="1250" dirty="0">
              <a:solidFill>
                <a:srgbClr val="FF0000"/>
              </a:solidFill>
              <a:latin typeface="Barlow" panose="00000500000000000000" pitchFamily="2" charset="0"/>
            </a:endParaRPr>
          </a:p>
          <a:p>
            <a:endParaRPr lang="en-US" sz="1250" b="1" dirty="0">
              <a:solidFill>
                <a:srgbClr val="FF0000"/>
              </a:solidFill>
              <a:latin typeface="Barlow" panose="00000500000000000000" pitchFamily="2" charset="0"/>
            </a:endParaRPr>
          </a:p>
          <a:p>
            <a:endParaRPr lang="en-US" sz="1250" dirty="0">
              <a:solidFill>
                <a:srgbClr val="FF0000"/>
              </a:solidFill>
              <a:latin typeface="Barlow" panose="00000500000000000000" pitchFamily="2" charset="0"/>
            </a:endParaRPr>
          </a:p>
          <a:p>
            <a:endParaRPr lang="en-US" sz="1250" dirty="0">
              <a:solidFill>
                <a:srgbClr val="FF0000"/>
              </a:solidFill>
              <a:latin typeface="Barlow" panose="00000500000000000000" pitchFamily="2" charset="0"/>
            </a:endParaRPr>
          </a:p>
          <a:p>
            <a:endParaRPr lang="en-GB" sz="1250" dirty="0">
              <a:solidFill>
                <a:srgbClr val="FF0000"/>
              </a:solidFill>
              <a:latin typeface="Barlow" panose="00000500000000000000" pitchFamily="2" charset="0"/>
            </a:endParaRPr>
          </a:p>
          <a:p>
            <a:endParaRPr lang="en-US" sz="1250" dirty="0">
              <a:solidFill>
                <a:srgbClr val="FF0000"/>
              </a:solidFill>
              <a:latin typeface="Barlow" panose="00000500000000000000" pitchFamily="2" charset="0"/>
            </a:endParaRPr>
          </a:p>
        </p:txBody>
      </p:sp>
      <p:sp>
        <p:nvSpPr>
          <p:cNvPr id="2" name="Content Placeholder 2">
            <a:extLst>
              <a:ext uri="{FF2B5EF4-FFF2-40B4-BE49-F238E27FC236}">
                <a16:creationId xmlns:a16="http://schemas.microsoft.com/office/drawing/2014/main" id="{D91C46AB-440E-F167-544C-2C15425F2CFC}"/>
              </a:ext>
            </a:extLst>
          </p:cNvPr>
          <p:cNvSpPr txBox="1">
            <a:spLocks/>
          </p:cNvSpPr>
          <p:nvPr/>
        </p:nvSpPr>
        <p:spPr>
          <a:xfrm>
            <a:off x="6206076" y="1253331"/>
            <a:ext cx="544236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1250" b="1" dirty="0">
                <a:solidFill>
                  <a:prstClr val="black"/>
                </a:solidFill>
                <a:latin typeface="Barlow" panose="00000500000000000000" pitchFamily="2" charset="0"/>
                <a:cs typeface="Arial" panose="020B0604020202020204" pitchFamily="34" charset="0"/>
              </a:rPr>
              <a:t>Two thirds (66%) of businesses were taking or planning action in relation to the energy efficiency of their premises. </a:t>
            </a:r>
            <a:r>
              <a:rPr lang="en-GB" sz="1250" dirty="0">
                <a:solidFill>
                  <a:prstClr val="black"/>
                </a:solidFill>
                <a:latin typeface="Barlow" panose="00000500000000000000" pitchFamily="2" charset="0"/>
                <a:cs typeface="Arial" panose="020B0604020202020204" pitchFamily="34" charset="0"/>
              </a:rPr>
              <a:t>The most common actions were surveying premises for energy efficiency (48%) and using smart sensors, thermostatic controls or other mechanisms (48%), followed by using low carbon or renewable energy sources (41%) and </a:t>
            </a:r>
            <a:r>
              <a:rPr kumimoji="0" lang="en-GB" sz="125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improving the thermal efficiency of buildings (</a:t>
            </a:r>
            <a:r>
              <a:rPr lang="en-GB" sz="1250" dirty="0">
                <a:solidFill>
                  <a:prstClr val="black"/>
                </a:solidFill>
                <a:latin typeface="Barlow" panose="00000500000000000000" pitchFamily="2" charset="0"/>
                <a:cs typeface="Arial" panose="020B0604020202020204" pitchFamily="34" charset="0"/>
              </a:rPr>
              <a:t>38</a:t>
            </a:r>
            <a:r>
              <a:rPr kumimoji="0" lang="en-GB" sz="125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 </a:t>
            </a:r>
          </a:p>
          <a:p>
            <a:pPr>
              <a:lnSpc>
                <a:spcPct val="100000"/>
              </a:lnSpc>
              <a:spcBef>
                <a:spcPts val="0"/>
              </a:spcBef>
              <a:defRPr/>
            </a:pPr>
            <a:endParaRPr lang="en-GB" sz="1250"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50" b="1" dirty="0">
                <a:solidFill>
                  <a:prstClr val="black"/>
                </a:solidFill>
                <a:latin typeface="Barlow" panose="00000500000000000000" pitchFamily="2" charset="0"/>
                <a:cs typeface="Arial" panose="020B0604020202020204" pitchFamily="34" charset="0"/>
              </a:rPr>
              <a:t>The majority (96%) of businesses were taking or planning action related to the environmental impacts of their operations. </a:t>
            </a:r>
            <a:r>
              <a:rPr lang="en-GB" sz="1250" dirty="0">
                <a:solidFill>
                  <a:prstClr val="black"/>
                </a:solidFill>
                <a:latin typeface="Barlow" panose="00000500000000000000" pitchFamily="2" charset="0"/>
                <a:cs typeface="Arial" panose="020B0604020202020204" pitchFamily="34" charset="0"/>
              </a:rPr>
              <a:t>The most common actions were recycling, re-using or re-purposing by-products (85%) and using locally sourced services and supplies (83%). This was followed by using more energy efficient equipment (56%), less carbon intensive materials (36%), greener sources of transport (28%), offsetting carbon emissions (21%), monitoring emissions in supply chains (19%) and reducing international trade (11%). </a:t>
            </a:r>
          </a:p>
          <a:p>
            <a:pPr>
              <a:lnSpc>
                <a:spcPct val="100000"/>
              </a:lnSpc>
              <a:spcBef>
                <a:spcPts val="0"/>
              </a:spcBef>
              <a:defRPr/>
            </a:pPr>
            <a:endParaRPr lang="en-GB" sz="1250"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50" b="1" dirty="0">
                <a:solidFill>
                  <a:prstClr val="black"/>
                </a:solidFill>
                <a:latin typeface="Barlow" panose="00000500000000000000" pitchFamily="2" charset="0"/>
                <a:cs typeface="Arial" panose="020B0604020202020204" pitchFamily="34" charset="0"/>
              </a:rPr>
              <a:t>The factor that would most help businesses lower their emissions was financial support (65%), </a:t>
            </a:r>
            <a:r>
              <a:rPr lang="en-GB" sz="1250" dirty="0">
                <a:solidFill>
                  <a:prstClr val="black"/>
                </a:solidFill>
                <a:latin typeface="Barlow" panose="00000500000000000000" pitchFamily="2" charset="0"/>
                <a:cs typeface="Arial" panose="020B0604020202020204" pitchFamily="34" charset="0"/>
              </a:rPr>
              <a:t>followed by access to energy efficient equipment (58%), guidance on what changes to make and how (55%) and help to identify and access low carbon supplies (52%). </a:t>
            </a:r>
          </a:p>
          <a:p>
            <a:pPr>
              <a:lnSpc>
                <a:spcPct val="100000"/>
              </a:lnSpc>
              <a:spcBef>
                <a:spcPts val="0"/>
              </a:spcBef>
              <a:defRPr/>
            </a:pPr>
            <a:endParaRPr lang="en-GB" sz="1250"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50" b="1" dirty="0">
                <a:solidFill>
                  <a:prstClr val="black"/>
                </a:solidFill>
                <a:latin typeface="Barlow" panose="00000500000000000000" pitchFamily="2" charset="0"/>
                <a:cs typeface="Arial" panose="020B0604020202020204" pitchFamily="34" charset="0"/>
              </a:rPr>
              <a:t>Just over one in ten (13%) businesses had accessed support from Business Energy Scotland: </a:t>
            </a:r>
            <a:r>
              <a:rPr lang="en-GB" sz="1250" dirty="0">
                <a:solidFill>
                  <a:prstClr val="black"/>
                </a:solidFill>
                <a:latin typeface="Barlow" panose="00000500000000000000" pitchFamily="2" charset="0"/>
                <a:cs typeface="Arial" panose="020B0604020202020204" pitchFamily="34" charset="0"/>
              </a:rPr>
              <a:t>12% had accessed advice or guidance and 4% an interest free loan.</a:t>
            </a:r>
          </a:p>
          <a:p>
            <a:pPr>
              <a:lnSpc>
                <a:spcPct val="100000"/>
              </a:lnSpc>
              <a:spcBef>
                <a:spcPts val="0"/>
              </a:spcBef>
              <a:defRPr/>
            </a:pPr>
            <a:endParaRPr lang="en-GB" sz="1250" b="1" dirty="0">
              <a:latin typeface="Barlow" panose="00000500000000000000" pitchFamily="2" charset="0"/>
              <a:cs typeface="Arial" panose="020B0604020202020204" pitchFamily="34" charset="0"/>
            </a:endParaRPr>
          </a:p>
          <a:p>
            <a:pPr>
              <a:lnSpc>
                <a:spcPct val="100000"/>
              </a:lnSpc>
              <a:spcBef>
                <a:spcPts val="0"/>
              </a:spcBef>
              <a:defRPr/>
            </a:pPr>
            <a:endParaRPr lang="en-GB" sz="1250" dirty="0">
              <a:latin typeface="Barlow" panose="00000500000000000000" pitchFamily="2" charset="0"/>
              <a:cs typeface="Arial" panose="020B0604020202020204" pitchFamily="34" charset="0"/>
            </a:endParaRPr>
          </a:p>
          <a:p>
            <a:pPr>
              <a:lnSpc>
                <a:spcPct val="100000"/>
              </a:lnSpc>
              <a:spcBef>
                <a:spcPts val="0"/>
              </a:spcBef>
              <a:defRPr/>
            </a:pPr>
            <a:endParaRPr lang="en-GB" sz="1250" dirty="0">
              <a:solidFill>
                <a:srgbClr val="000000"/>
              </a:solidFill>
              <a:latin typeface="Barlow" panose="00000500000000000000" pitchFamily="2" charset="0"/>
              <a:cs typeface="Arial" panose="020B0604020202020204" pitchFamily="34" charset="0"/>
            </a:endParaRPr>
          </a:p>
          <a:p>
            <a:pPr marL="0" indent="0">
              <a:buFont typeface="Arial" panose="020B0604020202020204" pitchFamily="34" charset="0"/>
              <a:buNone/>
            </a:pPr>
            <a:endParaRPr lang="en-US" sz="1250" dirty="0">
              <a:solidFill>
                <a:srgbClr val="FF0000"/>
              </a:solidFill>
              <a:latin typeface="Barlow" panose="00000500000000000000" pitchFamily="2" charset="0"/>
            </a:endParaRPr>
          </a:p>
          <a:p>
            <a:endParaRPr lang="en-US" sz="1250" b="1" dirty="0">
              <a:solidFill>
                <a:srgbClr val="FF0000"/>
              </a:solidFill>
              <a:latin typeface="Barlow" panose="00000500000000000000" pitchFamily="2" charset="0"/>
            </a:endParaRPr>
          </a:p>
          <a:p>
            <a:endParaRPr lang="en-US" sz="1250" dirty="0">
              <a:solidFill>
                <a:srgbClr val="FF0000"/>
              </a:solidFill>
              <a:latin typeface="Barlow" panose="00000500000000000000" pitchFamily="2" charset="0"/>
            </a:endParaRPr>
          </a:p>
          <a:p>
            <a:endParaRPr lang="en-US" sz="1250" dirty="0">
              <a:solidFill>
                <a:srgbClr val="FF0000"/>
              </a:solidFill>
              <a:latin typeface="Barlow" panose="00000500000000000000" pitchFamily="2" charset="0"/>
            </a:endParaRPr>
          </a:p>
          <a:p>
            <a:endParaRPr lang="en-GB" sz="1250" dirty="0">
              <a:solidFill>
                <a:srgbClr val="FF0000"/>
              </a:solidFill>
              <a:latin typeface="Barlow" panose="00000500000000000000" pitchFamily="2" charset="0"/>
            </a:endParaRPr>
          </a:p>
          <a:p>
            <a:endParaRPr lang="en-US" sz="1250" dirty="0">
              <a:solidFill>
                <a:srgbClr val="FF0000"/>
              </a:solidFill>
              <a:latin typeface="Barlow" panose="00000500000000000000" pitchFamily="2" charset="0"/>
            </a:endParaRPr>
          </a:p>
        </p:txBody>
      </p:sp>
    </p:spTree>
    <p:extLst>
      <p:ext uri="{BB962C8B-B14F-4D97-AF65-F5344CB8AC3E}">
        <p14:creationId xmlns:p14="http://schemas.microsoft.com/office/powerpoint/2010/main" val="2216989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29795A-2EF0-02D9-799F-399E89E45D22}"/>
              </a:ext>
            </a:extLst>
          </p:cNvPr>
          <p:cNvSpPr/>
          <p:nvPr/>
        </p:nvSpPr>
        <p:spPr>
          <a:xfrm>
            <a:off x="6304423" y="1011921"/>
            <a:ext cx="5603126" cy="4856774"/>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388620" y="112484"/>
            <a:ext cx="10515600" cy="876821"/>
          </a:xfrm>
        </p:spPr>
        <p:txBody>
          <a:bodyPr>
            <a:normAutofit fontScale="90000"/>
          </a:bodyPr>
          <a:lstStyle/>
          <a:p>
            <a:r>
              <a:rPr lang="en-GB" dirty="0"/>
              <a:t>Responsibilities in relation to climate change legislation </a:t>
            </a:r>
            <a:endParaRPr lang="en-US" dirty="0"/>
          </a:p>
        </p:txBody>
      </p:sp>
      <p:sp>
        <p:nvSpPr>
          <p:cNvPr id="10" name="TextBox 9">
            <a:extLst>
              <a:ext uri="{FF2B5EF4-FFF2-40B4-BE49-F238E27FC236}">
                <a16:creationId xmlns:a16="http://schemas.microsoft.com/office/drawing/2014/main" id="{45D9E8FF-3C69-F052-8394-18950D26F911}"/>
              </a:ext>
            </a:extLst>
          </p:cNvPr>
          <p:cNvSpPr txBox="1"/>
          <p:nvPr/>
        </p:nvSpPr>
        <p:spPr>
          <a:xfrm>
            <a:off x="6361124" y="5615247"/>
            <a:ext cx="5489724" cy="230832"/>
          </a:xfrm>
          <a:prstGeom prst="rect">
            <a:avLst/>
          </a:prstGeom>
          <a:noFill/>
        </p:spPr>
        <p:txBody>
          <a:bodyPr wrap="square" rtlCol="0">
            <a:spAutoFit/>
          </a:bodyPr>
          <a:lstStyle/>
          <a:p>
            <a:r>
              <a:rPr lang="en-GB" sz="900" i="1" dirty="0">
                <a:latin typeface="Barlow" panose="00000500000000000000" pitchFamily="2" charset="0"/>
              </a:rPr>
              <a:t>Base: All businesses (611)</a:t>
            </a:r>
          </a:p>
        </p:txBody>
      </p:sp>
      <p:graphicFrame>
        <p:nvGraphicFramePr>
          <p:cNvPr id="11" name="Content Placeholder 4">
            <a:extLst>
              <a:ext uri="{FF2B5EF4-FFF2-40B4-BE49-F238E27FC236}">
                <a16:creationId xmlns:a16="http://schemas.microsoft.com/office/drawing/2014/main" id="{6DA3432E-D106-5970-383A-5F0669C7DF5C}"/>
              </a:ext>
            </a:extLst>
          </p:cNvPr>
          <p:cNvGraphicFramePr>
            <a:graphicFrameLocks noGrp="1"/>
          </p:cNvGraphicFramePr>
          <p:nvPr>
            <p:ph sz="half" idx="2"/>
            <p:extLst>
              <p:ext uri="{D42A27DB-BD31-4B8C-83A1-F6EECF244321}">
                <p14:modId xmlns:p14="http://schemas.microsoft.com/office/powerpoint/2010/main" val="2345438363"/>
              </p:ext>
            </p:extLst>
          </p:nvPr>
        </p:nvGraphicFramePr>
        <p:xfrm>
          <a:off x="6669248" y="1459087"/>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5">
            <a:extLst>
              <a:ext uri="{FF2B5EF4-FFF2-40B4-BE49-F238E27FC236}">
                <a16:creationId xmlns:a16="http://schemas.microsoft.com/office/drawing/2014/main" id="{F511EB82-CD2F-A8A8-5147-BF8FADAD15F2}"/>
              </a:ext>
            </a:extLst>
          </p:cNvPr>
          <p:cNvSpPr txBox="1">
            <a:spLocks/>
          </p:cNvSpPr>
          <p:nvPr/>
        </p:nvSpPr>
        <p:spPr>
          <a:xfrm>
            <a:off x="6304910" y="1070014"/>
            <a:ext cx="5400005"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rgbClr val="292926"/>
                </a:solidFill>
                <a:latin typeface="Barlow" panose="00000500000000000000" pitchFamily="2" charset="0"/>
                <a:cs typeface="Arial" panose="020B0604020202020204" pitchFamily="34" charset="0"/>
              </a:rPr>
              <a:t>Q. How well informed are you about your business responsibilities in relation to climate change legislation?</a:t>
            </a:r>
          </a:p>
        </p:txBody>
      </p:sp>
      <p:sp>
        <p:nvSpPr>
          <p:cNvPr id="5" name="TextBox 4">
            <a:extLst>
              <a:ext uri="{FF2B5EF4-FFF2-40B4-BE49-F238E27FC236}">
                <a16:creationId xmlns:a16="http://schemas.microsoft.com/office/drawing/2014/main" id="{AF3BF50D-7218-3702-4517-24BA3933B01A}"/>
              </a:ext>
            </a:extLst>
          </p:cNvPr>
          <p:cNvSpPr txBox="1"/>
          <p:nvPr/>
        </p:nvSpPr>
        <p:spPr>
          <a:xfrm>
            <a:off x="420410" y="955336"/>
            <a:ext cx="5884013" cy="38933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Almost three quarters (73%) of businesses said they were well informed about their responsibilities in relation to climate change legislation, while 25% were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solidFill>
                <a:prstClr val="black"/>
              </a:solidFill>
              <a:latin typeface="Barlow" panose="00000500000000000000" pitchFamily="2" charset="0"/>
              <a:cs typeface="Arial" panose="020B0604020202020204" pitchFamily="34" charset="0"/>
            </a:endParaRPr>
          </a:p>
          <a:p>
            <a:pPr>
              <a:defRPr/>
            </a:pPr>
            <a:r>
              <a:rPr lang="en-GB" sz="1300" dirty="0">
                <a:latin typeface="Barlow" panose="00000500000000000000" pitchFamily="2" charset="0"/>
                <a:cs typeface="Arial" panose="020B0604020202020204" pitchFamily="34" charset="0"/>
              </a:rPr>
              <a:t>Businesses that were already taking action to reduce their carbon emissions were more informed than average about their responsibilities (84% were informed and 15% not). Businesses that were not reducing their carbon emissions were less well informed (65% were informed and 33% not). </a:t>
            </a:r>
          </a:p>
          <a:p>
            <a:pPr>
              <a:defRPr/>
            </a:pPr>
            <a:endParaRPr lang="en-GB" sz="1300"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u="sng" dirty="0">
                <a:solidFill>
                  <a:srgbClr val="3BC9D5"/>
                </a:solidFill>
                <a:latin typeface="Barlow" panose="00000500000000000000" pitchFamily="2" charset="0"/>
                <a:cs typeface="Arial" panose="020B0604020202020204" pitchFamily="34" charset="0"/>
              </a:rPr>
              <a:t>More </a:t>
            </a:r>
            <a:r>
              <a:rPr kumimoji="0" lang="en-GB" sz="1300" b="1" i="0" u="none" strike="noStrike" kern="1200" cap="none" spc="0" normalizeH="0" baseline="0" noProof="0" dirty="0">
                <a:ln>
                  <a:noFill/>
                </a:ln>
                <a:solidFill>
                  <a:srgbClr val="3BC9D5"/>
                </a:solidFill>
                <a:effectLst/>
                <a:uLnTx/>
                <a:uFillTx/>
                <a:latin typeface="Barlow" panose="00000500000000000000" pitchFamily="2" charset="0"/>
                <a:cs typeface="Arial" panose="020B0604020202020204" pitchFamily="34" charset="0"/>
              </a:rPr>
              <a:t>well informed than average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effectLst/>
              <a:uLnTx/>
              <a:uFillTx/>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dirty="0">
                <a:latin typeface="Barlow" panose="00000500000000000000" pitchFamily="2" charset="0"/>
                <a:cs typeface="Arial" panose="020B0604020202020204" pitchFamily="34" charset="0"/>
              </a:rPr>
              <a:t>Food and drink (80%).</a:t>
            </a:r>
          </a:p>
          <a:p>
            <a:pPr marL="285750" indent="-285750">
              <a:buFont typeface="Arial" panose="020B0604020202020204" pitchFamily="34" charset="0"/>
              <a:buChar char="•"/>
              <a:defRPr/>
            </a:pPr>
            <a:r>
              <a:rPr lang="en-GB" sz="1300" dirty="0">
                <a:latin typeface="Barlow" panose="00000500000000000000" pitchFamily="2" charset="0"/>
                <a:cs typeface="Arial" panose="020B0604020202020204" pitchFamily="34" charset="0"/>
              </a:rPr>
              <a:t>Those in accessible rural areas (90%).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u="sng" dirty="0">
              <a:solidFill>
                <a:srgbClr val="FF0000"/>
              </a:solidFill>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sng" strike="noStrike" kern="1200" cap="none" spc="0" normalizeH="0" baseline="0" noProof="0" dirty="0">
                <a:ln>
                  <a:noFill/>
                </a:ln>
                <a:solidFill>
                  <a:schemeClr val="tx2"/>
                </a:solidFill>
                <a:effectLst/>
                <a:uLnTx/>
                <a:uFillTx/>
                <a:latin typeface="Barlow" panose="00000500000000000000" pitchFamily="2" charset="0"/>
                <a:cs typeface="Arial" panose="020B0604020202020204" pitchFamily="34" charset="0"/>
              </a:rPr>
              <a:t>Less </a:t>
            </a:r>
            <a:r>
              <a:rPr kumimoji="0" lang="en-GB" sz="1300" b="1" i="0" u="none" strike="noStrike" kern="1200" cap="none" spc="0" normalizeH="0" baseline="0" noProof="0" dirty="0">
                <a:ln>
                  <a:noFill/>
                </a:ln>
                <a:solidFill>
                  <a:schemeClr val="tx2"/>
                </a:solidFill>
                <a:effectLst/>
                <a:uLnTx/>
                <a:uFillTx/>
                <a:latin typeface="Barlow" panose="00000500000000000000" pitchFamily="2" charset="0"/>
                <a:cs typeface="Arial" panose="020B0604020202020204" pitchFamily="34" charset="0"/>
              </a:rPr>
              <a:t>well informed than average</a:t>
            </a:r>
          </a:p>
          <a:p>
            <a:pPr marR="0" lvl="0" algn="l" defTabSz="914400" rtl="0" eaLnBrk="1" fontAlgn="auto" latinLnBrk="0" hangingPunct="1">
              <a:lnSpc>
                <a:spcPct val="100000"/>
              </a:lnSpc>
              <a:spcBef>
                <a:spcPts val="0"/>
              </a:spcBef>
              <a:spcAft>
                <a:spcPts val="0"/>
              </a:spcAft>
              <a:buClrTx/>
              <a:buSzTx/>
              <a:tabLst/>
              <a:defRPr/>
            </a:pPr>
            <a:endParaRPr kumimoji="0" lang="en-GB" sz="1300" b="1" i="0" u="none" strike="noStrike" kern="1200" cap="none" spc="0" normalizeH="0" baseline="0" noProof="0" dirty="0">
              <a:ln>
                <a:noFill/>
              </a:ln>
              <a:effectLst/>
              <a:uLnTx/>
              <a:uFillTx/>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dirty="0">
                <a:latin typeface="Barlow" panose="00000500000000000000" pitchFamily="2" charset="0"/>
                <a:cs typeface="Arial" panose="020B0604020202020204" pitchFamily="34" charset="0"/>
              </a:rPr>
              <a:t>Those in urban areas (34%).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 </a:t>
            </a:r>
          </a:p>
        </p:txBody>
      </p:sp>
    </p:spTree>
    <p:extLst>
      <p:ext uri="{BB962C8B-B14F-4D97-AF65-F5344CB8AC3E}">
        <p14:creationId xmlns:p14="http://schemas.microsoft.com/office/powerpoint/2010/main" val="1223847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C95561-DAA0-4757-9514-47167FB9B24E}"/>
              </a:ext>
            </a:extLst>
          </p:cNvPr>
          <p:cNvSpPr/>
          <p:nvPr/>
        </p:nvSpPr>
        <p:spPr>
          <a:xfrm>
            <a:off x="510653" y="1993802"/>
            <a:ext cx="11375949" cy="2246661"/>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21754" y="231109"/>
            <a:ext cx="10515600" cy="549275"/>
          </a:xfrm>
        </p:spPr>
        <p:txBody>
          <a:bodyPr>
            <a:noAutofit/>
          </a:bodyPr>
          <a:lstStyle/>
          <a:p>
            <a:r>
              <a:rPr lang="en-GB" sz="4000" dirty="0"/>
              <a:t>Measuring and reducing carbon emissions</a:t>
            </a:r>
            <a:endParaRPr lang="en-US" sz="4000" dirty="0"/>
          </a:p>
        </p:txBody>
      </p:sp>
      <p:sp>
        <p:nvSpPr>
          <p:cNvPr id="6" name="TextBox 5">
            <a:extLst>
              <a:ext uri="{FF2B5EF4-FFF2-40B4-BE49-F238E27FC236}">
                <a16:creationId xmlns:a16="http://schemas.microsoft.com/office/drawing/2014/main" id="{D05584AE-5F7F-491D-85D7-9993321CC219}"/>
              </a:ext>
            </a:extLst>
          </p:cNvPr>
          <p:cNvSpPr txBox="1"/>
          <p:nvPr/>
        </p:nvSpPr>
        <p:spPr>
          <a:xfrm>
            <a:off x="510653" y="1993802"/>
            <a:ext cx="9531490" cy="292388"/>
          </a:xfrm>
          <a:prstGeom prst="rect">
            <a:avLst/>
          </a:prstGeom>
          <a:noFill/>
        </p:spPr>
        <p:txBody>
          <a:bodyPr wrap="square" rtlCol="0">
            <a:spAutoFit/>
          </a:bodyPr>
          <a:lstStyle/>
          <a:p>
            <a:r>
              <a:rPr lang="en-GB" sz="1300" dirty="0">
                <a:latin typeface="Barlow" panose="00000500000000000000" pitchFamily="2" charset="0"/>
              </a:rPr>
              <a:t>Q. </a:t>
            </a:r>
            <a:r>
              <a:rPr lang="en-GB" sz="1300" dirty="0">
                <a:solidFill>
                  <a:srgbClr val="292926"/>
                </a:solidFill>
                <a:latin typeface="Barlow" panose="00000500000000000000" pitchFamily="2" charset="0"/>
                <a:cs typeface="Arial" panose="020B0604020202020204" pitchFamily="34" charset="0"/>
              </a:rPr>
              <a:t>Is your business </a:t>
            </a:r>
            <a:r>
              <a:rPr lang="en-GB" sz="1300" b="1" dirty="0">
                <a:solidFill>
                  <a:srgbClr val="292926"/>
                </a:solidFill>
                <a:latin typeface="Barlow" panose="00000500000000000000" pitchFamily="2" charset="0"/>
                <a:cs typeface="Arial" panose="020B0604020202020204" pitchFamily="34" charset="0"/>
              </a:rPr>
              <a:t>measuring</a:t>
            </a:r>
            <a:r>
              <a:rPr lang="en-GB" sz="1300" dirty="0">
                <a:solidFill>
                  <a:srgbClr val="292926"/>
                </a:solidFill>
                <a:latin typeface="Barlow" panose="00000500000000000000" pitchFamily="2" charset="0"/>
                <a:cs typeface="Arial" panose="020B0604020202020204" pitchFamily="34" charset="0"/>
              </a:rPr>
              <a:t>, or intending to measure, its operational carbon emissions? </a:t>
            </a:r>
            <a:endParaRPr lang="en-GB" sz="1300" dirty="0">
              <a:latin typeface="Barlow" panose="00000500000000000000" pitchFamily="2" charset="0"/>
            </a:endParaRPr>
          </a:p>
        </p:txBody>
      </p:sp>
      <p:sp>
        <p:nvSpPr>
          <p:cNvPr id="9" name="TextBox 8">
            <a:extLst>
              <a:ext uri="{FF2B5EF4-FFF2-40B4-BE49-F238E27FC236}">
                <a16:creationId xmlns:a16="http://schemas.microsoft.com/office/drawing/2014/main" id="{D603956B-EC97-3E40-19CA-E2E171B4AA1D}"/>
              </a:ext>
            </a:extLst>
          </p:cNvPr>
          <p:cNvSpPr txBox="1"/>
          <p:nvPr/>
        </p:nvSpPr>
        <p:spPr>
          <a:xfrm>
            <a:off x="510653" y="2217506"/>
            <a:ext cx="9531490" cy="292388"/>
          </a:xfrm>
          <a:prstGeom prst="rect">
            <a:avLst/>
          </a:prstGeom>
          <a:noFill/>
        </p:spPr>
        <p:txBody>
          <a:bodyPr wrap="square" rtlCol="0">
            <a:spAutoFit/>
          </a:bodyPr>
          <a:lstStyle/>
          <a:p>
            <a:r>
              <a:rPr lang="en-GB" sz="1300" dirty="0">
                <a:latin typeface="Barlow" panose="00000500000000000000" pitchFamily="2" charset="0"/>
              </a:rPr>
              <a:t>Q. </a:t>
            </a:r>
            <a:r>
              <a:rPr lang="en-GB" sz="1300" dirty="0">
                <a:solidFill>
                  <a:srgbClr val="292926"/>
                </a:solidFill>
                <a:latin typeface="Barlow" panose="00000500000000000000" pitchFamily="2" charset="0"/>
                <a:cs typeface="Arial" panose="020B0604020202020204" pitchFamily="34" charset="0"/>
              </a:rPr>
              <a:t>Is your business </a:t>
            </a:r>
            <a:r>
              <a:rPr lang="en-GB" sz="1300" b="1" dirty="0">
                <a:solidFill>
                  <a:srgbClr val="292926"/>
                </a:solidFill>
                <a:latin typeface="Barlow" panose="00000500000000000000" pitchFamily="2" charset="0"/>
                <a:cs typeface="Arial" panose="020B0604020202020204" pitchFamily="34" charset="0"/>
              </a:rPr>
              <a:t>reducing</a:t>
            </a:r>
            <a:r>
              <a:rPr lang="en-GB" sz="1300" dirty="0">
                <a:solidFill>
                  <a:srgbClr val="292926"/>
                </a:solidFill>
                <a:latin typeface="Barlow" panose="00000500000000000000" pitchFamily="2" charset="0"/>
                <a:cs typeface="Arial" panose="020B0604020202020204" pitchFamily="34" charset="0"/>
              </a:rPr>
              <a:t>, or intending to reduce, its carbon emissions? </a:t>
            </a:r>
            <a:endParaRPr lang="en-GB" sz="1300" dirty="0">
              <a:latin typeface="Barlow" panose="00000500000000000000" pitchFamily="2" charset="0"/>
            </a:endParaRPr>
          </a:p>
        </p:txBody>
      </p:sp>
      <p:graphicFrame>
        <p:nvGraphicFramePr>
          <p:cNvPr id="12" name="Chart 11">
            <a:extLst>
              <a:ext uri="{FF2B5EF4-FFF2-40B4-BE49-F238E27FC236}">
                <a16:creationId xmlns:a16="http://schemas.microsoft.com/office/drawing/2014/main" id="{5BA223BB-D9C3-D42E-A4E4-6ECBD24A5906}"/>
              </a:ext>
            </a:extLst>
          </p:cNvPr>
          <p:cNvGraphicFramePr/>
          <p:nvPr>
            <p:extLst>
              <p:ext uri="{D42A27DB-BD31-4B8C-83A1-F6EECF244321}">
                <p14:modId xmlns:p14="http://schemas.microsoft.com/office/powerpoint/2010/main" val="3551788004"/>
              </p:ext>
            </p:extLst>
          </p:nvPr>
        </p:nvGraphicFramePr>
        <p:xfrm>
          <a:off x="689793" y="2050240"/>
          <a:ext cx="10812414" cy="287704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35D5D1BE-46ED-B935-9F47-E72606EAE23D}"/>
              </a:ext>
            </a:extLst>
          </p:cNvPr>
          <p:cNvSpPr txBox="1"/>
          <p:nvPr/>
        </p:nvSpPr>
        <p:spPr>
          <a:xfrm>
            <a:off x="510653" y="4009631"/>
            <a:ext cx="1630322" cy="230832"/>
          </a:xfrm>
          <a:prstGeom prst="rect">
            <a:avLst/>
          </a:prstGeom>
          <a:noFill/>
        </p:spPr>
        <p:txBody>
          <a:bodyPr wrap="square" rtlCol="0">
            <a:spAutoFit/>
          </a:bodyPr>
          <a:lstStyle/>
          <a:p>
            <a:r>
              <a:rPr lang="en-GB" sz="900" i="1" dirty="0"/>
              <a:t>Base: All businesses (611)</a:t>
            </a:r>
          </a:p>
        </p:txBody>
      </p:sp>
      <p:sp>
        <p:nvSpPr>
          <p:cNvPr id="5" name="TextBox 4">
            <a:extLst>
              <a:ext uri="{FF2B5EF4-FFF2-40B4-BE49-F238E27FC236}">
                <a16:creationId xmlns:a16="http://schemas.microsoft.com/office/drawing/2014/main" id="{03337211-41DF-9347-2462-984F7F10E8C6}"/>
              </a:ext>
            </a:extLst>
          </p:cNvPr>
          <p:cNvSpPr txBox="1"/>
          <p:nvPr/>
        </p:nvSpPr>
        <p:spPr>
          <a:xfrm>
            <a:off x="460318" y="807402"/>
            <a:ext cx="11476617" cy="10926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solidFill>
                  <a:prstClr val="black"/>
                </a:solidFill>
                <a:latin typeface="Barlow" panose="00000500000000000000" pitchFamily="2" charset="0"/>
                <a:cs typeface="Arial" panose="020B0604020202020204" pitchFamily="34" charset="0"/>
              </a:rPr>
              <a:t>Just over a</a:t>
            </a:r>
            <a:r>
              <a:rPr kumimoji="0" lang="en-GB" sz="13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 third (36%) of businesses were either already measuring their carbon emissions (29%) or intending to </a:t>
            </a:r>
            <a:r>
              <a:rPr lang="en-GB" sz="1300" b="1" dirty="0">
                <a:solidFill>
                  <a:prstClr val="black"/>
                </a:solidFill>
                <a:latin typeface="Barlow" panose="00000500000000000000" pitchFamily="2" charset="0"/>
                <a:cs typeface="Arial" panose="020B0604020202020204" pitchFamily="34" charset="0"/>
              </a:rPr>
              <a:t>within six months (7%). </a:t>
            </a:r>
            <a:r>
              <a:rPr lang="en-GB" sz="1300" dirty="0">
                <a:solidFill>
                  <a:prstClr val="black"/>
                </a:solidFill>
                <a:latin typeface="Barlow" panose="00000500000000000000" pitchFamily="2" charset="0"/>
                <a:cs typeface="Arial" panose="020B0604020202020204" pitchFamily="34" charset="0"/>
              </a:rPr>
              <a:t>Over a quarter (26%) intended to but with no set timeframe, and 32% did not intend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solidFill>
                <a:prstClr val="black"/>
              </a:solidFill>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solidFill>
                  <a:prstClr val="black"/>
                </a:solidFill>
                <a:latin typeface="Barlow" panose="00000500000000000000" pitchFamily="2" charset="0"/>
                <a:cs typeface="Arial" panose="020B0604020202020204" pitchFamily="34" charset="0"/>
              </a:rPr>
              <a:t>More businesses were reducing carbon emissions than measuring them. Just under half (46%) were already reducing emissions (41%) or intending to within six months (5%). </a:t>
            </a:r>
            <a:r>
              <a:rPr lang="en-GB" sz="1300" dirty="0">
                <a:solidFill>
                  <a:prstClr val="black"/>
                </a:solidFill>
                <a:latin typeface="Barlow" panose="00000500000000000000" pitchFamily="2" charset="0"/>
                <a:cs typeface="Arial" panose="020B0604020202020204" pitchFamily="34" charset="0"/>
              </a:rPr>
              <a:t>Over a quarter (28%) planned to but without a timescale and 20% had no plans to. </a:t>
            </a:r>
            <a:endParaRPr kumimoji="0" lang="en-GB" sz="13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8EC65F37-AB7F-F268-7C80-7309B9BD998B}"/>
              </a:ext>
            </a:extLst>
          </p:cNvPr>
          <p:cNvSpPr txBox="1"/>
          <p:nvPr/>
        </p:nvSpPr>
        <p:spPr>
          <a:xfrm>
            <a:off x="474792" y="4288502"/>
            <a:ext cx="3927016" cy="1892826"/>
          </a:xfrm>
          <a:prstGeom prst="rect">
            <a:avLst/>
          </a:prstGeom>
          <a:noFill/>
        </p:spPr>
        <p:txBody>
          <a:bodyPr wrap="square" rtlCol="0">
            <a:spAutoFit/>
          </a:bodyPr>
          <a:lstStyle/>
          <a:p>
            <a:r>
              <a:rPr lang="en-GB" sz="1300" b="1" dirty="0">
                <a:latin typeface="Barlow" panose="00000500000000000000" pitchFamily="2" charset="0"/>
              </a:rPr>
              <a:t>Just over a quarter (27%) of businesses were </a:t>
            </a:r>
            <a:r>
              <a:rPr lang="en-GB" sz="1300" b="1" u="sng" dirty="0">
                <a:latin typeface="Barlow" panose="00000500000000000000" pitchFamily="2" charset="0"/>
              </a:rPr>
              <a:t>both</a:t>
            </a:r>
            <a:r>
              <a:rPr lang="en-GB" sz="1300" b="1" dirty="0">
                <a:latin typeface="Barlow" panose="00000500000000000000" pitchFamily="2" charset="0"/>
              </a:rPr>
              <a:t> measuring and reducing their emissions (or planning to in six months)</a:t>
            </a:r>
            <a:r>
              <a:rPr lang="en-GB" sz="1300" dirty="0">
                <a:latin typeface="Barlow" panose="00000500000000000000" pitchFamily="2" charset="0"/>
              </a:rPr>
              <a:t>.  </a:t>
            </a:r>
          </a:p>
          <a:p>
            <a:endParaRPr lang="en-GB" sz="1300" dirty="0">
              <a:latin typeface="Barlow" panose="00000500000000000000" pitchFamily="2" charset="0"/>
            </a:endParaRPr>
          </a:p>
          <a:p>
            <a:r>
              <a:rPr lang="en-GB" sz="1300" dirty="0">
                <a:latin typeface="Barlow" panose="00000500000000000000" pitchFamily="2" charset="0"/>
              </a:rPr>
              <a:t>This was higher among: food and drink (42%), those informed about their climate change responsibilities (32%) and those investing to support growth (35%).</a:t>
            </a:r>
          </a:p>
          <a:p>
            <a:pPr marL="285750" indent="-285750">
              <a:buFont typeface="Arial" panose="020B0604020202020204" pitchFamily="34" charset="0"/>
              <a:buChar char="•"/>
            </a:pPr>
            <a:endParaRPr lang="en-GB" sz="1300" dirty="0">
              <a:latin typeface="Barlow" panose="00000500000000000000" pitchFamily="2" charset="0"/>
            </a:endParaRPr>
          </a:p>
          <a:p>
            <a:endParaRPr lang="en-GB" sz="1300" dirty="0">
              <a:latin typeface="Barlow" panose="00000500000000000000" pitchFamily="2" charset="0"/>
            </a:endParaRPr>
          </a:p>
        </p:txBody>
      </p:sp>
      <p:sp>
        <p:nvSpPr>
          <p:cNvPr id="11" name="TextBox 10">
            <a:extLst>
              <a:ext uri="{FF2B5EF4-FFF2-40B4-BE49-F238E27FC236}">
                <a16:creationId xmlns:a16="http://schemas.microsoft.com/office/drawing/2014/main" id="{922C7F23-BE92-8757-546A-23E036F49AA8}"/>
              </a:ext>
            </a:extLst>
          </p:cNvPr>
          <p:cNvSpPr txBox="1"/>
          <p:nvPr/>
        </p:nvSpPr>
        <p:spPr>
          <a:xfrm>
            <a:off x="4488232" y="4296901"/>
            <a:ext cx="3487906" cy="1692771"/>
          </a:xfrm>
          <a:prstGeom prst="rect">
            <a:avLst/>
          </a:prstGeom>
          <a:noFill/>
        </p:spPr>
        <p:txBody>
          <a:bodyPr wrap="square" rtlCol="0">
            <a:spAutoFit/>
          </a:bodyPr>
          <a:lstStyle/>
          <a:p>
            <a:r>
              <a:rPr lang="en-GB" sz="1300" b="1" dirty="0">
                <a:latin typeface="Barlow" panose="00000500000000000000" pitchFamily="2" charset="0"/>
              </a:rPr>
              <a:t>Around one in five (19%) were reducing their emissions, but not measuring them (or planning to in six months).</a:t>
            </a:r>
          </a:p>
          <a:p>
            <a:endParaRPr lang="en-GB" sz="1300" dirty="0">
              <a:latin typeface="Barlow" panose="00000500000000000000" pitchFamily="2" charset="0"/>
            </a:endParaRPr>
          </a:p>
          <a:p>
            <a:r>
              <a:rPr lang="en-GB" sz="1300" dirty="0">
                <a:latin typeface="Barlow" panose="00000500000000000000" pitchFamily="2" charset="0"/>
              </a:rPr>
              <a:t>This was higher among: financial and business services (28%), tourism (27%) and those scaling back operations (27%).</a:t>
            </a:r>
          </a:p>
          <a:p>
            <a:endParaRPr lang="en-GB" sz="1300" dirty="0">
              <a:latin typeface="Barlow" panose="00000500000000000000" pitchFamily="2" charset="0"/>
            </a:endParaRPr>
          </a:p>
        </p:txBody>
      </p:sp>
      <p:sp>
        <p:nvSpPr>
          <p:cNvPr id="14" name="TextBox 13">
            <a:extLst>
              <a:ext uri="{FF2B5EF4-FFF2-40B4-BE49-F238E27FC236}">
                <a16:creationId xmlns:a16="http://schemas.microsoft.com/office/drawing/2014/main" id="{3BC675AB-9064-7EA5-0821-A9CD9004AB1E}"/>
              </a:ext>
            </a:extLst>
          </p:cNvPr>
          <p:cNvSpPr txBox="1"/>
          <p:nvPr/>
        </p:nvSpPr>
        <p:spPr>
          <a:xfrm>
            <a:off x="8062563" y="4288502"/>
            <a:ext cx="3788241" cy="1892826"/>
          </a:xfrm>
          <a:prstGeom prst="rect">
            <a:avLst/>
          </a:prstGeom>
          <a:noFill/>
        </p:spPr>
        <p:txBody>
          <a:bodyPr wrap="square" rtlCol="0">
            <a:spAutoFit/>
          </a:bodyPr>
          <a:lstStyle/>
          <a:p>
            <a:r>
              <a:rPr lang="en-GB" sz="1300" b="1" dirty="0">
                <a:latin typeface="Barlow" panose="00000500000000000000" pitchFamily="2" charset="0"/>
              </a:rPr>
              <a:t>Fewer than one in five (16%) were </a:t>
            </a:r>
            <a:r>
              <a:rPr lang="en-GB" sz="1300" b="1" u="sng" dirty="0">
                <a:latin typeface="Barlow" panose="00000500000000000000" pitchFamily="2" charset="0"/>
              </a:rPr>
              <a:t>neithe</a:t>
            </a:r>
            <a:r>
              <a:rPr lang="en-GB" sz="1300" b="1" dirty="0">
                <a:latin typeface="Barlow" panose="00000500000000000000" pitchFamily="2" charset="0"/>
              </a:rPr>
              <a:t>r measuring nor reducing their emissions, and did not intend to do either</a:t>
            </a:r>
            <a:r>
              <a:rPr lang="en-GB" sz="1300" dirty="0">
                <a:latin typeface="Barlow" panose="00000500000000000000" pitchFamily="2" charset="0"/>
              </a:rPr>
              <a:t>. </a:t>
            </a:r>
          </a:p>
          <a:p>
            <a:endParaRPr lang="en-GB" sz="1300" dirty="0">
              <a:latin typeface="Barlow" panose="00000500000000000000" pitchFamily="2" charset="0"/>
            </a:endParaRPr>
          </a:p>
          <a:p>
            <a:r>
              <a:rPr lang="en-GB" sz="1300" dirty="0">
                <a:latin typeface="Barlow" panose="00000500000000000000" pitchFamily="2" charset="0"/>
              </a:rPr>
              <a:t>This was higher among: financial and business services (20%), those not well informed about their climate change responsibilities (29%) and those making no changes to remain viable (28%).</a:t>
            </a:r>
          </a:p>
          <a:p>
            <a:endParaRPr lang="en-GB" sz="1300" dirty="0">
              <a:latin typeface="Barlow" panose="00000500000000000000" pitchFamily="2" charset="0"/>
            </a:endParaRPr>
          </a:p>
        </p:txBody>
      </p:sp>
      <p:cxnSp>
        <p:nvCxnSpPr>
          <p:cNvPr id="15" name="Straight Connector 14">
            <a:extLst>
              <a:ext uri="{FF2B5EF4-FFF2-40B4-BE49-F238E27FC236}">
                <a16:creationId xmlns:a16="http://schemas.microsoft.com/office/drawing/2014/main" id="{91061D9E-724E-9136-8BC3-71FBC676EFE9}"/>
              </a:ext>
            </a:extLst>
          </p:cNvPr>
          <p:cNvCxnSpPr>
            <a:cxnSpLocks/>
          </p:cNvCxnSpPr>
          <p:nvPr/>
        </p:nvCxnSpPr>
        <p:spPr>
          <a:xfrm>
            <a:off x="4470858" y="4364970"/>
            <a:ext cx="0" cy="1553230"/>
          </a:xfrm>
          <a:prstGeom prst="line">
            <a:avLst/>
          </a:prstGeom>
          <a:ln>
            <a:solidFill>
              <a:srgbClr val="3BC9D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8446B26-052A-AD13-32B2-CD2FE6139DB2}"/>
              </a:ext>
            </a:extLst>
          </p:cNvPr>
          <p:cNvCxnSpPr>
            <a:cxnSpLocks/>
          </p:cNvCxnSpPr>
          <p:nvPr/>
        </p:nvCxnSpPr>
        <p:spPr>
          <a:xfrm>
            <a:off x="8055887" y="4364970"/>
            <a:ext cx="6676" cy="1624702"/>
          </a:xfrm>
          <a:prstGeom prst="line">
            <a:avLst/>
          </a:prstGeom>
          <a:ln>
            <a:solidFill>
              <a:srgbClr val="3BC9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442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C6CF43-D3BB-DD9A-5A3D-1D83CB0CD244}"/>
              </a:ext>
            </a:extLst>
          </p:cNvPr>
          <p:cNvSpPr/>
          <p:nvPr/>
        </p:nvSpPr>
        <p:spPr>
          <a:xfrm>
            <a:off x="6227006" y="920619"/>
            <a:ext cx="5661766" cy="4716783"/>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10456" y="109894"/>
            <a:ext cx="10515600" cy="876821"/>
          </a:xfrm>
        </p:spPr>
        <p:txBody>
          <a:bodyPr>
            <a:normAutofit/>
          </a:bodyPr>
          <a:lstStyle/>
          <a:p>
            <a:r>
              <a:rPr lang="en-GB" sz="4000" dirty="0"/>
              <a:t>Supporting plans for reducing emissions </a:t>
            </a:r>
            <a:endParaRPr lang="en-US" sz="4000" dirty="0"/>
          </a:p>
        </p:txBody>
      </p:sp>
      <p:sp>
        <p:nvSpPr>
          <p:cNvPr id="3" name="Content Placeholder 2">
            <a:extLst>
              <a:ext uri="{FF2B5EF4-FFF2-40B4-BE49-F238E27FC236}">
                <a16:creationId xmlns:a16="http://schemas.microsoft.com/office/drawing/2014/main" id="{FD099798-2298-754E-A526-D6D26C12EA27}"/>
              </a:ext>
            </a:extLst>
          </p:cNvPr>
          <p:cNvSpPr>
            <a:spLocks noGrp="1"/>
          </p:cNvSpPr>
          <p:nvPr>
            <p:ph sz="half" idx="1"/>
          </p:nvPr>
        </p:nvSpPr>
        <p:spPr>
          <a:xfrm>
            <a:off x="671852" y="1076182"/>
            <a:ext cx="5424148" cy="4351338"/>
          </a:xfrm>
        </p:spPr>
        <p:txBody>
          <a:bodyPr>
            <a:normAutofit/>
          </a:bodyPr>
          <a:lstStyle/>
          <a:p>
            <a:pPr marL="0" indent="0">
              <a:buNone/>
            </a:pPr>
            <a:endParaRPr lang="en-GB" sz="1300" b="1" dirty="0">
              <a:solidFill>
                <a:prstClr val="black"/>
              </a:solidFill>
              <a:latin typeface="Calibri"/>
              <a:cs typeface="Arial" panose="020B0604020202020204" pitchFamily="34" charset="0"/>
            </a:endParaRPr>
          </a:p>
          <a:p>
            <a:pPr marL="0" indent="0">
              <a:buNone/>
              <a:defRPr/>
            </a:pPr>
            <a:endParaRPr lang="en-GB" sz="1300" dirty="0">
              <a:latin typeface="Calibri"/>
              <a:cs typeface="Arial" panose="020B0604020202020204" pitchFamily="34" charset="0"/>
            </a:endParaRPr>
          </a:p>
        </p:txBody>
      </p:sp>
      <p:sp>
        <p:nvSpPr>
          <p:cNvPr id="8" name="Text Placeholder 5">
            <a:extLst>
              <a:ext uri="{FF2B5EF4-FFF2-40B4-BE49-F238E27FC236}">
                <a16:creationId xmlns:a16="http://schemas.microsoft.com/office/drawing/2014/main" id="{4EE3D576-8FE5-407E-E15B-F84A399DC486}"/>
              </a:ext>
            </a:extLst>
          </p:cNvPr>
          <p:cNvSpPr txBox="1">
            <a:spLocks/>
          </p:cNvSpPr>
          <p:nvPr/>
        </p:nvSpPr>
        <p:spPr>
          <a:xfrm>
            <a:off x="6227007" y="997981"/>
            <a:ext cx="5559618"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rgbClr val="292926"/>
                </a:solidFill>
                <a:latin typeface="Barlow" panose="00000500000000000000" pitchFamily="2" charset="0"/>
                <a:cs typeface="Arial" panose="020B0604020202020204" pitchFamily="34" charset="0"/>
              </a:rPr>
              <a:t>Q In relation to your plans for reducing emissions, which of the following do you have in place?</a:t>
            </a:r>
          </a:p>
        </p:txBody>
      </p:sp>
      <p:sp>
        <p:nvSpPr>
          <p:cNvPr id="4" name="TextBox 3">
            <a:extLst>
              <a:ext uri="{FF2B5EF4-FFF2-40B4-BE49-F238E27FC236}">
                <a16:creationId xmlns:a16="http://schemas.microsoft.com/office/drawing/2014/main" id="{E2DC3159-B154-CF3B-9C09-EFD44787191E}"/>
              </a:ext>
            </a:extLst>
          </p:cNvPr>
          <p:cNvSpPr txBox="1"/>
          <p:nvPr/>
        </p:nvSpPr>
        <p:spPr>
          <a:xfrm>
            <a:off x="6179199" y="5427520"/>
            <a:ext cx="5489724" cy="230832"/>
          </a:xfrm>
          <a:prstGeom prst="rect">
            <a:avLst/>
          </a:prstGeom>
          <a:noFill/>
        </p:spPr>
        <p:txBody>
          <a:bodyPr wrap="square" rtlCol="0">
            <a:spAutoFit/>
          </a:bodyPr>
          <a:lstStyle/>
          <a:p>
            <a:r>
              <a:rPr lang="en-GB" sz="900" i="1" dirty="0">
                <a:latin typeface="Barlow" panose="00000500000000000000" pitchFamily="2" charset="0"/>
              </a:rPr>
              <a:t>Base: All those planning or taking action to reduce emission (455)</a:t>
            </a:r>
          </a:p>
        </p:txBody>
      </p:sp>
      <p:graphicFrame>
        <p:nvGraphicFramePr>
          <p:cNvPr id="5" name="Chart 4">
            <a:extLst>
              <a:ext uri="{FF2B5EF4-FFF2-40B4-BE49-F238E27FC236}">
                <a16:creationId xmlns:a16="http://schemas.microsoft.com/office/drawing/2014/main" id="{085E1D34-F27C-1D7E-5B12-EA0AEEF1D072}"/>
              </a:ext>
            </a:extLst>
          </p:cNvPr>
          <p:cNvGraphicFramePr/>
          <p:nvPr>
            <p:extLst>
              <p:ext uri="{D42A27DB-BD31-4B8C-83A1-F6EECF244321}">
                <p14:modId xmlns:p14="http://schemas.microsoft.com/office/powerpoint/2010/main" val="4031302562"/>
              </p:ext>
            </p:extLst>
          </p:nvPr>
        </p:nvGraphicFramePr>
        <p:xfrm>
          <a:off x="6384485" y="1515912"/>
          <a:ext cx="5559620" cy="371763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79B8203-EA3E-548A-89DC-19646EF8E1AD}"/>
              </a:ext>
            </a:extLst>
          </p:cNvPr>
          <p:cNvSpPr txBox="1"/>
          <p:nvPr/>
        </p:nvSpPr>
        <p:spPr>
          <a:xfrm>
            <a:off x="434234" y="884176"/>
            <a:ext cx="5661766"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latin typeface="Barlow" panose="00000500000000000000" pitchFamily="2" charset="0"/>
                <a:cs typeface="Arial" panose="020B0604020202020204" pitchFamily="34" charset="0"/>
              </a:rPr>
              <a:t>Among those that were taking or planning action to reduce their emissions, 85% had resources or plans in place to support this. </a:t>
            </a:r>
            <a:r>
              <a:rPr lang="en-GB" sz="1300" dirty="0">
                <a:latin typeface="Barlow" panose="00000500000000000000" pitchFamily="2" charset="0"/>
                <a:cs typeface="Arial" panose="020B0604020202020204" pitchFamily="34" charset="0"/>
              </a:rPr>
              <a:t>The most common of these was access to external advice or support (58%), followed by sustainability or low carbon policies (33%), internal expertise (29%), reduction targets (26%) and an internal budget (24%).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latin typeface="Barlow" panose="00000500000000000000" pitchFamily="2" charset="0"/>
              <a:cs typeface="Arial" panose="020B0604020202020204" pitchFamily="34" charset="0"/>
            </a:endParaRPr>
          </a:p>
          <a:p>
            <a:pPr>
              <a:defRPr/>
            </a:pPr>
            <a:r>
              <a:rPr lang="en-GB" sz="1300" dirty="0">
                <a:latin typeface="Barlow" panose="00000500000000000000" pitchFamily="2" charset="0"/>
                <a:cs typeface="Arial" panose="020B0604020202020204" pitchFamily="34" charset="0"/>
              </a:rPr>
              <a:t>Those that were well informed about their climate change responsibilities were more likely to have each type of supporting resource in place, while those that were not well informed were more likely to have none (47%).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latin typeface="Barlow" panose="00000500000000000000" pitchFamily="2" charset="0"/>
              <a:cs typeface="Arial" panose="020B0604020202020204" pitchFamily="34" charset="0"/>
            </a:endParaRPr>
          </a:p>
          <a:p>
            <a:pPr>
              <a:defRPr/>
            </a:pPr>
            <a:r>
              <a:rPr lang="en-GB" sz="1300" b="1" dirty="0">
                <a:solidFill>
                  <a:srgbClr val="3BC9D5"/>
                </a:solidFill>
                <a:latin typeface="Barlow" panose="00000500000000000000" pitchFamily="2" charset="0"/>
                <a:cs typeface="Arial" panose="020B0604020202020204" pitchFamily="34" charset="0"/>
              </a:rPr>
              <a:t>Further variation (higher than average): </a:t>
            </a:r>
          </a:p>
          <a:p>
            <a:pPr>
              <a:defRPr/>
            </a:pPr>
            <a:endParaRPr lang="en-GB" sz="1300" b="1"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latin typeface="Barlow" panose="00000500000000000000" pitchFamily="2" charset="0"/>
                <a:cs typeface="Arial" panose="020B0604020202020204" pitchFamily="34" charset="0"/>
              </a:rPr>
              <a:t>Food and drink</a:t>
            </a:r>
            <a:r>
              <a:rPr lang="en-GB" sz="1300" dirty="0">
                <a:latin typeface="Barlow" panose="00000500000000000000" pitchFamily="2" charset="0"/>
                <a:cs typeface="Arial" panose="020B0604020202020204" pitchFamily="34" charset="0"/>
              </a:rPr>
              <a:t> – access to external advice or support (74%) and reduction targets (35%).</a:t>
            </a:r>
          </a:p>
          <a:p>
            <a:pPr>
              <a:defRPr/>
            </a:pPr>
            <a:endParaRPr lang="en-GB" sz="1300" b="1"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latin typeface="Barlow" panose="00000500000000000000" pitchFamily="2" charset="0"/>
                <a:cs typeface="Arial" panose="020B0604020202020204" pitchFamily="34" charset="0"/>
              </a:rPr>
              <a:t>Remote rural</a:t>
            </a:r>
            <a:r>
              <a:rPr lang="en-GB" sz="1300" dirty="0">
                <a:latin typeface="Barlow" panose="00000500000000000000" pitchFamily="2" charset="0"/>
                <a:cs typeface="Arial" panose="020B0604020202020204" pitchFamily="34" charset="0"/>
              </a:rPr>
              <a:t> – sustainability or low carbon policies (40%).</a:t>
            </a:r>
            <a:endParaRPr lang="en-GB" sz="1300" b="1"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endParaRPr lang="en-GB" sz="1300"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latin typeface="Barlow" panose="00000500000000000000" pitchFamily="2" charset="0"/>
                <a:cs typeface="Arial" panose="020B0604020202020204" pitchFamily="34" charset="0"/>
              </a:rPr>
              <a:t>Those investing to support growth </a:t>
            </a:r>
            <a:r>
              <a:rPr lang="en-GB" sz="1300" dirty="0">
                <a:latin typeface="Barlow" panose="00000500000000000000" pitchFamily="2" charset="0"/>
                <a:cs typeface="Arial" panose="020B0604020202020204" pitchFamily="34" charset="0"/>
              </a:rPr>
              <a:t>– sustainability or low carbon policies (44%) a formal written plan (22%).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00" b="1" i="0" u="none" strike="noStrike" kern="1200" cap="none" spc="0" normalizeH="0" baseline="0" noProof="0" dirty="0">
              <a:ln>
                <a:noFill/>
              </a:ln>
              <a:effectLst/>
              <a:uLnTx/>
              <a:uFillTx/>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2150429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C6CF43-D3BB-DD9A-5A3D-1D83CB0CD244}"/>
              </a:ext>
            </a:extLst>
          </p:cNvPr>
          <p:cNvSpPr/>
          <p:nvPr/>
        </p:nvSpPr>
        <p:spPr>
          <a:xfrm>
            <a:off x="6256244" y="1001037"/>
            <a:ext cx="5630413" cy="4636365"/>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20632" y="130214"/>
            <a:ext cx="10515600" cy="876821"/>
          </a:xfrm>
        </p:spPr>
        <p:txBody>
          <a:bodyPr>
            <a:normAutofit/>
          </a:bodyPr>
          <a:lstStyle/>
          <a:p>
            <a:r>
              <a:rPr lang="en-GB" sz="4000" dirty="0"/>
              <a:t>Reasons for not reducing emissions</a:t>
            </a:r>
            <a:endParaRPr lang="en-US" sz="4000" dirty="0"/>
          </a:p>
        </p:txBody>
      </p:sp>
      <p:sp>
        <p:nvSpPr>
          <p:cNvPr id="3" name="Content Placeholder 2">
            <a:extLst>
              <a:ext uri="{FF2B5EF4-FFF2-40B4-BE49-F238E27FC236}">
                <a16:creationId xmlns:a16="http://schemas.microsoft.com/office/drawing/2014/main" id="{FD099798-2298-754E-A526-D6D26C12EA27}"/>
              </a:ext>
            </a:extLst>
          </p:cNvPr>
          <p:cNvSpPr>
            <a:spLocks noGrp="1"/>
          </p:cNvSpPr>
          <p:nvPr>
            <p:ph sz="half" idx="1"/>
          </p:nvPr>
        </p:nvSpPr>
        <p:spPr>
          <a:xfrm>
            <a:off x="671852" y="1076182"/>
            <a:ext cx="5424148" cy="4351338"/>
          </a:xfrm>
        </p:spPr>
        <p:txBody>
          <a:bodyPr>
            <a:normAutofit/>
          </a:bodyPr>
          <a:lstStyle/>
          <a:p>
            <a:pPr marL="0" indent="0">
              <a:buNone/>
            </a:pPr>
            <a:endParaRPr lang="en-GB" sz="1300" b="1" dirty="0">
              <a:solidFill>
                <a:prstClr val="black"/>
              </a:solidFill>
              <a:latin typeface="Calibri"/>
              <a:cs typeface="Arial" panose="020B0604020202020204" pitchFamily="34" charset="0"/>
            </a:endParaRPr>
          </a:p>
          <a:p>
            <a:pPr marL="0" indent="0">
              <a:buNone/>
              <a:defRPr/>
            </a:pPr>
            <a:endParaRPr lang="en-GB" sz="1300" dirty="0">
              <a:latin typeface="Calibri"/>
              <a:cs typeface="Arial" panose="020B0604020202020204" pitchFamily="34" charset="0"/>
            </a:endParaRPr>
          </a:p>
        </p:txBody>
      </p:sp>
      <p:sp>
        <p:nvSpPr>
          <p:cNvPr id="8" name="Text Placeholder 5">
            <a:extLst>
              <a:ext uri="{FF2B5EF4-FFF2-40B4-BE49-F238E27FC236}">
                <a16:creationId xmlns:a16="http://schemas.microsoft.com/office/drawing/2014/main" id="{4EE3D576-8FE5-407E-E15B-F84A399DC486}"/>
              </a:ext>
            </a:extLst>
          </p:cNvPr>
          <p:cNvSpPr txBox="1">
            <a:spLocks/>
          </p:cNvSpPr>
          <p:nvPr/>
        </p:nvSpPr>
        <p:spPr>
          <a:xfrm>
            <a:off x="6345963" y="1001037"/>
            <a:ext cx="5400005"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rgbClr val="292926"/>
                </a:solidFill>
                <a:latin typeface="Barlow" panose="00000500000000000000" pitchFamily="2" charset="0"/>
                <a:cs typeface="Arial" panose="020B0604020202020204" pitchFamily="34" charset="0"/>
              </a:rPr>
              <a:t>Q Why do you not intend to reduce emissions?</a:t>
            </a:r>
          </a:p>
        </p:txBody>
      </p:sp>
      <p:sp>
        <p:nvSpPr>
          <p:cNvPr id="4" name="TextBox 3">
            <a:extLst>
              <a:ext uri="{FF2B5EF4-FFF2-40B4-BE49-F238E27FC236}">
                <a16:creationId xmlns:a16="http://schemas.microsoft.com/office/drawing/2014/main" id="{E2DC3159-B154-CF3B-9C09-EFD44787191E}"/>
              </a:ext>
            </a:extLst>
          </p:cNvPr>
          <p:cNvSpPr txBox="1"/>
          <p:nvPr/>
        </p:nvSpPr>
        <p:spPr>
          <a:xfrm>
            <a:off x="6256244" y="5396095"/>
            <a:ext cx="5489724" cy="230832"/>
          </a:xfrm>
          <a:prstGeom prst="rect">
            <a:avLst/>
          </a:prstGeom>
          <a:noFill/>
        </p:spPr>
        <p:txBody>
          <a:bodyPr wrap="square" rtlCol="0">
            <a:spAutoFit/>
          </a:bodyPr>
          <a:lstStyle/>
          <a:p>
            <a:r>
              <a:rPr lang="en-GB" sz="900" i="1" dirty="0">
                <a:latin typeface="Barlow" panose="00000500000000000000" pitchFamily="2" charset="0"/>
              </a:rPr>
              <a:t>Base: All those not planning or taking action to reduce emission (123)</a:t>
            </a:r>
          </a:p>
        </p:txBody>
      </p:sp>
      <p:graphicFrame>
        <p:nvGraphicFramePr>
          <p:cNvPr id="6" name="Chart 5">
            <a:extLst>
              <a:ext uri="{FF2B5EF4-FFF2-40B4-BE49-F238E27FC236}">
                <a16:creationId xmlns:a16="http://schemas.microsoft.com/office/drawing/2014/main" id="{141FA2C6-D510-0762-6179-16D6D6DBBE60}"/>
              </a:ext>
            </a:extLst>
          </p:cNvPr>
          <p:cNvGraphicFramePr/>
          <p:nvPr>
            <p:extLst>
              <p:ext uri="{D42A27DB-BD31-4B8C-83A1-F6EECF244321}">
                <p14:modId xmlns:p14="http://schemas.microsoft.com/office/powerpoint/2010/main" val="3688868323"/>
              </p:ext>
            </p:extLst>
          </p:nvPr>
        </p:nvGraphicFramePr>
        <p:xfrm>
          <a:off x="6369418" y="1374934"/>
          <a:ext cx="5263376" cy="38945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9AE9ADF-183F-7864-11C2-74B09E84F197}"/>
              </a:ext>
            </a:extLst>
          </p:cNvPr>
          <p:cNvSpPr txBox="1"/>
          <p:nvPr/>
        </p:nvSpPr>
        <p:spPr>
          <a:xfrm>
            <a:off x="446032" y="955296"/>
            <a:ext cx="5424148"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latin typeface="Barlow" panose="00000500000000000000" pitchFamily="2" charset="0"/>
                <a:cs typeface="Arial" panose="020B0604020202020204" pitchFamily="34" charset="0"/>
              </a:rPr>
              <a:t>Among businesses that were not reducing or planning to reduce their emissions, more than half (57%) said this was not relevant to their business and almost a quarter (24%) said it was not a priority for them right 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Barlow" panose="00000500000000000000" pitchFamily="2" charset="0"/>
                <a:cs typeface="Arial" panose="020B0604020202020204" pitchFamily="34" charset="0"/>
              </a:rPr>
              <a:t>Other reasons given were finding it too challenging to make changes (20%), costs being too high (15%), not knowing how to reduce emissions (12%), and a lack of time (10%) and capacity (8%).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latin typeface="Barlow" panose="00000500000000000000" pitchFamily="2" charset="0"/>
              <a:cs typeface="Arial" panose="020B0604020202020204" pitchFamily="34" charset="0"/>
            </a:endParaRPr>
          </a:p>
          <a:p>
            <a:pPr>
              <a:defRPr/>
            </a:pPr>
            <a:r>
              <a:rPr lang="en-GB" sz="1300" dirty="0">
                <a:latin typeface="Barlow" panose="00000500000000000000" pitchFamily="2" charset="0"/>
                <a:cs typeface="Arial" panose="020B0604020202020204" pitchFamily="34" charset="0"/>
              </a:rPr>
              <a:t>Businesses that were </a:t>
            </a:r>
            <a:r>
              <a:rPr lang="en-GB" sz="1300" b="1" dirty="0">
                <a:latin typeface="Barlow" panose="00000500000000000000" pitchFamily="2" charset="0"/>
                <a:cs typeface="Arial" panose="020B0604020202020204" pitchFamily="34" charset="0"/>
              </a:rPr>
              <a:t>not well-informed </a:t>
            </a:r>
            <a:r>
              <a:rPr lang="en-GB" sz="1300" dirty="0">
                <a:latin typeface="Barlow" panose="00000500000000000000" pitchFamily="2" charset="0"/>
                <a:cs typeface="Arial" panose="020B0604020202020204" pitchFamily="34" charset="0"/>
              </a:rPr>
              <a:t>about their climate change responsibilities were more likely to say that reducing emissions was not a priority for them (35%).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3052552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0A59F-E404-2FD4-E3E5-9D759749566D}"/>
              </a:ext>
            </a:extLst>
          </p:cNvPr>
          <p:cNvSpPr/>
          <p:nvPr/>
        </p:nvSpPr>
        <p:spPr>
          <a:xfrm>
            <a:off x="514881" y="1501756"/>
            <a:ext cx="10954660" cy="2695139"/>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09987" y="193309"/>
            <a:ext cx="10515600" cy="549275"/>
          </a:xfrm>
        </p:spPr>
        <p:txBody>
          <a:bodyPr>
            <a:noAutofit/>
          </a:bodyPr>
          <a:lstStyle/>
          <a:p>
            <a:r>
              <a:rPr lang="en-GB" sz="4000" dirty="0"/>
              <a:t>Actions to improve energy efficiency of premises</a:t>
            </a:r>
            <a:endParaRPr lang="en-US" sz="4000" dirty="0"/>
          </a:p>
        </p:txBody>
      </p:sp>
      <p:sp>
        <p:nvSpPr>
          <p:cNvPr id="9" name="TextBox 8">
            <a:extLst>
              <a:ext uri="{FF2B5EF4-FFF2-40B4-BE49-F238E27FC236}">
                <a16:creationId xmlns:a16="http://schemas.microsoft.com/office/drawing/2014/main" id="{D603956B-EC97-3E40-19CA-E2E171B4AA1D}"/>
              </a:ext>
            </a:extLst>
          </p:cNvPr>
          <p:cNvSpPr txBox="1"/>
          <p:nvPr/>
        </p:nvSpPr>
        <p:spPr>
          <a:xfrm>
            <a:off x="501551" y="1548341"/>
            <a:ext cx="9531490" cy="292388"/>
          </a:xfrm>
          <a:prstGeom prst="rect">
            <a:avLst/>
          </a:prstGeom>
          <a:noFill/>
        </p:spPr>
        <p:txBody>
          <a:bodyPr wrap="square" rtlCol="0">
            <a:spAutoFit/>
          </a:bodyPr>
          <a:lstStyle/>
          <a:p>
            <a:r>
              <a:rPr lang="en-GB" sz="1300" dirty="0">
                <a:solidFill>
                  <a:srgbClr val="000000"/>
                </a:solidFill>
                <a:latin typeface="Barlow" panose="00000500000000000000" pitchFamily="2" charset="0"/>
              </a:rPr>
              <a:t>Q. </a:t>
            </a:r>
            <a:r>
              <a:rPr lang="en-GB" sz="1300" dirty="0">
                <a:solidFill>
                  <a:srgbClr val="000000"/>
                </a:solidFill>
                <a:latin typeface="Barlow" panose="00000500000000000000" pitchFamily="2" charset="0"/>
                <a:cs typeface="Arial" panose="020B0604020202020204" pitchFamily="34" charset="0"/>
              </a:rPr>
              <a:t>In terms of your premises, have you already done, or intend to do, the following? </a:t>
            </a:r>
            <a:endParaRPr lang="en-GB" sz="1300" dirty="0">
              <a:solidFill>
                <a:srgbClr val="000000"/>
              </a:solidFill>
              <a:latin typeface="Barlow" panose="00000500000000000000" pitchFamily="2" charset="0"/>
            </a:endParaRPr>
          </a:p>
        </p:txBody>
      </p:sp>
      <p:graphicFrame>
        <p:nvGraphicFramePr>
          <p:cNvPr id="12" name="Chart 11">
            <a:extLst>
              <a:ext uri="{FF2B5EF4-FFF2-40B4-BE49-F238E27FC236}">
                <a16:creationId xmlns:a16="http://schemas.microsoft.com/office/drawing/2014/main" id="{5BA223BB-D9C3-D42E-A4E4-6ECBD24A5906}"/>
              </a:ext>
            </a:extLst>
          </p:cNvPr>
          <p:cNvGraphicFramePr/>
          <p:nvPr>
            <p:extLst>
              <p:ext uri="{D42A27DB-BD31-4B8C-83A1-F6EECF244321}">
                <p14:modId xmlns:p14="http://schemas.microsoft.com/office/powerpoint/2010/main" val="1823339232"/>
              </p:ext>
            </p:extLst>
          </p:nvPr>
        </p:nvGraphicFramePr>
        <p:xfrm>
          <a:off x="547547" y="1242295"/>
          <a:ext cx="10954660" cy="287704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35D5D1BE-46ED-B935-9F47-E72606EAE23D}"/>
              </a:ext>
            </a:extLst>
          </p:cNvPr>
          <p:cNvSpPr txBox="1"/>
          <p:nvPr/>
        </p:nvSpPr>
        <p:spPr>
          <a:xfrm>
            <a:off x="514881" y="3966063"/>
            <a:ext cx="1630322" cy="230832"/>
          </a:xfrm>
          <a:prstGeom prst="rect">
            <a:avLst/>
          </a:prstGeom>
          <a:noFill/>
        </p:spPr>
        <p:txBody>
          <a:bodyPr wrap="square" rtlCol="0">
            <a:spAutoFit/>
          </a:bodyPr>
          <a:lstStyle/>
          <a:p>
            <a:r>
              <a:rPr lang="en-GB" sz="900" i="1" dirty="0"/>
              <a:t>Base: All businesses (611)</a:t>
            </a:r>
          </a:p>
        </p:txBody>
      </p:sp>
      <p:sp>
        <p:nvSpPr>
          <p:cNvPr id="3" name="TextBox 2">
            <a:extLst>
              <a:ext uri="{FF2B5EF4-FFF2-40B4-BE49-F238E27FC236}">
                <a16:creationId xmlns:a16="http://schemas.microsoft.com/office/drawing/2014/main" id="{ABAA1F9A-C020-CA1A-34F4-5F5698661D16}"/>
              </a:ext>
            </a:extLst>
          </p:cNvPr>
          <p:cNvSpPr txBox="1"/>
          <p:nvPr/>
        </p:nvSpPr>
        <p:spPr>
          <a:xfrm>
            <a:off x="442652" y="742584"/>
            <a:ext cx="11111803" cy="69249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solidFill>
                  <a:prstClr val="black"/>
                </a:solidFill>
                <a:latin typeface="Barlow" panose="00000500000000000000" pitchFamily="2" charset="0"/>
                <a:cs typeface="Arial" panose="020B0604020202020204" pitchFamily="34" charset="0"/>
              </a:rPr>
              <a:t>Two thirds (66%) of businesses were taking action in relation to the energy efficiency of their premises, or planning to within six months. </a:t>
            </a:r>
            <a:r>
              <a:rPr lang="en-GB" sz="1300" dirty="0">
                <a:solidFill>
                  <a:prstClr val="black"/>
                </a:solidFill>
                <a:latin typeface="Barlow" panose="00000500000000000000" pitchFamily="2" charset="0"/>
                <a:cs typeface="Arial" panose="020B0604020202020204" pitchFamily="34" charset="0"/>
              </a:rPr>
              <a:t>The most common actions being taken/planned were surveying premises for energy efficiency (48%*) and using smart sensors, thermostatic controls or other mechanisms (48%), followed by using low carbon or renewable energy sources (41%) and </a:t>
            </a:r>
            <a:r>
              <a:rPr kumimoji="0" lang="en-GB" sz="13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improving the thermal efficiency of buildings (</a:t>
            </a:r>
            <a:r>
              <a:rPr lang="en-GB" sz="1300" dirty="0">
                <a:solidFill>
                  <a:prstClr val="black"/>
                </a:solidFill>
                <a:latin typeface="Barlow" panose="00000500000000000000" pitchFamily="2" charset="0"/>
                <a:cs typeface="Arial" panose="020B0604020202020204" pitchFamily="34" charset="0"/>
              </a:rPr>
              <a:t>38</a:t>
            </a:r>
            <a:r>
              <a:rPr kumimoji="0" lang="en-GB" sz="13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 </a:t>
            </a:r>
          </a:p>
        </p:txBody>
      </p:sp>
      <p:sp>
        <p:nvSpPr>
          <p:cNvPr id="5" name="Content Placeholder 2">
            <a:extLst>
              <a:ext uri="{FF2B5EF4-FFF2-40B4-BE49-F238E27FC236}">
                <a16:creationId xmlns:a16="http://schemas.microsoft.com/office/drawing/2014/main" id="{762ABE9C-37BC-A061-3CEC-BD154BDD67F5}"/>
              </a:ext>
            </a:extLst>
          </p:cNvPr>
          <p:cNvSpPr txBox="1">
            <a:spLocks/>
          </p:cNvSpPr>
          <p:nvPr/>
        </p:nvSpPr>
        <p:spPr>
          <a:xfrm>
            <a:off x="3958070" y="4282588"/>
            <a:ext cx="3789499" cy="2198657"/>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en-GB" sz="1300" b="1" dirty="0">
                <a:solidFill>
                  <a:srgbClr val="3BC9D5"/>
                </a:solidFill>
                <a:latin typeface="Barlow" panose="00000500000000000000" pitchFamily="2" charset="0"/>
                <a:cs typeface="Arial" panose="020B0604020202020204" pitchFamily="34" charset="0"/>
              </a:rPr>
              <a:t>More likely to be taking/planning </a:t>
            </a:r>
            <a:r>
              <a:rPr lang="en-GB" sz="1300" b="1" u="sng" dirty="0">
                <a:solidFill>
                  <a:srgbClr val="3BC9D5"/>
                </a:solidFill>
                <a:latin typeface="Barlow" panose="00000500000000000000" pitchFamily="2" charset="0"/>
                <a:cs typeface="Arial" panose="020B0604020202020204" pitchFamily="34" charset="0"/>
              </a:rPr>
              <a:t>specific</a:t>
            </a:r>
            <a:r>
              <a:rPr lang="en-GB" sz="1300" b="1" dirty="0">
                <a:solidFill>
                  <a:srgbClr val="3BC9D5"/>
                </a:solidFill>
                <a:latin typeface="Barlow" panose="00000500000000000000" pitchFamily="2" charset="0"/>
                <a:cs typeface="Arial" panose="020B0604020202020204" pitchFamily="34" charset="0"/>
              </a:rPr>
              <a:t> actions:</a:t>
            </a:r>
          </a:p>
          <a:p>
            <a:pPr marL="285750" indent="-285750">
              <a:buFont typeface="Arial" panose="020B0604020202020204" pitchFamily="34" charset="0"/>
              <a:buChar char="•"/>
              <a:defRPr/>
            </a:pPr>
            <a:r>
              <a:rPr lang="en-GB" sz="1300" b="1" dirty="0">
                <a:latin typeface="Barlow" panose="00000500000000000000" pitchFamily="2" charset="0"/>
                <a:cs typeface="Arial" panose="020B0604020202020204" pitchFamily="34" charset="0"/>
              </a:rPr>
              <a:t>25+ staff </a:t>
            </a:r>
            <a:r>
              <a:rPr lang="en-GB" sz="1300" dirty="0">
                <a:latin typeface="Barlow" panose="00000500000000000000" pitchFamily="2" charset="0"/>
                <a:cs typeface="Arial" panose="020B0604020202020204" pitchFamily="34" charset="0"/>
              </a:rPr>
              <a:t>–</a:t>
            </a:r>
            <a:r>
              <a:rPr lang="en-GB" sz="1300" b="1" dirty="0">
                <a:latin typeface="Barlow" panose="00000500000000000000" pitchFamily="2" charset="0"/>
                <a:cs typeface="Arial" panose="020B0604020202020204" pitchFamily="34" charset="0"/>
              </a:rPr>
              <a:t> </a:t>
            </a:r>
            <a:r>
              <a:rPr lang="en-GB" sz="1300" dirty="0">
                <a:latin typeface="Barlow" panose="00000500000000000000" pitchFamily="2" charset="0"/>
                <a:cs typeface="Arial" panose="020B0604020202020204" pitchFamily="34" charset="0"/>
              </a:rPr>
              <a:t>Surveying premises (68%), </a:t>
            </a:r>
            <a:r>
              <a:rPr kumimoji="0" lang="en-GB" sz="1300" i="0" u="none" strike="noStrike" kern="1200" cap="none" spc="0" normalizeH="0" baseline="0" noProof="0" dirty="0">
                <a:ln>
                  <a:noFill/>
                </a:ln>
                <a:effectLst/>
                <a:uLnTx/>
                <a:uFillTx/>
                <a:latin typeface="Barlow" panose="00000500000000000000" pitchFamily="2" charset="0"/>
                <a:cs typeface="Arial" panose="020B0604020202020204" pitchFamily="34" charset="0"/>
              </a:rPr>
              <a:t>using smart sensors or similar mechanisms (65%). </a:t>
            </a:r>
            <a:endParaRPr lang="en-GB" sz="1300"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latin typeface="Barlow" panose="00000500000000000000" pitchFamily="2" charset="0"/>
                <a:cs typeface="Arial" panose="020B0604020202020204" pitchFamily="34" charset="0"/>
              </a:rPr>
              <a:t>Tourism </a:t>
            </a:r>
            <a:r>
              <a:rPr lang="en-GB" sz="1300" dirty="0">
                <a:latin typeface="Barlow" panose="00000500000000000000" pitchFamily="2" charset="0"/>
                <a:cs typeface="Arial" panose="020B0604020202020204" pitchFamily="34" charset="0"/>
              </a:rPr>
              <a:t>–</a:t>
            </a:r>
            <a:r>
              <a:rPr lang="en-GB" sz="1300" b="1" dirty="0">
                <a:latin typeface="Barlow" panose="00000500000000000000" pitchFamily="2" charset="0"/>
                <a:cs typeface="Arial" panose="020B0604020202020204" pitchFamily="34" charset="0"/>
              </a:rPr>
              <a:t> </a:t>
            </a:r>
            <a:r>
              <a:rPr kumimoji="0" lang="en-GB" sz="1300" i="0" u="none" strike="noStrike" kern="1200" cap="none" spc="0" normalizeH="0" baseline="0" noProof="0" dirty="0">
                <a:ln>
                  <a:noFill/>
                </a:ln>
                <a:effectLst/>
                <a:uLnTx/>
                <a:uFillTx/>
                <a:latin typeface="Barlow" panose="00000500000000000000" pitchFamily="2" charset="0"/>
                <a:cs typeface="Arial" panose="020B0604020202020204" pitchFamily="34" charset="0"/>
              </a:rPr>
              <a:t>Surveying premises (66%), using smart sensors or similar mechanisms (62%), improving </a:t>
            </a:r>
            <a:r>
              <a:rPr lang="en-GB" sz="1300" dirty="0">
                <a:latin typeface="Barlow" panose="00000500000000000000" pitchFamily="2" charset="0"/>
                <a:cs typeface="Arial" panose="020B0604020202020204" pitchFamily="34" charset="0"/>
              </a:rPr>
              <a:t>thermal efficiency of buildings (59%).</a:t>
            </a:r>
            <a:endParaRPr kumimoji="0" lang="en-GB" sz="1300" i="0" u="none" strike="noStrike" kern="1200" cap="none" spc="0" normalizeH="0" baseline="0" noProof="0" dirty="0">
              <a:ln>
                <a:noFill/>
              </a:ln>
              <a:effectLst/>
              <a:uLnTx/>
              <a:uFillTx/>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latin typeface="Barlow" panose="00000500000000000000" pitchFamily="2" charset="0"/>
                <a:cs typeface="Arial" panose="020B0604020202020204" pitchFamily="34" charset="0"/>
              </a:rPr>
              <a:t>Food and drink </a:t>
            </a:r>
            <a:r>
              <a:rPr lang="en-GB" sz="1300" dirty="0">
                <a:latin typeface="Barlow" panose="00000500000000000000" pitchFamily="2" charset="0"/>
                <a:cs typeface="Arial" panose="020B0604020202020204" pitchFamily="34" charset="0"/>
              </a:rPr>
              <a:t>– Using low carbon or renewable energy (52%).</a:t>
            </a:r>
          </a:p>
          <a:p>
            <a:pPr marL="285750" indent="-285750">
              <a:buFont typeface="Arial" panose="020B0604020202020204" pitchFamily="34" charset="0"/>
              <a:buChar char="•"/>
              <a:defRPr/>
            </a:pPr>
            <a:endParaRPr lang="en-GB" sz="1300" dirty="0">
              <a:latin typeface="Barlow" panose="00000500000000000000" pitchFamily="2" charset="0"/>
              <a:cs typeface="Arial" panose="020B0604020202020204" pitchFamily="34" charset="0"/>
            </a:endParaRPr>
          </a:p>
          <a:p>
            <a:pPr>
              <a:defRPr/>
            </a:pPr>
            <a:endParaRPr kumimoji="0" lang="en-GB" sz="1300" b="1" i="0" u="none" strike="noStrike" kern="1200" cap="none" spc="0" normalizeH="0" baseline="0" noProof="0" dirty="0">
              <a:ln>
                <a:noFill/>
              </a:ln>
              <a:effectLst/>
              <a:uLnTx/>
              <a:uFillTx/>
              <a:latin typeface="Barlow" panose="00000500000000000000" pitchFamily="2" charset="0"/>
              <a:cs typeface="Arial" panose="020B0604020202020204" pitchFamily="34" charset="0"/>
            </a:endParaRPr>
          </a:p>
        </p:txBody>
      </p:sp>
      <p:sp>
        <p:nvSpPr>
          <p:cNvPr id="4" name="object 27">
            <a:extLst>
              <a:ext uri="{FF2B5EF4-FFF2-40B4-BE49-F238E27FC236}">
                <a16:creationId xmlns:a16="http://schemas.microsoft.com/office/drawing/2014/main" id="{DBED8497-9C4B-38FD-1D1E-0B5316F58FA3}"/>
              </a:ext>
            </a:extLst>
          </p:cNvPr>
          <p:cNvSpPr txBox="1"/>
          <p:nvPr/>
        </p:nvSpPr>
        <p:spPr>
          <a:xfrm>
            <a:off x="2199611" y="6377320"/>
            <a:ext cx="8192832" cy="341632"/>
          </a:xfrm>
          <a:prstGeom prst="rect">
            <a:avLst/>
          </a:prstGeom>
        </p:spPr>
        <p:txBody>
          <a:bodyPr vert="horz" wrap="square" lIns="0" tIns="12700" rIns="0" bIns="0" rtlCol="0">
            <a:spAutoFit/>
          </a:bodyPr>
          <a:lstStyle/>
          <a:p>
            <a:pPr marL="12700" lvl="0">
              <a:lnSpc>
                <a:spcPts val="819"/>
              </a:lnSpc>
              <a:spcBef>
                <a:spcPts val="100"/>
              </a:spcBef>
              <a:defRPr/>
            </a:pPr>
            <a:r>
              <a:rPr kumimoji="0" lang="en-GB" sz="1000" b="0" i="0" u="none" strike="noStrike" kern="1200" cap="none" spc="0" normalizeH="0" baseline="0" noProof="0" dirty="0">
                <a:ln>
                  <a:noFill/>
                </a:ln>
                <a:solidFill>
                  <a:prstClr val="black"/>
                </a:solidFill>
                <a:effectLst/>
                <a:uLnTx/>
                <a:uFillTx/>
                <a:latin typeface="Barlow" panose="00000500000000000000" pitchFamily="2" charset="0"/>
                <a:cs typeface="Arial"/>
              </a:rPr>
              <a:t>*Findings for those saying “already doing” have been combined with those saying “intend to within 6 months” to give an overall proportion of those already doing/planning to do. </a:t>
            </a:r>
          </a:p>
          <a:p>
            <a:pPr marL="12700" lvl="0">
              <a:lnSpc>
                <a:spcPts val="819"/>
              </a:lnSpc>
              <a:spcBef>
                <a:spcPts val="100"/>
              </a:spcBef>
              <a:defRPr/>
            </a:pPr>
            <a:endParaRPr kumimoji="0" sz="10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cxnSp>
        <p:nvCxnSpPr>
          <p:cNvPr id="7" name="Straight Connector 6">
            <a:extLst>
              <a:ext uri="{FF2B5EF4-FFF2-40B4-BE49-F238E27FC236}">
                <a16:creationId xmlns:a16="http://schemas.microsoft.com/office/drawing/2014/main" id="{F04FC1D7-AC88-5278-3A44-0ED93CD4B63E}"/>
              </a:ext>
            </a:extLst>
          </p:cNvPr>
          <p:cNvCxnSpPr>
            <a:cxnSpLocks/>
          </p:cNvCxnSpPr>
          <p:nvPr/>
        </p:nvCxnSpPr>
        <p:spPr>
          <a:xfrm>
            <a:off x="3834483" y="4328537"/>
            <a:ext cx="0" cy="1553230"/>
          </a:xfrm>
          <a:prstGeom prst="line">
            <a:avLst/>
          </a:prstGeom>
          <a:ln>
            <a:solidFill>
              <a:srgbClr val="3BC9D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759090-6B15-9EC3-619F-08BCBD8EF735}"/>
              </a:ext>
            </a:extLst>
          </p:cNvPr>
          <p:cNvSpPr txBox="1"/>
          <p:nvPr/>
        </p:nvSpPr>
        <p:spPr>
          <a:xfrm>
            <a:off x="501551" y="4251618"/>
            <a:ext cx="3332932" cy="1692771"/>
          </a:xfrm>
          <a:prstGeom prst="rect">
            <a:avLst/>
          </a:prstGeom>
          <a:noFill/>
        </p:spPr>
        <p:txBody>
          <a:bodyPr wrap="square" rtlCol="0">
            <a:spAutoFit/>
          </a:bodyPr>
          <a:lstStyle/>
          <a:p>
            <a:r>
              <a:rPr lang="en-GB" sz="1300" b="1" dirty="0">
                <a:solidFill>
                  <a:srgbClr val="3D2957"/>
                </a:solidFill>
                <a:latin typeface="Barlow" panose="00000500000000000000" pitchFamily="2" charset="0"/>
                <a:cs typeface="Arial" panose="020B0604020202020204" pitchFamily="34" charset="0"/>
              </a:rPr>
              <a:t>More likely to be taking</a:t>
            </a:r>
            <a:r>
              <a:rPr lang="en-GB" sz="1300" b="1" u="sng" dirty="0">
                <a:solidFill>
                  <a:srgbClr val="3D2957"/>
                </a:solidFill>
                <a:latin typeface="Barlow" panose="00000500000000000000" pitchFamily="2" charset="0"/>
                <a:cs typeface="Arial" panose="020B0604020202020204" pitchFamily="34" charset="0"/>
              </a:rPr>
              <a:t> any </a:t>
            </a:r>
            <a:r>
              <a:rPr lang="en-GB" sz="1300" b="1" dirty="0">
                <a:solidFill>
                  <a:srgbClr val="3D2957"/>
                </a:solidFill>
                <a:latin typeface="Barlow" panose="00000500000000000000" pitchFamily="2" charset="0"/>
                <a:cs typeface="Arial" panose="020B0604020202020204" pitchFamily="34" charset="0"/>
              </a:rPr>
              <a:t>action:</a:t>
            </a:r>
            <a:endParaRPr lang="en-GB" sz="1300" dirty="0">
              <a:solidFill>
                <a:srgbClr val="3D2957"/>
              </a:solidFill>
              <a:latin typeface="Barlow" panose="00000500000000000000" pitchFamily="2" charset="0"/>
              <a:cs typeface="Arial" panose="020B0604020202020204" pitchFamily="34" charset="0"/>
            </a:endParaRPr>
          </a:p>
          <a:p>
            <a:pPr marL="285750" indent="-285750">
              <a:buFont typeface="Arial" panose="020B0604020202020204" pitchFamily="34" charset="0"/>
              <a:buChar char="•"/>
            </a:pPr>
            <a:r>
              <a:rPr lang="en-GB" sz="1300" b="1" dirty="0">
                <a:latin typeface="Barlow" panose="00000500000000000000" pitchFamily="2" charset="0"/>
                <a:cs typeface="Arial" panose="020B0604020202020204" pitchFamily="34" charset="0"/>
              </a:rPr>
              <a:t>Tourism</a:t>
            </a:r>
            <a:r>
              <a:rPr lang="en-GB" sz="1300" dirty="0">
                <a:latin typeface="Barlow" panose="00000500000000000000" pitchFamily="2" charset="0"/>
                <a:cs typeface="Arial" panose="020B0604020202020204" pitchFamily="34" charset="0"/>
              </a:rPr>
              <a:t> (78% vs 66% overall) </a:t>
            </a:r>
          </a:p>
          <a:p>
            <a:pPr marL="285750" indent="-285750">
              <a:buFont typeface="Arial" panose="020B0604020202020204" pitchFamily="34" charset="0"/>
              <a:buChar char="•"/>
            </a:pPr>
            <a:r>
              <a:rPr lang="en-GB" sz="1300" b="1" dirty="0">
                <a:latin typeface="Barlow" panose="00000500000000000000" pitchFamily="2" charset="0"/>
                <a:cs typeface="Arial" panose="020B0604020202020204" pitchFamily="34" charset="0"/>
              </a:rPr>
              <a:t>Food and drink </a:t>
            </a:r>
            <a:r>
              <a:rPr lang="en-GB" sz="1300" dirty="0">
                <a:latin typeface="Barlow" panose="00000500000000000000" pitchFamily="2" charset="0"/>
                <a:cs typeface="Arial" panose="020B0604020202020204" pitchFamily="34" charset="0"/>
              </a:rPr>
              <a:t>(71%)</a:t>
            </a:r>
          </a:p>
          <a:p>
            <a:pPr marL="285750" indent="-285750">
              <a:buFont typeface="Arial" panose="020B0604020202020204" pitchFamily="34" charset="0"/>
              <a:buChar char="•"/>
            </a:pPr>
            <a:r>
              <a:rPr lang="en-GB" sz="1300" dirty="0">
                <a:latin typeface="Barlow" panose="00000500000000000000" pitchFamily="2" charset="0"/>
                <a:cs typeface="Arial" panose="020B0604020202020204" pitchFamily="34" charset="0"/>
              </a:rPr>
              <a:t>Those </a:t>
            </a:r>
            <a:r>
              <a:rPr lang="en-GB" sz="1300" b="1" dirty="0">
                <a:latin typeface="Barlow" panose="00000500000000000000" pitchFamily="2" charset="0"/>
                <a:cs typeface="Arial" panose="020B0604020202020204" pitchFamily="34" charset="0"/>
              </a:rPr>
              <a:t>investing </a:t>
            </a:r>
            <a:r>
              <a:rPr lang="en-GB" sz="1300" dirty="0">
                <a:latin typeface="Barlow" panose="00000500000000000000" pitchFamily="2" charset="0"/>
                <a:cs typeface="Arial" panose="020B0604020202020204" pitchFamily="34" charset="0"/>
              </a:rPr>
              <a:t>to maintain performance (76%)</a:t>
            </a:r>
          </a:p>
          <a:p>
            <a:pPr marL="285750" indent="-285750">
              <a:buFont typeface="Arial" panose="020B0604020202020204" pitchFamily="34" charset="0"/>
              <a:buChar char="•"/>
            </a:pPr>
            <a:r>
              <a:rPr lang="en-GB" sz="1300" b="1" dirty="0">
                <a:latin typeface="Barlow" panose="00000500000000000000" pitchFamily="2" charset="0"/>
                <a:cs typeface="Arial" panose="020B0604020202020204" pitchFamily="34" charset="0"/>
              </a:rPr>
              <a:t>Well informed </a:t>
            </a:r>
            <a:r>
              <a:rPr lang="en-GB" sz="1300" dirty="0">
                <a:latin typeface="Barlow" panose="00000500000000000000" pitchFamily="2" charset="0"/>
                <a:cs typeface="Arial" panose="020B0604020202020204" pitchFamily="34" charset="0"/>
              </a:rPr>
              <a:t>of their climate change responsibilities (71%).</a:t>
            </a:r>
            <a:endParaRPr lang="en-GB" sz="1300" dirty="0">
              <a:latin typeface="Barlow" panose="00000500000000000000" pitchFamily="2" charset="0"/>
              <a:cs typeface="Calibri" panose="020F0502020204030204" pitchFamily="34" charset="0"/>
            </a:endParaRPr>
          </a:p>
          <a:p>
            <a:pPr marL="285750" indent="-285750">
              <a:buFont typeface="Arial" panose="020B0604020202020204" pitchFamily="34" charset="0"/>
              <a:buChar char="•"/>
            </a:pPr>
            <a:endParaRPr lang="en-GB" sz="1300" dirty="0">
              <a:latin typeface="Barlow" panose="00000500000000000000" pitchFamily="2" charset="0"/>
              <a:cs typeface="Calibri" panose="020F0502020204030204" pitchFamily="34" charset="0"/>
            </a:endParaRPr>
          </a:p>
        </p:txBody>
      </p:sp>
      <p:sp>
        <p:nvSpPr>
          <p:cNvPr id="11" name="TextBox 10">
            <a:extLst>
              <a:ext uri="{FF2B5EF4-FFF2-40B4-BE49-F238E27FC236}">
                <a16:creationId xmlns:a16="http://schemas.microsoft.com/office/drawing/2014/main" id="{E5E0CB13-7C1A-805A-B25C-DD66C445D939}"/>
              </a:ext>
            </a:extLst>
          </p:cNvPr>
          <p:cNvSpPr txBox="1"/>
          <p:nvPr/>
        </p:nvSpPr>
        <p:spPr>
          <a:xfrm>
            <a:off x="8013023" y="4263134"/>
            <a:ext cx="3541432" cy="1892826"/>
          </a:xfrm>
          <a:prstGeom prst="rect">
            <a:avLst/>
          </a:prstGeom>
          <a:noFill/>
        </p:spPr>
        <p:txBody>
          <a:bodyPr wrap="square" rtlCol="0">
            <a:spAutoFit/>
          </a:bodyPr>
          <a:lstStyle/>
          <a:p>
            <a:r>
              <a:rPr lang="en-GB" sz="1300" b="1" dirty="0">
                <a:solidFill>
                  <a:srgbClr val="E45F46"/>
                </a:solidFill>
                <a:latin typeface="Barlow" panose="00000500000000000000" pitchFamily="2" charset="0"/>
                <a:cs typeface="Arial" panose="020B0604020202020204" pitchFamily="34" charset="0"/>
              </a:rPr>
              <a:t>Less likely to be taking </a:t>
            </a:r>
            <a:r>
              <a:rPr lang="en-GB" sz="1300" b="1" u="sng" dirty="0">
                <a:solidFill>
                  <a:srgbClr val="E45F46"/>
                </a:solidFill>
                <a:latin typeface="Barlow" panose="00000500000000000000" pitchFamily="2" charset="0"/>
                <a:cs typeface="Arial" panose="020B0604020202020204" pitchFamily="34" charset="0"/>
              </a:rPr>
              <a:t>any </a:t>
            </a:r>
            <a:r>
              <a:rPr lang="en-GB" sz="1300" b="1" dirty="0">
                <a:solidFill>
                  <a:srgbClr val="E45F46"/>
                </a:solidFill>
                <a:latin typeface="Barlow" panose="00000500000000000000" pitchFamily="2" charset="0"/>
                <a:cs typeface="Arial" panose="020B0604020202020204" pitchFamily="34" charset="0"/>
              </a:rPr>
              <a:t>action: </a:t>
            </a:r>
            <a:endParaRPr lang="en-GB" sz="1300"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pPr>
            <a:r>
              <a:rPr lang="en-GB" sz="1300" b="1" dirty="0">
                <a:latin typeface="Barlow" panose="00000500000000000000" pitchFamily="2" charset="0"/>
                <a:cs typeface="Arial" panose="020B0604020202020204" pitchFamily="34" charset="0"/>
              </a:rPr>
              <a:t>Sole traders </a:t>
            </a:r>
            <a:r>
              <a:rPr lang="en-GB" sz="1300" dirty="0">
                <a:latin typeface="Barlow" panose="00000500000000000000" pitchFamily="2" charset="0"/>
                <a:cs typeface="Arial" panose="020B0604020202020204" pitchFamily="34" charset="0"/>
              </a:rPr>
              <a:t>(59%vs 66% overall)</a:t>
            </a:r>
          </a:p>
          <a:p>
            <a:pPr marL="285750" indent="-285750">
              <a:buFont typeface="Arial" panose="020B0604020202020204" pitchFamily="34" charset="0"/>
              <a:buChar char="•"/>
            </a:pPr>
            <a:r>
              <a:rPr lang="en-GB" sz="1300" dirty="0">
                <a:latin typeface="Barlow" panose="00000500000000000000" pitchFamily="2" charset="0"/>
                <a:cs typeface="Arial" panose="020B0604020202020204" pitchFamily="34" charset="0"/>
              </a:rPr>
              <a:t>Those </a:t>
            </a:r>
            <a:r>
              <a:rPr lang="en-GB" sz="1300" b="1" dirty="0">
                <a:latin typeface="Barlow" panose="00000500000000000000" pitchFamily="2" charset="0"/>
                <a:cs typeface="Arial" panose="020B0604020202020204" pitchFamily="34" charset="0"/>
              </a:rPr>
              <a:t>scaling back </a:t>
            </a:r>
            <a:r>
              <a:rPr lang="en-GB" sz="1300" dirty="0">
                <a:latin typeface="Barlow" panose="00000500000000000000" pitchFamily="2" charset="0"/>
                <a:cs typeface="Arial" panose="020B0604020202020204" pitchFamily="34" charset="0"/>
              </a:rPr>
              <a:t>their operations (58%)</a:t>
            </a:r>
          </a:p>
          <a:p>
            <a:pPr marL="285750" indent="-285750">
              <a:buFont typeface="Arial" panose="020B0604020202020204" pitchFamily="34" charset="0"/>
              <a:buChar char="•"/>
            </a:pPr>
            <a:r>
              <a:rPr lang="en-GB" sz="1300" b="1" dirty="0">
                <a:latin typeface="Barlow" panose="00000500000000000000" pitchFamily="2" charset="0"/>
                <a:cs typeface="Arial" panose="020B0604020202020204" pitchFamily="34" charset="0"/>
              </a:rPr>
              <a:t>Not well informed </a:t>
            </a:r>
            <a:r>
              <a:rPr lang="en-GB" sz="1300" dirty="0">
                <a:latin typeface="Barlow" panose="00000500000000000000" pitchFamily="2" charset="0"/>
                <a:cs typeface="Arial" panose="020B0604020202020204" pitchFamily="34" charset="0"/>
              </a:rPr>
              <a:t>about their climate change responsibilities (52%)</a:t>
            </a:r>
          </a:p>
          <a:p>
            <a:pPr marL="285750" indent="-285750">
              <a:buFont typeface="Arial" panose="020B0604020202020204" pitchFamily="34" charset="0"/>
              <a:buChar char="•"/>
            </a:pPr>
            <a:endParaRPr lang="en-GB" sz="1300" dirty="0">
              <a:latin typeface="Barlow" panose="00000500000000000000" pitchFamily="2" charset="0"/>
              <a:cs typeface="Arial" panose="020B0604020202020204" pitchFamily="34" charset="0"/>
            </a:endParaRPr>
          </a:p>
          <a:p>
            <a:endParaRPr lang="en-GB" sz="1300" dirty="0">
              <a:latin typeface="Barlow" panose="00000500000000000000" pitchFamily="2" charset="0"/>
              <a:cs typeface="Calibri" panose="020F0502020204030204" pitchFamily="34" charset="0"/>
            </a:endParaRPr>
          </a:p>
          <a:p>
            <a:pPr marL="285750" indent="-285750">
              <a:buFont typeface="Arial" panose="020B0604020202020204" pitchFamily="34" charset="0"/>
              <a:buChar char="•"/>
            </a:pPr>
            <a:endParaRPr lang="en-GB" sz="1300" dirty="0">
              <a:latin typeface="Barlow" panose="00000500000000000000" pitchFamily="2" charset="0"/>
              <a:cs typeface="Calibri" panose="020F0502020204030204" pitchFamily="34" charset="0"/>
            </a:endParaRPr>
          </a:p>
          <a:p>
            <a:endParaRPr lang="en-GB" sz="1300" dirty="0">
              <a:latin typeface="Barlow" panose="00000500000000000000" pitchFamily="2"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EB2C69FF-F8B4-7752-CD2E-18E06ACA2E48}"/>
              </a:ext>
            </a:extLst>
          </p:cNvPr>
          <p:cNvCxnSpPr>
            <a:cxnSpLocks/>
          </p:cNvCxnSpPr>
          <p:nvPr/>
        </p:nvCxnSpPr>
        <p:spPr>
          <a:xfrm>
            <a:off x="7901128" y="4328537"/>
            <a:ext cx="0" cy="1553230"/>
          </a:xfrm>
          <a:prstGeom prst="line">
            <a:avLst/>
          </a:prstGeom>
          <a:ln>
            <a:solidFill>
              <a:srgbClr val="3BC9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87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EDF9F1-E6A6-2789-1E63-909660FFDD52}"/>
              </a:ext>
            </a:extLst>
          </p:cNvPr>
          <p:cNvSpPr/>
          <p:nvPr/>
        </p:nvSpPr>
        <p:spPr>
          <a:xfrm>
            <a:off x="446708" y="2243379"/>
            <a:ext cx="10994916" cy="3538205"/>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367327" y="191433"/>
            <a:ext cx="10515600" cy="549275"/>
          </a:xfrm>
        </p:spPr>
        <p:txBody>
          <a:bodyPr>
            <a:noAutofit/>
          </a:bodyPr>
          <a:lstStyle/>
          <a:p>
            <a:r>
              <a:rPr lang="en-GB" sz="4000" dirty="0"/>
              <a:t>Actions to reduce environmental impacts of operations</a:t>
            </a:r>
            <a:endParaRPr lang="en-US" sz="4000" dirty="0"/>
          </a:p>
        </p:txBody>
      </p:sp>
      <p:sp>
        <p:nvSpPr>
          <p:cNvPr id="9" name="TextBox 8">
            <a:extLst>
              <a:ext uri="{FF2B5EF4-FFF2-40B4-BE49-F238E27FC236}">
                <a16:creationId xmlns:a16="http://schemas.microsoft.com/office/drawing/2014/main" id="{D603956B-EC97-3E40-19CA-E2E171B4AA1D}"/>
              </a:ext>
            </a:extLst>
          </p:cNvPr>
          <p:cNvSpPr txBox="1"/>
          <p:nvPr/>
        </p:nvSpPr>
        <p:spPr>
          <a:xfrm>
            <a:off x="409271" y="2227989"/>
            <a:ext cx="9531490" cy="292388"/>
          </a:xfrm>
          <a:prstGeom prst="rect">
            <a:avLst/>
          </a:prstGeom>
          <a:noFill/>
        </p:spPr>
        <p:txBody>
          <a:bodyPr wrap="square" rtlCol="0">
            <a:spAutoFit/>
          </a:bodyPr>
          <a:lstStyle/>
          <a:p>
            <a:r>
              <a:rPr lang="en-GB" sz="1300" dirty="0">
                <a:latin typeface="Barlow" panose="00000500000000000000" pitchFamily="2" charset="0"/>
              </a:rPr>
              <a:t>Q. </a:t>
            </a:r>
            <a:r>
              <a:rPr lang="en-GB" sz="1300" dirty="0">
                <a:solidFill>
                  <a:srgbClr val="292926"/>
                </a:solidFill>
                <a:latin typeface="Barlow" panose="00000500000000000000" pitchFamily="2" charset="0"/>
                <a:cs typeface="Arial" panose="020B0604020202020204" pitchFamily="34" charset="0"/>
              </a:rPr>
              <a:t>In terms of your operations, have you already done or intend to do the following?</a:t>
            </a:r>
            <a:endParaRPr lang="en-GB" sz="1300" dirty="0">
              <a:latin typeface="Barlow" panose="00000500000000000000" pitchFamily="2" charset="0"/>
            </a:endParaRPr>
          </a:p>
        </p:txBody>
      </p:sp>
      <p:graphicFrame>
        <p:nvGraphicFramePr>
          <p:cNvPr id="12" name="Chart 11">
            <a:extLst>
              <a:ext uri="{FF2B5EF4-FFF2-40B4-BE49-F238E27FC236}">
                <a16:creationId xmlns:a16="http://schemas.microsoft.com/office/drawing/2014/main" id="{5BA223BB-D9C3-D42E-A4E4-6ECBD24A5906}"/>
              </a:ext>
            </a:extLst>
          </p:cNvPr>
          <p:cNvGraphicFramePr/>
          <p:nvPr>
            <p:extLst>
              <p:ext uri="{D42A27DB-BD31-4B8C-83A1-F6EECF244321}">
                <p14:modId xmlns:p14="http://schemas.microsoft.com/office/powerpoint/2010/main" val="4046326530"/>
              </p:ext>
            </p:extLst>
          </p:nvPr>
        </p:nvGraphicFramePr>
        <p:xfrm>
          <a:off x="367326" y="2282392"/>
          <a:ext cx="10930937" cy="346017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35D5D1BE-46ED-B935-9F47-E72606EAE23D}"/>
              </a:ext>
            </a:extLst>
          </p:cNvPr>
          <p:cNvSpPr txBox="1"/>
          <p:nvPr/>
        </p:nvSpPr>
        <p:spPr>
          <a:xfrm>
            <a:off x="446708" y="5566142"/>
            <a:ext cx="1630322" cy="230832"/>
          </a:xfrm>
          <a:prstGeom prst="rect">
            <a:avLst/>
          </a:prstGeom>
          <a:noFill/>
        </p:spPr>
        <p:txBody>
          <a:bodyPr wrap="square" rtlCol="0">
            <a:spAutoFit/>
          </a:bodyPr>
          <a:lstStyle/>
          <a:p>
            <a:r>
              <a:rPr lang="en-GB" sz="900" i="1" dirty="0">
                <a:latin typeface="Barlow" panose="00000500000000000000" pitchFamily="2" charset="0"/>
              </a:rPr>
              <a:t>Base: All businesses (611)</a:t>
            </a:r>
          </a:p>
        </p:txBody>
      </p:sp>
      <p:sp>
        <p:nvSpPr>
          <p:cNvPr id="5" name="TextBox 4">
            <a:extLst>
              <a:ext uri="{FF2B5EF4-FFF2-40B4-BE49-F238E27FC236}">
                <a16:creationId xmlns:a16="http://schemas.microsoft.com/office/drawing/2014/main" id="{3F63EC30-C407-A6A9-CE84-87CE0D76A3EB}"/>
              </a:ext>
            </a:extLst>
          </p:cNvPr>
          <p:cNvSpPr txBox="1"/>
          <p:nvPr/>
        </p:nvSpPr>
        <p:spPr>
          <a:xfrm>
            <a:off x="388106" y="709732"/>
            <a:ext cx="11169353" cy="14927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solidFill>
                  <a:prstClr val="black"/>
                </a:solidFill>
                <a:latin typeface="Barlow" panose="00000500000000000000" pitchFamily="2" charset="0"/>
                <a:cs typeface="Arial" panose="020B0604020202020204" pitchFamily="34" charset="0"/>
              </a:rPr>
              <a:t>The majority (96%) of businesses were taking action related to the environmental impacts of their operations, or planning to within six months. </a:t>
            </a:r>
            <a:r>
              <a:rPr lang="en-GB" sz="1300" dirty="0">
                <a:solidFill>
                  <a:prstClr val="black"/>
                </a:solidFill>
                <a:latin typeface="Barlow" panose="00000500000000000000" pitchFamily="2" charset="0"/>
                <a:cs typeface="Arial" panose="020B0604020202020204" pitchFamily="34" charset="0"/>
              </a:rPr>
              <a:t>The most common actions being taken/planned were recycling, re-using or re-purposing by-products (85%*) and using locally sourced services and supplies (83%). This was followed by using more energy efficient equipment (56%), less carbon intensive materials (36%), greener sources of transport (28%), offsetting carbon emissions (21%), monitoring emissions in supply chains (19%) and reducing international trade (11%).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endParaRPr>
          </a:p>
          <a:p>
            <a:pPr>
              <a:defRPr/>
            </a:pPr>
            <a:r>
              <a:rPr lang="en-GB" sz="1300" dirty="0">
                <a:solidFill>
                  <a:prstClr val="black"/>
                </a:solidFill>
                <a:latin typeface="Barlow" panose="00000500000000000000" pitchFamily="2" charset="0"/>
                <a:cs typeface="Arial" panose="020B0604020202020204" pitchFamily="34" charset="0"/>
              </a:rPr>
              <a:t>The actions businesses were least likely to intend to take were reduce international trade (64% did not intend to), monitor emissions in supply chain (54%), offset emissions (46%) and use greener source of transport (39%). </a:t>
            </a:r>
            <a:endParaRPr kumimoji="0" lang="en-GB" sz="13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endParaRPr>
          </a:p>
        </p:txBody>
      </p:sp>
      <p:sp>
        <p:nvSpPr>
          <p:cNvPr id="3" name="object 27">
            <a:extLst>
              <a:ext uri="{FF2B5EF4-FFF2-40B4-BE49-F238E27FC236}">
                <a16:creationId xmlns:a16="http://schemas.microsoft.com/office/drawing/2014/main" id="{B0AE701A-369E-5115-3B04-852287FD2F9C}"/>
              </a:ext>
            </a:extLst>
          </p:cNvPr>
          <p:cNvSpPr txBox="1"/>
          <p:nvPr/>
        </p:nvSpPr>
        <p:spPr>
          <a:xfrm>
            <a:off x="2199611" y="6377320"/>
            <a:ext cx="8192832" cy="341632"/>
          </a:xfrm>
          <a:prstGeom prst="rect">
            <a:avLst/>
          </a:prstGeom>
        </p:spPr>
        <p:txBody>
          <a:bodyPr vert="horz" wrap="square" lIns="0" tIns="12700" rIns="0" bIns="0" rtlCol="0">
            <a:spAutoFit/>
          </a:bodyPr>
          <a:lstStyle/>
          <a:p>
            <a:pPr marL="12700" lvl="0">
              <a:lnSpc>
                <a:spcPts val="819"/>
              </a:lnSpc>
              <a:spcBef>
                <a:spcPts val="100"/>
              </a:spcBef>
              <a:defRPr/>
            </a:pPr>
            <a:r>
              <a:rPr kumimoji="0" lang="en-GB" sz="1000" b="0" i="0" u="none" strike="noStrike" kern="1200" cap="none" spc="0" normalizeH="0" baseline="0" noProof="0" dirty="0">
                <a:ln>
                  <a:noFill/>
                </a:ln>
                <a:solidFill>
                  <a:prstClr val="black"/>
                </a:solidFill>
                <a:effectLst/>
                <a:uLnTx/>
                <a:uFillTx/>
                <a:latin typeface="Barlow" panose="00000500000000000000" pitchFamily="2" charset="0"/>
                <a:cs typeface="Arial"/>
              </a:rPr>
              <a:t>*Findings for those saying “already doing” have been combined with those saying “intend to within 6 months” to give an overall proportion of those already doing/planning to do. </a:t>
            </a:r>
          </a:p>
          <a:p>
            <a:pPr marL="12700" lvl="0">
              <a:lnSpc>
                <a:spcPts val="819"/>
              </a:lnSpc>
              <a:spcBef>
                <a:spcPts val="100"/>
              </a:spcBef>
              <a:defRPr/>
            </a:pPr>
            <a:endParaRPr kumimoji="0" sz="10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spTree>
    <p:extLst>
      <p:ext uri="{BB962C8B-B14F-4D97-AF65-F5344CB8AC3E}">
        <p14:creationId xmlns:p14="http://schemas.microsoft.com/office/powerpoint/2010/main" val="2657010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362247" y="211753"/>
            <a:ext cx="11039178" cy="549275"/>
          </a:xfrm>
        </p:spPr>
        <p:txBody>
          <a:bodyPr>
            <a:noAutofit/>
          </a:bodyPr>
          <a:lstStyle/>
          <a:p>
            <a:r>
              <a:rPr lang="en-GB" sz="4000" dirty="0"/>
              <a:t>Actions to reduce environmental impacts of operations (2)</a:t>
            </a:r>
            <a:endParaRPr lang="en-US" sz="4000" dirty="0"/>
          </a:p>
        </p:txBody>
      </p:sp>
      <p:sp>
        <p:nvSpPr>
          <p:cNvPr id="5" name="TextBox 4">
            <a:extLst>
              <a:ext uri="{FF2B5EF4-FFF2-40B4-BE49-F238E27FC236}">
                <a16:creationId xmlns:a16="http://schemas.microsoft.com/office/drawing/2014/main" id="{3F63EC30-C407-A6A9-CE84-87CE0D76A3EB}"/>
              </a:ext>
            </a:extLst>
          </p:cNvPr>
          <p:cNvSpPr txBox="1"/>
          <p:nvPr/>
        </p:nvSpPr>
        <p:spPr>
          <a:xfrm>
            <a:off x="362247" y="878965"/>
            <a:ext cx="5143203" cy="3893374"/>
          </a:xfrm>
          <a:prstGeom prst="rect">
            <a:avLst/>
          </a:prstGeom>
          <a:noFill/>
        </p:spPr>
        <p:txBody>
          <a:bodyPr wrap="square">
            <a:spAutoFit/>
          </a:bodyPr>
          <a:lstStyle/>
          <a:p>
            <a:pPr>
              <a:defRPr/>
            </a:pPr>
            <a:r>
              <a:rPr lang="en-GB" sz="1300" b="1" dirty="0">
                <a:solidFill>
                  <a:srgbClr val="3BC9D5"/>
                </a:solidFill>
                <a:latin typeface="Barlow" panose="00000500000000000000" pitchFamily="2" charset="0"/>
                <a:cs typeface="Arial" panose="020B0604020202020204" pitchFamily="34" charset="0"/>
              </a:rPr>
              <a:t>Already taking/planning to take actions in six months (higher than average)</a:t>
            </a:r>
            <a:r>
              <a:rPr lang="en-GB" sz="1300" b="1" dirty="0">
                <a:solidFill>
                  <a:srgbClr val="71B82D"/>
                </a:solidFill>
                <a:latin typeface="Barlow" panose="00000500000000000000" pitchFamily="2" charset="0"/>
                <a:cs typeface="Arial" panose="020B0604020202020204" pitchFamily="34" charset="0"/>
              </a:rPr>
              <a:t>:</a:t>
            </a:r>
          </a:p>
          <a:p>
            <a:pPr>
              <a:defRPr/>
            </a:pPr>
            <a:endParaRPr lang="en-GB" sz="1300"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solidFill>
                  <a:srgbClr val="000000"/>
                </a:solidFill>
                <a:latin typeface="Barlow" panose="00000500000000000000" pitchFamily="2" charset="0"/>
                <a:cs typeface="Arial" panose="020B0604020202020204" pitchFamily="34" charset="0"/>
              </a:rPr>
              <a:t>25+ staff </a:t>
            </a:r>
            <a:r>
              <a:rPr lang="en-GB" sz="1300" dirty="0">
                <a:solidFill>
                  <a:srgbClr val="000000"/>
                </a:solidFill>
                <a:latin typeface="Barlow" panose="00000500000000000000" pitchFamily="2" charset="0"/>
                <a:cs typeface="Arial" panose="020B0604020202020204" pitchFamily="34" charset="0"/>
              </a:rPr>
              <a:t>– Using greener sources of transport (45% vs 28% overall) and monitoring emissions in supply chains (33% vs 19%).</a:t>
            </a:r>
          </a:p>
          <a:p>
            <a:pPr marL="285750" indent="-285750">
              <a:buFont typeface="Arial" panose="020B0604020202020204" pitchFamily="34" charset="0"/>
              <a:buChar char="•"/>
              <a:defRPr/>
            </a:pPr>
            <a:endParaRPr lang="en-GB" sz="1300" dirty="0">
              <a:solidFill>
                <a:srgbClr val="FF0000"/>
              </a:solidFill>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solidFill>
                  <a:srgbClr val="000000"/>
                </a:solidFill>
                <a:latin typeface="Barlow" panose="00000500000000000000" pitchFamily="2" charset="0"/>
                <a:cs typeface="Arial" panose="020B0604020202020204" pitchFamily="34" charset="0"/>
              </a:rPr>
              <a:t>Tourism </a:t>
            </a:r>
            <a:r>
              <a:rPr lang="en-GB" sz="1300" dirty="0">
                <a:solidFill>
                  <a:srgbClr val="000000"/>
                </a:solidFill>
                <a:latin typeface="Barlow" panose="00000500000000000000" pitchFamily="2" charset="0"/>
                <a:cs typeface="Arial" panose="020B0604020202020204" pitchFamily="34" charset="0"/>
              </a:rPr>
              <a:t>–</a:t>
            </a:r>
            <a:r>
              <a:rPr lang="en-GB" sz="1300" b="1" dirty="0">
                <a:solidFill>
                  <a:srgbClr val="000000"/>
                </a:solidFill>
                <a:latin typeface="Barlow" panose="00000500000000000000" pitchFamily="2" charset="0"/>
                <a:cs typeface="Arial" panose="020B0604020202020204" pitchFamily="34" charset="0"/>
              </a:rPr>
              <a:t> </a:t>
            </a:r>
            <a:r>
              <a:rPr lang="en-GB" sz="1300" dirty="0">
                <a:solidFill>
                  <a:srgbClr val="000000"/>
                </a:solidFill>
                <a:latin typeface="Barlow" panose="00000500000000000000" pitchFamily="2" charset="0"/>
                <a:cs typeface="Arial" panose="020B0604020202020204" pitchFamily="34" charset="0"/>
              </a:rPr>
              <a:t>Using locally sourced services and supplies (95% vs 83%), and</a:t>
            </a:r>
            <a:r>
              <a:rPr kumimoji="0" lang="en-GB" sz="1300" i="0" u="none" strike="noStrike" kern="1200" cap="none" spc="0" normalizeH="0" baseline="0" noProof="0" dirty="0">
                <a:ln>
                  <a:noFill/>
                </a:ln>
                <a:solidFill>
                  <a:srgbClr val="000000"/>
                </a:solidFill>
                <a:effectLst/>
                <a:uLnTx/>
                <a:uFillTx/>
                <a:latin typeface="Barlow" panose="00000500000000000000" pitchFamily="2" charset="0"/>
                <a:cs typeface="Arial" panose="020B0604020202020204" pitchFamily="34" charset="0"/>
              </a:rPr>
              <a:t> more energy efficient equipment (70% vs 56%). </a:t>
            </a:r>
            <a:endParaRPr lang="en-GB" sz="1300" dirty="0">
              <a:solidFill>
                <a:srgbClr val="000000"/>
              </a:solidFill>
              <a:latin typeface="Barlow" panose="00000500000000000000" pitchFamily="2" charset="0"/>
              <a:cs typeface="Arial" panose="020B0604020202020204" pitchFamily="34" charset="0"/>
            </a:endParaRPr>
          </a:p>
          <a:p>
            <a:pPr>
              <a:defRPr/>
            </a:pPr>
            <a:endParaRPr kumimoji="0" lang="en-GB" sz="1300" i="0" u="none" strike="noStrike" kern="1200" cap="none" spc="0" normalizeH="0" baseline="0" noProof="0" dirty="0">
              <a:ln>
                <a:noFill/>
              </a:ln>
              <a:solidFill>
                <a:srgbClr val="FF0000"/>
              </a:solidFill>
              <a:effectLst/>
              <a:uLnTx/>
              <a:uFillTx/>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solidFill>
                  <a:srgbClr val="000000"/>
                </a:solidFill>
                <a:latin typeface="Barlow" panose="00000500000000000000" pitchFamily="2" charset="0"/>
                <a:cs typeface="Arial" panose="020B0604020202020204" pitchFamily="34" charset="0"/>
              </a:rPr>
              <a:t>Food and drink </a:t>
            </a:r>
            <a:r>
              <a:rPr lang="en-GB" sz="1300" dirty="0">
                <a:solidFill>
                  <a:srgbClr val="000000"/>
                </a:solidFill>
                <a:latin typeface="Barlow" panose="00000500000000000000" pitchFamily="2" charset="0"/>
                <a:cs typeface="Arial" panose="020B0604020202020204" pitchFamily="34" charset="0"/>
              </a:rPr>
              <a:t>– Using locally sourced services and supplies (88% vs 83%) and offsetting carbon emissions (29% vs 21%). </a:t>
            </a:r>
          </a:p>
          <a:p>
            <a:pPr marL="285750" indent="-285750">
              <a:buFont typeface="Arial" panose="020B0604020202020204" pitchFamily="34" charset="0"/>
              <a:buChar char="•"/>
              <a:defRPr/>
            </a:pPr>
            <a:endParaRPr lang="en-GB" sz="1300" b="1" dirty="0">
              <a:solidFill>
                <a:srgbClr val="000000"/>
              </a:solidFill>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dirty="0">
                <a:solidFill>
                  <a:srgbClr val="000000"/>
                </a:solidFill>
                <a:latin typeface="Barlow" panose="00000500000000000000" pitchFamily="2" charset="0"/>
                <a:cs typeface="Arial" panose="020B0604020202020204" pitchFamily="34" charset="0"/>
              </a:rPr>
              <a:t>Those </a:t>
            </a:r>
            <a:r>
              <a:rPr lang="en-GB" sz="1300" b="1" dirty="0">
                <a:solidFill>
                  <a:srgbClr val="000000"/>
                </a:solidFill>
                <a:latin typeface="Barlow" panose="00000500000000000000" pitchFamily="2" charset="0"/>
                <a:cs typeface="Arial" panose="020B0604020202020204" pitchFamily="34" charset="0"/>
              </a:rPr>
              <a:t>well informed about climate change responsibilities </a:t>
            </a:r>
            <a:r>
              <a:rPr lang="en-GB" sz="1300" dirty="0">
                <a:solidFill>
                  <a:srgbClr val="000000"/>
                </a:solidFill>
                <a:latin typeface="Barlow" panose="00000500000000000000" pitchFamily="2" charset="0"/>
                <a:cs typeface="Arial" panose="020B0604020202020204" pitchFamily="34" charset="0"/>
              </a:rPr>
              <a:t>–</a:t>
            </a:r>
            <a:r>
              <a:rPr lang="en-GB" sz="1300" b="1" dirty="0">
                <a:solidFill>
                  <a:srgbClr val="000000"/>
                </a:solidFill>
                <a:latin typeface="Barlow" panose="00000500000000000000" pitchFamily="2" charset="0"/>
                <a:cs typeface="Arial" panose="020B0604020202020204" pitchFamily="34" charset="0"/>
              </a:rPr>
              <a:t> </a:t>
            </a:r>
            <a:r>
              <a:rPr lang="en-GB" sz="1300" dirty="0">
                <a:solidFill>
                  <a:srgbClr val="000000"/>
                </a:solidFill>
                <a:latin typeface="Barlow" panose="00000500000000000000" pitchFamily="2" charset="0"/>
                <a:cs typeface="Arial" panose="020B0604020202020204" pitchFamily="34" charset="0"/>
              </a:rPr>
              <a:t>Recycling, re-using or repurposing by-products (89% vs 85%), using locally sourced services and supplies (87% vs 83%), more energy efficient equipment (59% vs 56%), less carbon intensive materials (43% vs 36%), greener sources of transport (33% vs 28%), and offsetting emissions (25% vs 21%)</a:t>
            </a:r>
          </a:p>
          <a:p>
            <a:pPr marL="285750" indent="-285750">
              <a:buFont typeface="Arial" panose="020B0604020202020204" pitchFamily="34" charset="0"/>
              <a:buChar char="•"/>
              <a:defRPr/>
            </a:pPr>
            <a:endParaRPr kumimoji="0" lang="en-GB" sz="1300" i="0" u="none" strike="noStrike" kern="1200" cap="none" spc="0" normalizeH="0" baseline="0" noProof="0" dirty="0">
              <a:ln>
                <a:noFill/>
              </a:ln>
              <a:effectLst/>
              <a:uLnTx/>
              <a:uFillTx/>
              <a:latin typeface="Barlow" panose="000005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DA6E9C71-5095-44C2-5F83-3B7EF8E42CB4}"/>
              </a:ext>
            </a:extLst>
          </p:cNvPr>
          <p:cNvSpPr txBox="1"/>
          <p:nvPr/>
        </p:nvSpPr>
        <p:spPr>
          <a:xfrm>
            <a:off x="6258222" y="878965"/>
            <a:ext cx="5143203" cy="3093154"/>
          </a:xfrm>
          <a:prstGeom prst="rect">
            <a:avLst/>
          </a:prstGeom>
          <a:noFill/>
        </p:spPr>
        <p:txBody>
          <a:bodyPr wrap="square">
            <a:spAutoFit/>
          </a:bodyPr>
          <a:lstStyle/>
          <a:p>
            <a:pPr>
              <a:defRPr/>
            </a:pPr>
            <a:r>
              <a:rPr lang="en-GB" sz="1300" b="1" dirty="0">
                <a:solidFill>
                  <a:srgbClr val="3BC9D5"/>
                </a:solidFill>
                <a:latin typeface="Barlow" panose="00000500000000000000" pitchFamily="2" charset="0"/>
                <a:cs typeface="Arial" panose="020B0604020202020204" pitchFamily="34" charset="0"/>
              </a:rPr>
              <a:t>Not taking action and do not intend to (higher than average)</a:t>
            </a:r>
            <a:r>
              <a:rPr lang="en-GB" sz="1300" b="1" dirty="0">
                <a:solidFill>
                  <a:srgbClr val="71B82D"/>
                </a:solidFill>
                <a:latin typeface="Barlow" panose="00000500000000000000" pitchFamily="2" charset="0"/>
                <a:cs typeface="Arial" panose="020B0604020202020204" pitchFamily="34" charset="0"/>
              </a:rPr>
              <a:t>:</a:t>
            </a:r>
          </a:p>
          <a:p>
            <a:pPr>
              <a:defRPr/>
            </a:pPr>
            <a:endParaRPr lang="en-GB" sz="1300"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solidFill>
                  <a:srgbClr val="000000"/>
                </a:solidFill>
                <a:latin typeface="Barlow" panose="00000500000000000000" pitchFamily="2" charset="0"/>
                <a:cs typeface="Arial" panose="020B0604020202020204" pitchFamily="34" charset="0"/>
              </a:rPr>
              <a:t>Scaling back operations – </a:t>
            </a:r>
            <a:r>
              <a:rPr lang="en-GB" sz="1300" dirty="0">
                <a:solidFill>
                  <a:srgbClr val="000000"/>
                </a:solidFill>
                <a:latin typeface="Barlow" panose="00000500000000000000" pitchFamily="2" charset="0"/>
                <a:cs typeface="Arial" panose="020B0604020202020204" pitchFamily="34" charset="0"/>
              </a:rPr>
              <a:t>Using less carbon intensive materials (38% vs 32% overall) and more energy efficient equipment (25% vs 19%).</a:t>
            </a:r>
          </a:p>
          <a:p>
            <a:pPr marL="285750" indent="-285750">
              <a:buFont typeface="Arial" panose="020B0604020202020204" pitchFamily="34" charset="0"/>
              <a:buChar char="•"/>
              <a:defRPr/>
            </a:pPr>
            <a:endParaRPr lang="en-GB" sz="1300" dirty="0">
              <a:solidFill>
                <a:srgbClr val="000000"/>
              </a:solidFill>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dirty="0">
                <a:solidFill>
                  <a:srgbClr val="000000"/>
                </a:solidFill>
                <a:latin typeface="Barlow" panose="00000500000000000000" pitchFamily="2" charset="0"/>
                <a:cs typeface="Arial" panose="020B0604020202020204" pitchFamily="34" charset="0"/>
              </a:rPr>
              <a:t>Those </a:t>
            </a:r>
            <a:r>
              <a:rPr lang="en-GB" sz="1300" b="1" dirty="0">
                <a:solidFill>
                  <a:srgbClr val="000000"/>
                </a:solidFill>
                <a:latin typeface="Barlow" panose="00000500000000000000" pitchFamily="2" charset="0"/>
                <a:cs typeface="Arial" panose="020B0604020202020204" pitchFamily="34" charset="0"/>
              </a:rPr>
              <a:t>not well informed about climate change responsibilities </a:t>
            </a:r>
            <a:r>
              <a:rPr lang="en-GB" sz="1300" dirty="0">
                <a:solidFill>
                  <a:srgbClr val="000000"/>
                </a:solidFill>
                <a:latin typeface="Barlow" panose="00000500000000000000" pitchFamily="2" charset="0"/>
                <a:cs typeface="Arial" panose="020B0604020202020204" pitchFamily="34" charset="0"/>
              </a:rPr>
              <a:t> -   Monitoring emissions in supply chains (65% vs 54%), offsetting emissions (55% vs 46%), using greener sources of transport (51% vs 39%) less carbon intensive materials (45% vs 32%) and more energy efficient equipment (26% vs 19%), recycling, re-using or repurposing by-products (20% vs 9%), and using locally sourced services and supplies (16% vs 8%). </a:t>
            </a:r>
          </a:p>
          <a:p>
            <a:pPr>
              <a:defRPr/>
            </a:pPr>
            <a:endParaRPr lang="en-GB" sz="1300" dirty="0">
              <a:solidFill>
                <a:srgbClr val="FF0000"/>
              </a:solidFill>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endParaRPr kumimoji="0" lang="en-GB" sz="1300" i="0" u="none" strike="noStrike" kern="1200" cap="none" spc="0" normalizeH="0" baseline="0" noProof="0" dirty="0">
              <a:ln>
                <a:noFill/>
              </a:ln>
              <a:effectLst/>
              <a:uLnTx/>
              <a:uFillTx/>
              <a:latin typeface="Barlow" panose="00000500000000000000" pitchFamily="2" charset="0"/>
              <a:cs typeface="Arial" panose="020B0604020202020204" pitchFamily="34" charset="0"/>
            </a:endParaRPr>
          </a:p>
        </p:txBody>
      </p:sp>
      <p:cxnSp>
        <p:nvCxnSpPr>
          <p:cNvPr id="4" name="Straight Connector 3">
            <a:extLst>
              <a:ext uri="{FF2B5EF4-FFF2-40B4-BE49-F238E27FC236}">
                <a16:creationId xmlns:a16="http://schemas.microsoft.com/office/drawing/2014/main" id="{2605E69D-1709-DB8B-621A-59A19CA5E165}"/>
              </a:ext>
            </a:extLst>
          </p:cNvPr>
          <p:cNvCxnSpPr>
            <a:cxnSpLocks/>
          </p:cNvCxnSpPr>
          <p:nvPr/>
        </p:nvCxnSpPr>
        <p:spPr>
          <a:xfrm>
            <a:off x="6020258" y="969375"/>
            <a:ext cx="0" cy="3384185"/>
          </a:xfrm>
          <a:prstGeom prst="line">
            <a:avLst/>
          </a:prstGeom>
          <a:ln>
            <a:solidFill>
              <a:srgbClr val="3BC9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2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0FDC468-C3E3-43EB-B609-27BBBCE27B5C}"/>
              </a:ext>
            </a:extLst>
          </p:cNvPr>
          <p:cNvSpPr>
            <a:spLocks noGrp="1"/>
          </p:cNvSpPr>
          <p:nvPr>
            <p:ph sz="half" idx="1"/>
          </p:nvPr>
        </p:nvSpPr>
        <p:spPr>
          <a:xfrm>
            <a:off x="265219" y="998855"/>
            <a:ext cx="5482116" cy="4655926"/>
          </a:xfrm>
        </p:spPr>
        <p:txBody>
          <a:bodyPr>
            <a:noAutofit/>
          </a:bodyPr>
          <a:lstStyle/>
          <a:p>
            <a:pPr marL="457200" lvl="1" indent="0">
              <a:buNone/>
            </a:pPr>
            <a:r>
              <a:rPr lang="en-GB" sz="1200" b="1" dirty="0">
                <a:solidFill>
                  <a:srgbClr val="3BC9D5"/>
                </a:solidFill>
                <a:latin typeface="Barlow" panose="00000500000000000000" pitchFamily="2" charset="0"/>
                <a:cs typeface="Arial" panose="020B0604020202020204" pitchFamily="34" charset="0"/>
              </a:rPr>
              <a:t>Financial viability </a:t>
            </a:r>
          </a:p>
          <a:p>
            <a:pPr marL="457200" lvl="1" indent="0">
              <a:buNone/>
            </a:pPr>
            <a:endParaRPr lang="en-GB" sz="1200" b="1" dirty="0">
              <a:solidFill>
                <a:srgbClr val="3BC9D5"/>
              </a:solidFill>
              <a:latin typeface="Barlow" panose="00000500000000000000" pitchFamily="2" charset="0"/>
              <a:cs typeface="Arial" panose="020B0604020202020204" pitchFamily="34" charset="0"/>
            </a:endParaRPr>
          </a:p>
          <a:p>
            <a:pPr lvl="1">
              <a:lnSpc>
                <a:spcPct val="100000"/>
              </a:lnSpc>
              <a:spcBef>
                <a:spcPts val="0"/>
              </a:spcBef>
              <a:defRPr/>
            </a:pPr>
            <a:r>
              <a:rPr lang="en-GB" sz="1200" b="1" dirty="0">
                <a:solidFill>
                  <a:srgbClr val="000000"/>
                </a:solidFill>
                <a:latin typeface="Barlow" panose="00000500000000000000" pitchFamily="2" charset="0"/>
                <a:cs typeface="Arial" panose="020B0604020202020204" pitchFamily="34" charset="0"/>
              </a:rPr>
              <a:t>The majority (87%) of businesses were confident they would be viable over the next six months, while 11% were not. </a:t>
            </a:r>
            <a:r>
              <a:rPr lang="en-GB" sz="1200" dirty="0">
                <a:solidFill>
                  <a:srgbClr val="000000"/>
                </a:solidFill>
                <a:latin typeface="Barlow" panose="00000500000000000000" pitchFamily="2" charset="0"/>
                <a:cs typeface="Arial" panose="020B0604020202020204" pitchFamily="34" charset="0"/>
              </a:rPr>
              <a:t>Confidence was up on the previous wave, when 83% were confident and 16% not.</a:t>
            </a:r>
          </a:p>
          <a:p>
            <a:pPr lvl="1">
              <a:lnSpc>
                <a:spcPct val="100000"/>
              </a:lnSpc>
              <a:spcBef>
                <a:spcPts val="0"/>
              </a:spcBef>
              <a:defRPr/>
            </a:pPr>
            <a:endParaRPr lang="en-GB" sz="1200" b="1" dirty="0">
              <a:solidFill>
                <a:srgbClr val="000000"/>
              </a:solidFill>
              <a:latin typeface="Barlow" panose="00000500000000000000" pitchFamily="2" charset="0"/>
              <a:cs typeface="Arial" panose="020B0604020202020204" pitchFamily="34" charset="0"/>
            </a:endParaRPr>
          </a:p>
          <a:p>
            <a:pPr lvl="1">
              <a:lnSpc>
                <a:spcPct val="100000"/>
              </a:lnSpc>
              <a:spcBef>
                <a:spcPts val="0"/>
              </a:spcBef>
              <a:defRPr/>
            </a:pPr>
            <a:r>
              <a:rPr lang="en-GB" sz="1200" b="1" dirty="0">
                <a:solidFill>
                  <a:srgbClr val="000000"/>
                </a:solidFill>
                <a:latin typeface="Barlow" panose="00000500000000000000" pitchFamily="2" charset="0"/>
                <a:cs typeface="Arial" panose="020B0604020202020204" pitchFamily="34" charset="0"/>
              </a:rPr>
              <a:t>To help businesses remain financially viable, over four in ten (45%) were investing in the business, with 24% investing to support growth, and 21% investing to maintain performance</a:t>
            </a:r>
            <a:r>
              <a:rPr lang="en-GB" sz="1200" dirty="0">
                <a:solidFill>
                  <a:srgbClr val="000000"/>
                </a:solidFill>
                <a:latin typeface="Barlow" panose="00000500000000000000" pitchFamily="2" charset="0"/>
                <a:cs typeface="Arial" panose="020B0604020202020204" pitchFamily="34" charset="0"/>
              </a:rPr>
              <a:t>. Over a third (38%) were making no significant changes, while 16% were scaling back or reducing their operations. </a:t>
            </a:r>
          </a:p>
          <a:p>
            <a:pPr marL="457200" lvl="1" indent="0">
              <a:lnSpc>
                <a:spcPct val="100000"/>
              </a:lnSpc>
              <a:spcBef>
                <a:spcPts val="0"/>
              </a:spcBef>
              <a:buNone/>
              <a:defRPr/>
            </a:pPr>
            <a:endParaRPr lang="en-GB" sz="1200" b="1" dirty="0">
              <a:latin typeface="Barlow" panose="00000500000000000000" pitchFamily="2" charset="0"/>
              <a:cs typeface="Arial" panose="020B0604020202020204" pitchFamily="34" charset="0"/>
            </a:endParaRPr>
          </a:p>
          <a:p>
            <a:pPr lvl="1">
              <a:lnSpc>
                <a:spcPct val="100000"/>
              </a:lnSpc>
              <a:spcBef>
                <a:spcPts val="0"/>
              </a:spcBef>
              <a:defRPr/>
            </a:pPr>
            <a:r>
              <a:rPr lang="en-GB" sz="1200" b="1" dirty="0">
                <a:solidFill>
                  <a:srgbClr val="000000"/>
                </a:solidFill>
                <a:latin typeface="Barlow" panose="00000500000000000000" pitchFamily="2" charset="0"/>
                <a:cs typeface="Arial" panose="020B0604020202020204" pitchFamily="34" charset="0"/>
              </a:rPr>
              <a:t>The top concern for businesses over the next six months was high and increasing costs (71%). </a:t>
            </a:r>
            <a:r>
              <a:rPr lang="en-GB" sz="1200" dirty="0">
                <a:solidFill>
                  <a:srgbClr val="000000"/>
                </a:solidFill>
                <a:latin typeface="Barlow" panose="00000500000000000000" pitchFamily="2" charset="0"/>
                <a:cs typeface="Arial" panose="020B0604020202020204" pitchFamily="34" charset="0"/>
              </a:rPr>
              <a:t>Other concerns included ongoing economic uncertainty (32%), lower or no profit margins (25%), supply chain disruption (23%), reduced customer demand (21%), and depleted cash reserves (17%). One in ten businesses were concerned about wellbeing or burnout for themselves (11%) or their staff (8%). </a:t>
            </a:r>
          </a:p>
          <a:p>
            <a:pPr marL="0" indent="0">
              <a:buNone/>
            </a:pPr>
            <a:endParaRPr lang="en-GB" sz="1300" dirty="0">
              <a:latin typeface="+mn-lt"/>
            </a:endParaRPr>
          </a:p>
        </p:txBody>
      </p:sp>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382808" y="1554162"/>
            <a:ext cx="5474760" cy="4529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kumimoji="0" lang="en-GB" sz="1200" b="0" i="0" u="none" strike="noStrike" kern="1200" cap="none" spc="0" normalizeH="0" baseline="0" noProof="0" dirty="0">
              <a:ln>
                <a:noFill/>
              </a:ln>
              <a:solidFill>
                <a:srgbClr val="402957"/>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382EF76F-3E1B-A9FB-8F6C-3F13ED6967A5}"/>
              </a:ext>
            </a:extLst>
          </p:cNvPr>
          <p:cNvSpPr txBox="1">
            <a:spLocks/>
          </p:cNvSpPr>
          <p:nvPr/>
        </p:nvSpPr>
        <p:spPr>
          <a:xfrm>
            <a:off x="6138620" y="998855"/>
            <a:ext cx="5300216" cy="465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a:solidFill>
                  <a:srgbClr val="3BC9D5"/>
                </a:solidFill>
                <a:latin typeface="Barlow" panose="00000500000000000000" pitchFamily="2" charset="0"/>
                <a:cs typeface="Arial" panose="020B0604020202020204" pitchFamily="34" charset="0"/>
              </a:rPr>
              <a:t>Net zero </a:t>
            </a:r>
          </a:p>
          <a:p>
            <a:pPr>
              <a:lnSpc>
                <a:spcPct val="100000"/>
              </a:lnSpc>
              <a:spcBef>
                <a:spcPts val="0"/>
              </a:spcBef>
              <a:defRPr/>
            </a:pPr>
            <a:endParaRPr kumimoji="0" lang="en-GB" sz="12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endParaRPr>
          </a:p>
          <a:p>
            <a:pPr>
              <a:lnSpc>
                <a:spcPct val="100000"/>
              </a:lnSpc>
              <a:spcBef>
                <a:spcPts val="0"/>
              </a:spcBef>
              <a:defRPr/>
            </a:pPr>
            <a:r>
              <a:rPr kumimoji="0" lang="en-GB" sz="12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Almost three quarters (73%) of businesses said they were well informed about their responsibilities in relation to climate change legislation</a:t>
            </a:r>
            <a:r>
              <a:rPr kumimoji="0" lang="en-GB" sz="12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 while 25% were not.</a:t>
            </a:r>
          </a:p>
          <a:p>
            <a:pPr>
              <a:lnSpc>
                <a:spcPct val="100000"/>
              </a:lnSpc>
              <a:spcBef>
                <a:spcPts val="0"/>
              </a:spcBef>
              <a:defRPr/>
            </a:pPr>
            <a:endParaRPr lang="en-GB" sz="1200" b="1"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00" b="1" dirty="0">
                <a:solidFill>
                  <a:prstClr val="black"/>
                </a:solidFill>
                <a:latin typeface="Barlow" panose="00000500000000000000" pitchFamily="2" charset="0"/>
                <a:cs typeface="Arial" panose="020B0604020202020204" pitchFamily="34" charset="0"/>
              </a:rPr>
              <a:t>Just over a</a:t>
            </a:r>
            <a:r>
              <a:rPr kumimoji="0" lang="en-GB" sz="12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 third (36%) of businesses were either already measuring their carbon emissions (29%) or intending to </a:t>
            </a:r>
            <a:r>
              <a:rPr lang="en-GB" sz="1200" b="1" dirty="0">
                <a:solidFill>
                  <a:prstClr val="black"/>
                </a:solidFill>
                <a:latin typeface="Barlow" panose="00000500000000000000" pitchFamily="2" charset="0"/>
                <a:cs typeface="Arial" panose="020B0604020202020204" pitchFamily="34" charset="0"/>
              </a:rPr>
              <a:t>within six months (7%). </a:t>
            </a:r>
          </a:p>
          <a:p>
            <a:pPr>
              <a:lnSpc>
                <a:spcPct val="100000"/>
              </a:lnSpc>
              <a:spcBef>
                <a:spcPts val="0"/>
              </a:spcBef>
              <a:defRPr/>
            </a:pPr>
            <a:endParaRPr lang="en-GB" sz="1200" b="1"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00" b="1" dirty="0">
                <a:solidFill>
                  <a:prstClr val="black"/>
                </a:solidFill>
                <a:latin typeface="Barlow" panose="00000500000000000000" pitchFamily="2" charset="0"/>
                <a:cs typeface="Arial" panose="020B0604020202020204" pitchFamily="34" charset="0"/>
              </a:rPr>
              <a:t>Just under half (46%) were already reducing emissions (41%) or intending to within six months (5%). </a:t>
            </a:r>
          </a:p>
          <a:p>
            <a:pPr marL="0" indent="0">
              <a:lnSpc>
                <a:spcPct val="100000"/>
              </a:lnSpc>
              <a:spcBef>
                <a:spcPts val="0"/>
              </a:spcBef>
              <a:buNone/>
              <a:defRPr/>
            </a:pPr>
            <a:endParaRPr lang="en-GB" sz="1200" b="1"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00" b="1" dirty="0">
                <a:solidFill>
                  <a:prstClr val="black"/>
                </a:solidFill>
                <a:latin typeface="Barlow" panose="00000500000000000000" pitchFamily="2" charset="0"/>
                <a:cs typeface="Arial" panose="020B0604020202020204" pitchFamily="34" charset="0"/>
              </a:rPr>
              <a:t>Of those taking or planning action to reduce their emissions, 85% had resources or plans in place to support this. </a:t>
            </a:r>
            <a:r>
              <a:rPr lang="en-GB" sz="1200" dirty="0">
                <a:solidFill>
                  <a:prstClr val="black"/>
                </a:solidFill>
                <a:latin typeface="Barlow" panose="00000500000000000000" pitchFamily="2" charset="0"/>
                <a:cs typeface="Arial" panose="020B0604020202020204" pitchFamily="34" charset="0"/>
              </a:rPr>
              <a:t>The</a:t>
            </a:r>
            <a:r>
              <a:rPr lang="en-GB" sz="1200" b="1" dirty="0">
                <a:solidFill>
                  <a:prstClr val="black"/>
                </a:solidFill>
                <a:latin typeface="Barlow" panose="00000500000000000000" pitchFamily="2" charset="0"/>
                <a:cs typeface="Arial" panose="020B0604020202020204" pitchFamily="34" charset="0"/>
              </a:rPr>
              <a:t> </a:t>
            </a:r>
            <a:r>
              <a:rPr lang="en-GB" sz="1200" dirty="0">
                <a:solidFill>
                  <a:prstClr val="black"/>
                </a:solidFill>
                <a:latin typeface="Barlow" panose="00000500000000000000" pitchFamily="2" charset="0"/>
                <a:cs typeface="Arial" panose="020B0604020202020204" pitchFamily="34" charset="0"/>
              </a:rPr>
              <a:t>most common of these was access to external advice or support (58%), followed by sustainability or low carbon policies (33%), internal expertise (29%), reduction targets (26%) and an internal budget (24%). </a:t>
            </a:r>
          </a:p>
          <a:p>
            <a:pPr>
              <a:lnSpc>
                <a:spcPct val="100000"/>
              </a:lnSpc>
              <a:spcBef>
                <a:spcPts val="0"/>
              </a:spcBef>
              <a:defRPr/>
            </a:pPr>
            <a:endParaRPr lang="en-GB" sz="1200" b="1"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00" b="1" dirty="0">
                <a:solidFill>
                  <a:prstClr val="black"/>
                </a:solidFill>
                <a:latin typeface="Barlow" panose="00000500000000000000" pitchFamily="2" charset="0"/>
                <a:cs typeface="Arial" panose="020B0604020202020204" pitchFamily="34" charset="0"/>
              </a:rPr>
              <a:t>Among businesses that were not reducing or planning to reduce their emissions, more than half (57%) said this was not relevant to their business </a:t>
            </a:r>
            <a:r>
              <a:rPr lang="en-GB" sz="1200" dirty="0">
                <a:solidFill>
                  <a:prstClr val="black"/>
                </a:solidFill>
                <a:latin typeface="Barlow" panose="00000500000000000000" pitchFamily="2" charset="0"/>
                <a:cs typeface="Arial" panose="020B0604020202020204" pitchFamily="34" charset="0"/>
              </a:rPr>
              <a:t>and almost a quarter (24%) said it was not a priority for them right now.</a:t>
            </a:r>
          </a:p>
          <a:p>
            <a:pPr marL="0" indent="0">
              <a:buFont typeface="Arial" panose="020B0604020202020204" pitchFamily="34" charset="0"/>
              <a:buNone/>
            </a:pPr>
            <a:endParaRPr lang="en-GB" sz="1200" dirty="0">
              <a:latin typeface="Barlow" panose="00000500000000000000" pitchFamily="2" charset="0"/>
            </a:endParaRPr>
          </a:p>
        </p:txBody>
      </p:sp>
      <p:sp>
        <p:nvSpPr>
          <p:cNvPr id="10" name="Title 1">
            <a:extLst>
              <a:ext uri="{FF2B5EF4-FFF2-40B4-BE49-F238E27FC236}">
                <a16:creationId xmlns:a16="http://schemas.microsoft.com/office/drawing/2014/main" id="{29EA4F16-87BA-CBAF-7900-EB055ED42413}"/>
              </a:ext>
            </a:extLst>
          </p:cNvPr>
          <p:cNvSpPr>
            <a:spLocks noGrp="1"/>
          </p:cNvSpPr>
          <p:nvPr>
            <p:ph type="title"/>
          </p:nvPr>
        </p:nvSpPr>
        <p:spPr>
          <a:xfrm>
            <a:off x="695960" y="0"/>
            <a:ext cx="10515600" cy="1325563"/>
          </a:xfrm>
        </p:spPr>
        <p:txBody>
          <a:bodyPr>
            <a:normAutofit/>
          </a:bodyPr>
          <a:lstStyle/>
          <a:p>
            <a:r>
              <a:rPr lang="en-GB" dirty="0"/>
              <a:t>Executive summary (3) </a:t>
            </a:r>
          </a:p>
        </p:txBody>
      </p:sp>
    </p:spTree>
    <p:extLst>
      <p:ext uri="{BB962C8B-B14F-4D97-AF65-F5344CB8AC3E}">
        <p14:creationId xmlns:p14="http://schemas.microsoft.com/office/powerpoint/2010/main" val="4138754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C6CF43-D3BB-DD9A-5A3D-1D83CB0CD244}"/>
              </a:ext>
            </a:extLst>
          </p:cNvPr>
          <p:cNvSpPr/>
          <p:nvPr/>
        </p:nvSpPr>
        <p:spPr>
          <a:xfrm>
            <a:off x="6181376" y="944457"/>
            <a:ext cx="5707396" cy="5113443"/>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23301" y="137355"/>
            <a:ext cx="10515600" cy="707996"/>
          </a:xfrm>
        </p:spPr>
        <p:txBody>
          <a:bodyPr>
            <a:normAutofit/>
          </a:bodyPr>
          <a:lstStyle/>
          <a:p>
            <a:r>
              <a:rPr lang="en-GB" sz="4000" dirty="0"/>
              <a:t>Factors that would help lower emissions</a:t>
            </a:r>
            <a:endParaRPr lang="en-US" sz="4000" dirty="0"/>
          </a:p>
        </p:txBody>
      </p:sp>
      <p:sp>
        <p:nvSpPr>
          <p:cNvPr id="3" name="Content Placeholder 2">
            <a:extLst>
              <a:ext uri="{FF2B5EF4-FFF2-40B4-BE49-F238E27FC236}">
                <a16:creationId xmlns:a16="http://schemas.microsoft.com/office/drawing/2014/main" id="{FD099798-2298-754E-A526-D6D26C12EA27}"/>
              </a:ext>
            </a:extLst>
          </p:cNvPr>
          <p:cNvSpPr>
            <a:spLocks noGrp="1"/>
          </p:cNvSpPr>
          <p:nvPr>
            <p:ph sz="half" idx="1"/>
          </p:nvPr>
        </p:nvSpPr>
        <p:spPr>
          <a:xfrm>
            <a:off x="671852" y="1076182"/>
            <a:ext cx="5424148" cy="4351338"/>
          </a:xfrm>
        </p:spPr>
        <p:txBody>
          <a:bodyPr>
            <a:normAutofit/>
          </a:bodyPr>
          <a:lstStyle/>
          <a:p>
            <a:pPr marL="0" indent="0">
              <a:buNone/>
            </a:pPr>
            <a:endParaRPr lang="en-GB" sz="1300" b="1" dirty="0">
              <a:solidFill>
                <a:prstClr val="black"/>
              </a:solidFill>
              <a:latin typeface="Calibri"/>
              <a:cs typeface="Arial" panose="020B0604020202020204" pitchFamily="34" charset="0"/>
            </a:endParaRPr>
          </a:p>
          <a:p>
            <a:pPr marL="0" indent="0">
              <a:buNone/>
              <a:defRPr/>
            </a:pPr>
            <a:endParaRPr lang="en-GB" sz="1300" dirty="0">
              <a:latin typeface="Calibri"/>
              <a:cs typeface="Arial" panose="020B0604020202020204" pitchFamily="34" charset="0"/>
            </a:endParaRPr>
          </a:p>
        </p:txBody>
      </p:sp>
      <p:sp>
        <p:nvSpPr>
          <p:cNvPr id="8" name="Text Placeholder 5">
            <a:extLst>
              <a:ext uri="{FF2B5EF4-FFF2-40B4-BE49-F238E27FC236}">
                <a16:creationId xmlns:a16="http://schemas.microsoft.com/office/drawing/2014/main" id="{4EE3D576-8FE5-407E-E15B-F84A399DC486}"/>
              </a:ext>
            </a:extLst>
          </p:cNvPr>
          <p:cNvSpPr txBox="1">
            <a:spLocks/>
          </p:cNvSpPr>
          <p:nvPr/>
        </p:nvSpPr>
        <p:spPr>
          <a:xfrm>
            <a:off x="6168908" y="902512"/>
            <a:ext cx="5400005"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rgbClr val="292926"/>
                </a:solidFill>
                <a:latin typeface="Barlow" panose="00000500000000000000" pitchFamily="2" charset="0"/>
                <a:cs typeface="Arial" panose="020B0604020202020204" pitchFamily="34" charset="0"/>
              </a:rPr>
              <a:t>Q Which of the following would help you lower your emissions?</a:t>
            </a:r>
          </a:p>
        </p:txBody>
      </p:sp>
      <p:sp>
        <p:nvSpPr>
          <p:cNvPr id="4" name="TextBox 3">
            <a:extLst>
              <a:ext uri="{FF2B5EF4-FFF2-40B4-BE49-F238E27FC236}">
                <a16:creationId xmlns:a16="http://schemas.microsoft.com/office/drawing/2014/main" id="{E2DC3159-B154-CF3B-9C09-EFD44787191E}"/>
              </a:ext>
            </a:extLst>
          </p:cNvPr>
          <p:cNvSpPr txBox="1"/>
          <p:nvPr/>
        </p:nvSpPr>
        <p:spPr>
          <a:xfrm>
            <a:off x="6234430" y="5827068"/>
            <a:ext cx="5489724" cy="230832"/>
          </a:xfrm>
          <a:prstGeom prst="rect">
            <a:avLst/>
          </a:prstGeom>
          <a:noFill/>
        </p:spPr>
        <p:txBody>
          <a:bodyPr wrap="square" rtlCol="0">
            <a:spAutoFit/>
          </a:bodyPr>
          <a:lstStyle/>
          <a:p>
            <a:r>
              <a:rPr lang="en-GB" sz="900" i="1" dirty="0">
                <a:latin typeface="Barlow" panose="00000500000000000000" pitchFamily="2" charset="0"/>
              </a:rPr>
              <a:t>Base: All businesses (611)</a:t>
            </a:r>
          </a:p>
        </p:txBody>
      </p:sp>
      <p:graphicFrame>
        <p:nvGraphicFramePr>
          <p:cNvPr id="5" name="Chart 4">
            <a:extLst>
              <a:ext uri="{FF2B5EF4-FFF2-40B4-BE49-F238E27FC236}">
                <a16:creationId xmlns:a16="http://schemas.microsoft.com/office/drawing/2014/main" id="{7054F36F-66AF-5D22-F219-5FA9478EED37}"/>
              </a:ext>
            </a:extLst>
          </p:cNvPr>
          <p:cNvGraphicFramePr/>
          <p:nvPr>
            <p:extLst>
              <p:ext uri="{D42A27DB-BD31-4B8C-83A1-F6EECF244321}">
                <p14:modId xmlns:p14="http://schemas.microsoft.com/office/powerpoint/2010/main" val="3172812810"/>
              </p:ext>
            </p:extLst>
          </p:nvPr>
        </p:nvGraphicFramePr>
        <p:xfrm>
          <a:off x="6357651" y="1332646"/>
          <a:ext cx="5300927" cy="43370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B8BEC67-C8C8-DA28-6960-396F9E5A1902}"/>
              </a:ext>
            </a:extLst>
          </p:cNvPr>
          <p:cNvSpPr txBox="1"/>
          <p:nvPr/>
        </p:nvSpPr>
        <p:spPr>
          <a:xfrm>
            <a:off x="493399" y="934131"/>
            <a:ext cx="5288538"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latin typeface="Barlow" panose="00000500000000000000" pitchFamily="2" charset="0"/>
                <a:cs typeface="Arial" panose="020B0604020202020204" pitchFamily="34" charset="0"/>
              </a:rPr>
              <a:t>The factors that would most help businesses lower their emissions were financial support (65%), access to energy efficient equipment (58%), guidance on what changes to make and how (55%) and help to identify and access low carbon supplies (52%).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latin typeface="Barlow" panose="00000500000000000000" pitchFamily="2" charset="0"/>
              <a:cs typeface="Arial" panose="020B0604020202020204" pitchFamily="34" charset="0"/>
            </a:endParaRPr>
          </a:p>
          <a:p>
            <a:pPr>
              <a:defRPr/>
            </a:pPr>
            <a:r>
              <a:rPr lang="en-GB" sz="1300" b="1" dirty="0">
                <a:latin typeface="Barlow" panose="00000500000000000000" pitchFamily="2" charset="0"/>
                <a:cs typeface="Arial" panose="020B0604020202020204" pitchFamily="34" charset="0"/>
              </a:rPr>
              <a:t>Food and drink</a:t>
            </a:r>
            <a:r>
              <a:rPr lang="en-GB" sz="1300" dirty="0">
                <a:latin typeface="Barlow" panose="00000500000000000000" pitchFamily="2" charset="0"/>
                <a:cs typeface="Arial" panose="020B0604020202020204" pitchFamily="34" charset="0"/>
              </a:rPr>
              <a:t> businesses were more likely to mention a number of factors that would help them:</a:t>
            </a:r>
          </a:p>
          <a:p>
            <a:pPr marL="285750" indent="-285750">
              <a:buFont typeface="Arial" panose="020B0604020202020204" pitchFamily="34" charset="0"/>
              <a:buChar char="•"/>
              <a:defRPr/>
            </a:pPr>
            <a:r>
              <a:rPr lang="en-GB" sz="1300" dirty="0">
                <a:latin typeface="Barlow" panose="00000500000000000000" pitchFamily="2" charset="0"/>
                <a:cs typeface="Arial" panose="020B0604020202020204" pitchFamily="34" charset="0"/>
              </a:rPr>
              <a:t>guidance on what changes to make and how (70%)</a:t>
            </a:r>
          </a:p>
          <a:p>
            <a:pPr marL="285750" indent="-285750">
              <a:buFont typeface="Arial" panose="020B0604020202020204" pitchFamily="34" charset="0"/>
              <a:buChar char="•"/>
              <a:defRPr/>
            </a:pPr>
            <a:r>
              <a:rPr lang="en-GB" sz="1300" dirty="0">
                <a:latin typeface="Barlow" panose="00000500000000000000" pitchFamily="2" charset="0"/>
                <a:cs typeface="Arial" panose="020B0604020202020204" pitchFamily="34" charset="0"/>
              </a:rPr>
              <a:t>access to equipment (69%)</a:t>
            </a:r>
          </a:p>
          <a:p>
            <a:pPr marL="285750" indent="-285750">
              <a:buFont typeface="Arial" panose="020B0604020202020204" pitchFamily="34" charset="0"/>
              <a:buChar char="•"/>
              <a:defRPr/>
            </a:pPr>
            <a:r>
              <a:rPr lang="en-GB" sz="1300" dirty="0">
                <a:latin typeface="Barlow" panose="00000500000000000000" pitchFamily="2" charset="0"/>
                <a:cs typeface="Arial" panose="020B0604020202020204" pitchFamily="34" charset="0"/>
              </a:rPr>
              <a:t>information on benefits (61%)</a:t>
            </a:r>
          </a:p>
          <a:p>
            <a:pPr marL="285750" indent="-285750">
              <a:buFont typeface="Arial" panose="020B0604020202020204" pitchFamily="34" charset="0"/>
              <a:buChar char="•"/>
              <a:defRPr/>
            </a:pPr>
            <a:r>
              <a:rPr lang="en-GB" sz="1300" dirty="0">
                <a:latin typeface="Barlow" panose="00000500000000000000" pitchFamily="2" charset="0"/>
                <a:cs typeface="Arial" panose="020B0604020202020204" pitchFamily="34" charset="0"/>
              </a:rPr>
              <a:t>help identifying and accessing low carbon supplies (60%)</a:t>
            </a:r>
          </a:p>
          <a:p>
            <a:pPr marL="285750" indent="-285750">
              <a:buFont typeface="Arial" panose="020B0604020202020204" pitchFamily="34" charset="0"/>
              <a:buChar char="•"/>
              <a:defRPr/>
            </a:pPr>
            <a:r>
              <a:rPr lang="en-GB" sz="1300" dirty="0">
                <a:latin typeface="Barlow" panose="00000500000000000000" pitchFamily="2" charset="0"/>
                <a:cs typeface="Arial" panose="020B0604020202020204" pitchFamily="34" charset="0"/>
              </a:rPr>
              <a:t>supporting in developing a plan (60%)</a:t>
            </a:r>
          </a:p>
          <a:p>
            <a:pPr marL="285750" indent="-285750">
              <a:buFont typeface="Arial" panose="020B0604020202020204" pitchFamily="34" charset="0"/>
              <a:buChar char="•"/>
              <a:defRPr/>
            </a:pPr>
            <a:r>
              <a:rPr lang="en-GB" sz="1300" dirty="0">
                <a:latin typeface="Barlow" panose="00000500000000000000" pitchFamily="2" charset="0"/>
                <a:cs typeface="Arial" panose="020B0604020202020204" pitchFamily="34" charset="0"/>
              </a:rPr>
              <a:t>improving understanding of terminology (55%) and </a:t>
            </a:r>
          </a:p>
          <a:p>
            <a:pPr marL="285750" indent="-285750">
              <a:buFont typeface="Arial" panose="020B0604020202020204" pitchFamily="34" charset="0"/>
              <a:buChar char="•"/>
              <a:defRPr/>
            </a:pPr>
            <a:r>
              <a:rPr lang="en-GB" sz="1300" dirty="0">
                <a:latin typeface="Barlow" panose="00000500000000000000" pitchFamily="2" charset="0"/>
                <a:cs typeface="Arial" panose="020B0604020202020204" pitchFamily="34" charset="0"/>
              </a:rPr>
              <a:t>help measuring emissions (53%). </a:t>
            </a:r>
          </a:p>
          <a:p>
            <a:pPr>
              <a:defRPr/>
            </a:pPr>
            <a:endParaRPr lang="en-GB" sz="1300"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effectLst/>
              <a:uLnTx/>
              <a:uFillTx/>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3684201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C6CF43-D3BB-DD9A-5A3D-1D83CB0CD244}"/>
              </a:ext>
            </a:extLst>
          </p:cNvPr>
          <p:cNvSpPr/>
          <p:nvPr/>
        </p:nvSpPr>
        <p:spPr>
          <a:xfrm>
            <a:off x="6488767" y="1059531"/>
            <a:ext cx="5507864" cy="2968909"/>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
            <a:extLst>
              <a:ext uri="{FF2B5EF4-FFF2-40B4-BE49-F238E27FC236}">
                <a16:creationId xmlns:a16="http://schemas.microsoft.com/office/drawing/2014/main" id="{572F5BDD-F43C-FB2E-C312-0BC2D7ECCBA4}"/>
              </a:ext>
            </a:extLst>
          </p:cNvPr>
          <p:cNvGraphicFramePr>
            <a:graphicFrameLocks noGrp="1"/>
          </p:cNvGraphicFramePr>
          <p:nvPr>
            <p:ph sz="half" idx="2"/>
            <p:extLst>
              <p:ext uri="{D42A27DB-BD31-4B8C-83A1-F6EECF244321}">
                <p14:modId xmlns:p14="http://schemas.microsoft.com/office/powerpoint/2010/main" val="4260741732"/>
              </p:ext>
            </p:extLst>
          </p:nvPr>
        </p:nvGraphicFramePr>
        <p:xfrm>
          <a:off x="6807542" y="1380213"/>
          <a:ext cx="4903672" cy="20487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87083" y="68721"/>
            <a:ext cx="10515600" cy="876821"/>
          </a:xfrm>
        </p:spPr>
        <p:txBody>
          <a:bodyPr>
            <a:normAutofit/>
          </a:bodyPr>
          <a:lstStyle/>
          <a:p>
            <a:r>
              <a:rPr lang="en-GB" sz="4000" dirty="0"/>
              <a:t>Support from Business Energy Scotland </a:t>
            </a:r>
            <a:endParaRPr lang="en-US" sz="4000" dirty="0"/>
          </a:p>
        </p:txBody>
      </p:sp>
      <p:sp>
        <p:nvSpPr>
          <p:cNvPr id="3" name="Content Placeholder 2">
            <a:extLst>
              <a:ext uri="{FF2B5EF4-FFF2-40B4-BE49-F238E27FC236}">
                <a16:creationId xmlns:a16="http://schemas.microsoft.com/office/drawing/2014/main" id="{FD099798-2298-754E-A526-D6D26C12EA27}"/>
              </a:ext>
            </a:extLst>
          </p:cNvPr>
          <p:cNvSpPr>
            <a:spLocks noGrp="1"/>
          </p:cNvSpPr>
          <p:nvPr>
            <p:ph sz="half" idx="1"/>
          </p:nvPr>
        </p:nvSpPr>
        <p:spPr>
          <a:xfrm>
            <a:off x="671852" y="1076182"/>
            <a:ext cx="5424148" cy="4351338"/>
          </a:xfrm>
        </p:spPr>
        <p:txBody>
          <a:bodyPr>
            <a:normAutofit/>
          </a:bodyPr>
          <a:lstStyle/>
          <a:p>
            <a:pPr marL="0" indent="0">
              <a:buNone/>
            </a:pPr>
            <a:endParaRPr lang="en-GB" sz="1300" b="1" dirty="0">
              <a:solidFill>
                <a:prstClr val="black"/>
              </a:solidFill>
              <a:latin typeface="Calibri"/>
              <a:cs typeface="Arial" panose="020B0604020202020204" pitchFamily="34" charset="0"/>
            </a:endParaRPr>
          </a:p>
          <a:p>
            <a:pPr marL="0" indent="0">
              <a:buNone/>
              <a:defRPr/>
            </a:pPr>
            <a:endParaRPr lang="en-GB" sz="1300" dirty="0">
              <a:latin typeface="Calibri"/>
              <a:cs typeface="Arial" panose="020B0604020202020204" pitchFamily="34" charset="0"/>
            </a:endParaRPr>
          </a:p>
        </p:txBody>
      </p:sp>
      <p:sp>
        <p:nvSpPr>
          <p:cNvPr id="8" name="Text Placeholder 5">
            <a:extLst>
              <a:ext uri="{FF2B5EF4-FFF2-40B4-BE49-F238E27FC236}">
                <a16:creationId xmlns:a16="http://schemas.microsoft.com/office/drawing/2014/main" id="{4EE3D576-8FE5-407E-E15B-F84A399DC486}"/>
              </a:ext>
            </a:extLst>
          </p:cNvPr>
          <p:cNvSpPr txBox="1">
            <a:spLocks/>
          </p:cNvSpPr>
          <p:nvPr/>
        </p:nvSpPr>
        <p:spPr>
          <a:xfrm>
            <a:off x="6488767" y="1139767"/>
            <a:ext cx="5507864"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rgbClr val="292926"/>
                </a:solidFill>
                <a:latin typeface="Barlow" panose="00000500000000000000" pitchFamily="2" charset="0"/>
                <a:cs typeface="Arial" panose="020B0604020202020204" pitchFamily="34" charset="0"/>
              </a:rPr>
              <a:t>Q Have you accessed any of the following from Business Energy Scotland?</a:t>
            </a:r>
          </a:p>
        </p:txBody>
      </p:sp>
      <p:sp>
        <p:nvSpPr>
          <p:cNvPr id="4" name="TextBox 3">
            <a:extLst>
              <a:ext uri="{FF2B5EF4-FFF2-40B4-BE49-F238E27FC236}">
                <a16:creationId xmlns:a16="http://schemas.microsoft.com/office/drawing/2014/main" id="{E2DC3159-B154-CF3B-9C09-EFD44787191E}"/>
              </a:ext>
            </a:extLst>
          </p:cNvPr>
          <p:cNvSpPr txBox="1"/>
          <p:nvPr/>
        </p:nvSpPr>
        <p:spPr>
          <a:xfrm>
            <a:off x="6514516" y="3656978"/>
            <a:ext cx="5489724" cy="230832"/>
          </a:xfrm>
          <a:prstGeom prst="rect">
            <a:avLst/>
          </a:prstGeom>
          <a:noFill/>
        </p:spPr>
        <p:txBody>
          <a:bodyPr wrap="square" rtlCol="0">
            <a:spAutoFit/>
          </a:bodyPr>
          <a:lstStyle/>
          <a:p>
            <a:r>
              <a:rPr lang="en-GB" sz="900" i="1" dirty="0">
                <a:latin typeface="Barlow" panose="00000500000000000000" pitchFamily="2" charset="0"/>
              </a:rPr>
              <a:t>Base: All businesses (611)</a:t>
            </a:r>
          </a:p>
        </p:txBody>
      </p:sp>
      <p:sp>
        <p:nvSpPr>
          <p:cNvPr id="6" name="TextBox 5">
            <a:extLst>
              <a:ext uri="{FF2B5EF4-FFF2-40B4-BE49-F238E27FC236}">
                <a16:creationId xmlns:a16="http://schemas.microsoft.com/office/drawing/2014/main" id="{EAAF1E5E-B893-5695-2998-E4C84AA1E220}"/>
              </a:ext>
            </a:extLst>
          </p:cNvPr>
          <p:cNvSpPr txBox="1"/>
          <p:nvPr/>
        </p:nvSpPr>
        <p:spPr>
          <a:xfrm>
            <a:off x="509946" y="1059531"/>
            <a:ext cx="5819433" cy="2092881"/>
          </a:xfrm>
          <a:prstGeom prst="rect">
            <a:avLst/>
          </a:prstGeom>
          <a:noFill/>
        </p:spPr>
        <p:txBody>
          <a:bodyPr wrap="square">
            <a:spAutoFit/>
          </a:bodyPr>
          <a:lstStyle/>
          <a:p>
            <a:r>
              <a:rPr lang="en-GB" sz="1300" b="1" dirty="0">
                <a:latin typeface="Barlow" panose="00000500000000000000" pitchFamily="2" charset="0"/>
                <a:cs typeface="Arial" panose="020B0604020202020204" pitchFamily="34" charset="0"/>
              </a:rPr>
              <a:t>Just over one in ten (13%) businesses had accessed support from Business Energy Scotland, with 12% having accessed advice or guidance and 4% an interest free loan.</a:t>
            </a:r>
          </a:p>
          <a:p>
            <a:endParaRPr lang="en-GB" sz="1300" b="1"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effectLst/>
                <a:uLnTx/>
                <a:uFillTx/>
                <a:latin typeface="Barlow" panose="00000500000000000000" pitchFamily="2" charset="0"/>
                <a:cs typeface="Arial" panose="020B0604020202020204" pitchFamily="34" charset="0"/>
              </a:rPr>
              <a:t>Tourism businesses</a:t>
            </a:r>
            <a:r>
              <a:rPr kumimoji="0" lang="en-GB" sz="1300" i="0" u="none" strike="noStrike" kern="1200" cap="none" spc="0" normalizeH="0" baseline="0" noProof="0" dirty="0">
                <a:ln>
                  <a:noFill/>
                </a:ln>
                <a:effectLst/>
                <a:uLnTx/>
                <a:uFillTx/>
                <a:latin typeface="Barlow" panose="00000500000000000000" pitchFamily="2" charset="0"/>
                <a:cs typeface="Arial" panose="020B0604020202020204" pitchFamily="34" charset="0"/>
              </a:rPr>
              <a:t> were </a:t>
            </a:r>
            <a:r>
              <a:rPr lang="en-GB" sz="1300" dirty="0">
                <a:latin typeface="Barlow" panose="00000500000000000000" pitchFamily="2" charset="0"/>
                <a:cs typeface="Arial" panose="020B0604020202020204" pitchFamily="34" charset="0"/>
              </a:rPr>
              <a:t>more likely than average to have accessed advice or guidance (30%) and an interest free loan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latin typeface="Barlow" panose="00000500000000000000" pitchFamily="2" charset="0"/>
                <a:cs typeface="Arial" panose="020B0604020202020204" pitchFamily="34" charset="0"/>
              </a:rPr>
              <a:t>Those investing in the business for growth </a:t>
            </a:r>
            <a:r>
              <a:rPr lang="en-GB" sz="1300" dirty="0">
                <a:latin typeface="Barlow" panose="00000500000000000000" pitchFamily="2" charset="0"/>
                <a:cs typeface="Arial" panose="020B0604020202020204" pitchFamily="34" charset="0"/>
              </a:rPr>
              <a:t>were more likely to have accessed an interest free loan (9%). </a:t>
            </a:r>
            <a:endParaRPr kumimoji="0" lang="en-GB" sz="1300" b="1" i="0" u="none" strike="noStrike" kern="1200" cap="none" spc="0" normalizeH="0" baseline="0" noProof="0" dirty="0">
              <a:ln>
                <a:noFill/>
              </a:ln>
              <a:effectLst/>
              <a:uLnTx/>
              <a:uFillTx/>
              <a:latin typeface="Barlow" panose="00000500000000000000" pitchFamily="2" charset="0"/>
              <a:cs typeface="Arial" panose="020B0604020202020204" pitchFamily="34" charset="0"/>
            </a:endParaRPr>
          </a:p>
          <a:p>
            <a:endParaRPr lang="en-GB" sz="1300" dirty="0">
              <a:latin typeface="Barlow" panose="00000500000000000000" pitchFamily="2" charset="0"/>
            </a:endParaRPr>
          </a:p>
        </p:txBody>
      </p:sp>
    </p:spTree>
    <p:extLst>
      <p:ext uri="{BB962C8B-B14F-4D97-AF65-F5344CB8AC3E}">
        <p14:creationId xmlns:p14="http://schemas.microsoft.com/office/powerpoint/2010/main" val="1035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03D5-119B-354C-829C-2559E333BED5}"/>
              </a:ext>
            </a:extLst>
          </p:cNvPr>
          <p:cNvSpPr>
            <a:spLocks noGrp="1"/>
          </p:cNvSpPr>
          <p:nvPr>
            <p:ph type="body" sz="quarter" idx="10"/>
          </p:nvPr>
        </p:nvSpPr>
        <p:spPr>
          <a:xfrm>
            <a:off x="450078" y="622186"/>
            <a:ext cx="2643187" cy="3257550"/>
          </a:xfrm>
        </p:spPr>
        <p:txBody>
          <a:bodyPr>
            <a:normAutofit/>
          </a:bodyPr>
          <a:lstStyle/>
          <a:p>
            <a:r>
              <a:rPr lang="en-US" dirty="0"/>
              <a:t>07</a:t>
            </a:r>
          </a:p>
        </p:txBody>
      </p:sp>
      <p:sp>
        <p:nvSpPr>
          <p:cNvPr id="3" name="Text Placeholder 2">
            <a:extLst>
              <a:ext uri="{FF2B5EF4-FFF2-40B4-BE49-F238E27FC236}">
                <a16:creationId xmlns:a16="http://schemas.microsoft.com/office/drawing/2014/main" id="{7B528233-D6A9-4E40-AE95-2A803B694ED3}"/>
              </a:ext>
            </a:extLst>
          </p:cNvPr>
          <p:cNvSpPr>
            <a:spLocks noGrp="1"/>
          </p:cNvSpPr>
          <p:nvPr>
            <p:ph type="body" sz="quarter" idx="11"/>
          </p:nvPr>
        </p:nvSpPr>
        <p:spPr/>
        <p:txBody>
          <a:bodyPr>
            <a:normAutofit/>
          </a:bodyPr>
          <a:lstStyle/>
          <a:p>
            <a:r>
              <a:rPr lang="en-US" dirty="0"/>
              <a:t>Appendix</a:t>
            </a:r>
          </a:p>
        </p:txBody>
      </p:sp>
    </p:spTree>
    <p:extLst>
      <p:ext uri="{BB962C8B-B14F-4D97-AF65-F5344CB8AC3E}">
        <p14:creationId xmlns:p14="http://schemas.microsoft.com/office/powerpoint/2010/main" val="363616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80877CA-BB5F-448C-8DE8-CDC2186138FA}"/>
              </a:ext>
            </a:extLst>
          </p:cNvPr>
          <p:cNvGraphicFramePr>
            <a:graphicFrameLocks noGrp="1"/>
          </p:cNvGraphicFramePr>
          <p:nvPr>
            <p:extLst>
              <p:ext uri="{D42A27DB-BD31-4B8C-83A1-F6EECF244321}">
                <p14:modId xmlns:p14="http://schemas.microsoft.com/office/powerpoint/2010/main" val="2039588172"/>
              </p:ext>
            </p:extLst>
          </p:nvPr>
        </p:nvGraphicFramePr>
        <p:xfrm>
          <a:off x="738717" y="1084789"/>
          <a:ext cx="4287446" cy="1577801"/>
        </p:xfrm>
        <a:graphic>
          <a:graphicData uri="http://schemas.openxmlformats.org/drawingml/2006/table">
            <a:tbl>
              <a:tblPr>
                <a:tableStyleId>{5C22544A-7EE6-4342-B048-85BDC9FD1C3A}</a:tableStyleId>
              </a:tblPr>
              <a:tblGrid>
                <a:gridCol w="3343422">
                  <a:extLst>
                    <a:ext uri="{9D8B030D-6E8A-4147-A177-3AD203B41FA5}">
                      <a16:colId xmlns:a16="http://schemas.microsoft.com/office/drawing/2014/main" val="1378550053"/>
                    </a:ext>
                  </a:extLst>
                </a:gridCol>
                <a:gridCol w="944024">
                  <a:extLst>
                    <a:ext uri="{9D8B030D-6E8A-4147-A177-3AD203B41FA5}">
                      <a16:colId xmlns:a16="http://schemas.microsoft.com/office/drawing/2014/main" val="2150945645"/>
                    </a:ext>
                  </a:extLst>
                </a:gridCol>
              </a:tblGrid>
              <a:tr h="258057">
                <a:tc>
                  <a:txBody>
                    <a:bodyPr/>
                    <a:lstStyle/>
                    <a:p>
                      <a:pPr algn="l" fontAlgn="b"/>
                      <a:r>
                        <a:rPr lang="en-GB" sz="1300" b="1" u="none" strike="noStrike" dirty="0">
                          <a:solidFill>
                            <a:schemeClr val="bg1"/>
                          </a:solidFill>
                          <a:effectLst/>
                        </a:rPr>
                        <a:t>Size (no of employees)</a:t>
                      </a:r>
                      <a:endParaRPr lang="en-GB" sz="1300" b="1" i="0" u="none" strike="noStrike" dirty="0">
                        <a:solidFill>
                          <a:schemeClr val="bg1"/>
                        </a:solidFill>
                        <a:effectLst/>
                        <a:latin typeface="Calibri" panose="020F0502020204030204" pitchFamily="34" charset="0"/>
                      </a:endParaRPr>
                    </a:p>
                  </a:txBody>
                  <a:tcPr marL="9525" marR="9525" marT="9525" marB="0" anchor="b">
                    <a:solidFill>
                      <a:srgbClr val="3BC9D5"/>
                    </a:solidFill>
                  </a:tcPr>
                </a:tc>
                <a:tc>
                  <a:txBody>
                    <a:bodyPr/>
                    <a:lstStyle/>
                    <a:p>
                      <a:pPr algn="ctr" fontAlgn="ctr"/>
                      <a:r>
                        <a:rPr lang="en-GB" sz="1300" b="1" u="none" strike="noStrike" dirty="0">
                          <a:solidFill>
                            <a:schemeClr val="bg1"/>
                          </a:solidFill>
                          <a:effectLst/>
                        </a:rPr>
                        <a:t>%</a:t>
                      </a:r>
                      <a:endParaRPr lang="en-GB" sz="1300" b="1" i="0" u="none" strike="noStrike" dirty="0">
                        <a:solidFill>
                          <a:schemeClr val="bg1"/>
                        </a:solidFill>
                        <a:effectLst/>
                        <a:latin typeface="Calibri" panose="020F0502020204030204" pitchFamily="34" charset="0"/>
                      </a:endParaRPr>
                    </a:p>
                  </a:txBody>
                  <a:tcPr marL="9525" marR="9525" marT="9525" marB="0" anchor="ctr">
                    <a:solidFill>
                      <a:srgbClr val="3BC9D5"/>
                    </a:solidFill>
                  </a:tcPr>
                </a:tc>
                <a:extLst>
                  <a:ext uri="{0D108BD9-81ED-4DB2-BD59-A6C34878D82A}">
                    <a16:rowId xmlns:a16="http://schemas.microsoft.com/office/drawing/2014/main" val="1656078104"/>
                  </a:ext>
                </a:extLst>
              </a:tr>
              <a:tr h="258057">
                <a:tc>
                  <a:txBody>
                    <a:bodyPr/>
                    <a:lstStyle/>
                    <a:p>
                      <a:pPr algn="l" fontAlgn="b"/>
                      <a:r>
                        <a:rPr lang="en-GB" sz="1300" u="none" strike="noStrike" dirty="0">
                          <a:effectLst/>
                        </a:rPr>
                        <a:t> Sole trader</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b="0" i="0" u="none" strike="noStrike" dirty="0">
                          <a:solidFill>
                            <a:schemeClr val="accent2"/>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840151715"/>
                  </a:ext>
                </a:extLst>
              </a:tr>
              <a:tr h="258057">
                <a:tc>
                  <a:txBody>
                    <a:bodyPr/>
                    <a:lstStyle/>
                    <a:p>
                      <a:pPr algn="l" fontAlgn="b"/>
                      <a:r>
                        <a:rPr lang="en-GB" sz="1300" u="none" strike="noStrike" dirty="0">
                          <a:effectLst/>
                        </a:rPr>
                        <a:t> 0-4</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300" b="0" i="0" u="none" strike="noStrike" dirty="0">
                          <a:solidFill>
                            <a:schemeClr val="accent2"/>
                          </a:solidFill>
                          <a:effectLst/>
                          <a:latin typeface="Calibri" panose="020F0502020204030204" pitchFamily="34" charset="0"/>
                        </a:rPr>
                        <a:t>53</a:t>
                      </a:r>
                      <a:endParaRPr lang="en-GB" sz="1300" b="0" i="0" u="none" strike="noStrike" dirty="0">
                        <a:solidFill>
                          <a:schemeClr val="accent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95418099"/>
                  </a:ext>
                </a:extLst>
              </a:tr>
              <a:tr h="258057">
                <a:tc>
                  <a:txBody>
                    <a:bodyPr/>
                    <a:lstStyle/>
                    <a:p>
                      <a:pPr algn="l" fontAlgn="b"/>
                      <a:r>
                        <a:rPr lang="en-GB" sz="1300" u="none" strike="noStrike" dirty="0">
                          <a:effectLst/>
                        </a:rPr>
                        <a:t> 5-10 </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4093174599"/>
                  </a:ext>
                </a:extLst>
              </a:tr>
              <a:tr h="287516">
                <a:tc>
                  <a:txBody>
                    <a:bodyPr/>
                    <a:lstStyle/>
                    <a:p>
                      <a:pPr algn="l" fontAlgn="b"/>
                      <a:r>
                        <a:rPr lang="en-GB" sz="1300" u="none" strike="noStrike" dirty="0">
                          <a:effectLst/>
                        </a:rPr>
                        <a:t> 11-24 </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300" b="0" i="0" u="none" strike="noStrike" dirty="0">
                          <a:solidFill>
                            <a:srgbClr val="000000"/>
                          </a:solidFill>
                          <a:effectLst/>
                          <a:latin typeface="Calibri" panose="020F0502020204030204" pitchFamily="34" charset="0"/>
                        </a:rPr>
                        <a:t>6</a:t>
                      </a:r>
                      <a:endParaRPr lang="en-GB"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0900347"/>
                  </a:ext>
                </a:extLst>
              </a:tr>
              <a:tr h="258057">
                <a:tc>
                  <a:txBody>
                    <a:bodyPr/>
                    <a:lstStyle/>
                    <a:p>
                      <a:pPr algn="l" fontAlgn="b"/>
                      <a:r>
                        <a:rPr lang="en-GB" sz="1300" u="none" strike="noStrike" dirty="0">
                          <a:effectLst/>
                        </a:rPr>
                        <a:t> 25+</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300" b="0" i="0" u="none" strike="noStrike" dirty="0">
                          <a:solidFill>
                            <a:srgbClr val="000000"/>
                          </a:solidFill>
                          <a:effectLst/>
                          <a:latin typeface="Calibri" panose="020F0502020204030204" pitchFamily="34" charset="0"/>
                        </a:rPr>
                        <a:t>3</a:t>
                      </a:r>
                      <a:endParaRPr lang="en-GB"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23832717"/>
                  </a:ext>
                </a:extLst>
              </a:tr>
            </a:tbl>
          </a:graphicData>
        </a:graphic>
      </p:graphicFrame>
      <p:graphicFrame>
        <p:nvGraphicFramePr>
          <p:cNvPr id="3" name="Table 2">
            <a:extLst>
              <a:ext uri="{FF2B5EF4-FFF2-40B4-BE49-F238E27FC236}">
                <a16:creationId xmlns:a16="http://schemas.microsoft.com/office/drawing/2014/main" id="{57A85A6E-7465-43FE-B501-944F00FB316F}"/>
              </a:ext>
            </a:extLst>
          </p:cNvPr>
          <p:cNvGraphicFramePr>
            <a:graphicFrameLocks noGrp="1"/>
          </p:cNvGraphicFramePr>
          <p:nvPr>
            <p:extLst>
              <p:ext uri="{D42A27DB-BD31-4B8C-83A1-F6EECF244321}">
                <p14:modId xmlns:p14="http://schemas.microsoft.com/office/powerpoint/2010/main" val="2435022526"/>
              </p:ext>
            </p:extLst>
          </p:nvPr>
        </p:nvGraphicFramePr>
        <p:xfrm>
          <a:off x="738717" y="2947457"/>
          <a:ext cx="4248150" cy="1896893"/>
        </p:xfrm>
        <a:graphic>
          <a:graphicData uri="http://schemas.openxmlformats.org/drawingml/2006/table">
            <a:tbl>
              <a:tblPr>
                <a:tableStyleId>{5C22544A-7EE6-4342-B048-85BDC9FD1C3A}</a:tableStyleId>
              </a:tblPr>
              <a:tblGrid>
                <a:gridCol w="3312778">
                  <a:extLst>
                    <a:ext uri="{9D8B030D-6E8A-4147-A177-3AD203B41FA5}">
                      <a16:colId xmlns:a16="http://schemas.microsoft.com/office/drawing/2014/main" val="2797884203"/>
                    </a:ext>
                  </a:extLst>
                </a:gridCol>
                <a:gridCol w="935372">
                  <a:extLst>
                    <a:ext uri="{9D8B030D-6E8A-4147-A177-3AD203B41FA5}">
                      <a16:colId xmlns:a16="http://schemas.microsoft.com/office/drawing/2014/main" val="2494529996"/>
                    </a:ext>
                  </a:extLst>
                </a:gridCol>
              </a:tblGrid>
              <a:tr h="235860">
                <a:tc>
                  <a:txBody>
                    <a:bodyPr/>
                    <a:lstStyle/>
                    <a:p>
                      <a:pPr algn="l" fontAlgn="b"/>
                      <a:r>
                        <a:rPr lang="en-GB" sz="1300" b="1" u="none" strike="noStrike" dirty="0">
                          <a:solidFill>
                            <a:schemeClr val="bg1"/>
                          </a:solidFill>
                          <a:effectLst/>
                        </a:rPr>
                        <a:t>Growth sector</a:t>
                      </a:r>
                      <a:endParaRPr lang="en-GB" sz="1300" b="1" i="0" u="none" strike="noStrike" dirty="0">
                        <a:solidFill>
                          <a:schemeClr val="bg1"/>
                        </a:solidFill>
                        <a:effectLst/>
                        <a:latin typeface="Calibri" panose="020F0502020204030204" pitchFamily="34" charset="0"/>
                      </a:endParaRPr>
                    </a:p>
                  </a:txBody>
                  <a:tcPr marL="9525" marR="9525" marT="9525" marB="0" anchor="b">
                    <a:solidFill>
                      <a:srgbClr val="3BC9D5"/>
                    </a:solidFill>
                  </a:tcPr>
                </a:tc>
                <a:tc>
                  <a:txBody>
                    <a:bodyPr/>
                    <a:lstStyle/>
                    <a:p>
                      <a:pPr algn="ctr" fontAlgn="ctr"/>
                      <a:r>
                        <a:rPr lang="en-GB" sz="1300" b="1" u="none" strike="noStrike" dirty="0">
                          <a:solidFill>
                            <a:schemeClr val="bg1"/>
                          </a:solidFill>
                          <a:effectLst/>
                        </a:rPr>
                        <a:t>%</a:t>
                      </a:r>
                      <a:endParaRPr lang="en-GB" sz="1300" b="1" i="0" u="none" strike="noStrike" dirty="0">
                        <a:solidFill>
                          <a:schemeClr val="bg1"/>
                        </a:solidFill>
                        <a:effectLst/>
                        <a:latin typeface="Calibri" panose="020F0502020204030204" pitchFamily="34" charset="0"/>
                      </a:endParaRPr>
                    </a:p>
                  </a:txBody>
                  <a:tcPr marL="9525" marR="9525" marT="9525" marB="0" anchor="ctr">
                    <a:solidFill>
                      <a:srgbClr val="3BC9D5"/>
                    </a:solidFill>
                  </a:tcPr>
                </a:tc>
                <a:extLst>
                  <a:ext uri="{0D108BD9-81ED-4DB2-BD59-A6C34878D82A}">
                    <a16:rowId xmlns:a16="http://schemas.microsoft.com/office/drawing/2014/main" val="2861663575"/>
                  </a:ext>
                </a:extLst>
              </a:tr>
              <a:tr h="235860">
                <a:tc>
                  <a:txBody>
                    <a:bodyPr/>
                    <a:lstStyle/>
                    <a:p>
                      <a:pPr algn="l" fontAlgn="b"/>
                      <a:r>
                        <a:rPr lang="en-GB" sz="1300" u="none" strike="noStrike" dirty="0">
                          <a:effectLst/>
                        </a:rPr>
                        <a:t>Creative industries</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3981063455"/>
                  </a:ext>
                </a:extLst>
              </a:tr>
              <a:tr h="235860">
                <a:tc>
                  <a:txBody>
                    <a:bodyPr/>
                    <a:lstStyle/>
                    <a:p>
                      <a:pPr algn="l" fontAlgn="b"/>
                      <a:r>
                        <a:rPr lang="en-GB" sz="1300" u="none" strike="noStrike" dirty="0">
                          <a:effectLst/>
                        </a:rPr>
                        <a:t>Energy</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559542905"/>
                  </a:ext>
                </a:extLst>
              </a:tr>
              <a:tr h="235860">
                <a:tc>
                  <a:txBody>
                    <a:bodyPr/>
                    <a:lstStyle/>
                    <a:p>
                      <a:pPr algn="l" fontAlgn="b"/>
                      <a:r>
                        <a:rPr lang="en-GB" sz="1300" u="none" strike="noStrike" dirty="0">
                          <a:effectLst/>
                        </a:rPr>
                        <a:t>Financial and business services</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250275430"/>
                  </a:ext>
                </a:extLst>
              </a:tr>
              <a:tr h="274088">
                <a:tc>
                  <a:txBody>
                    <a:bodyPr/>
                    <a:lstStyle/>
                    <a:p>
                      <a:pPr algn="l" fontAlgn="b"/>
                      <a:r>
                        <a:rPr lang="en-GB" sz="1300" u="none" strike="noStrike" dirty="0">
                          <a:effectLst/>
                        </a:rPr>
                        <a:t>Food and drink</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29</a:t>
                      </a:r>
                    </a:p>
                  </a:txBody>
                  <a:tcPr marL="9525" marR="9525" marT="9525" marB="0" anchor="ctr"/>
                </a:tc>
                <a:extLst>
                  <a:ext uri="{0D108BD9-81ED-4DB2-BD59-A6C34878D82A}">
                    <a16:rowId xmlns:a16="http://schemas.microsoft.com/office/drawing/2014/main" val="1618380521"/>
                  </a:ext>
                </a:extLst>
              </a:tr>
              <a:tr h="235860">
                <a:tc>
                  <a:txBody>
                    <a:bodyPr/>
                    <a:lstStyle/>
                    <a:p>
                      <a:pPr algn="l" fontAlgn="b"/>
                      <a:r>
                        <a:rPr lang="en-GB" sz="1300" u="none" strike="noStrike" dirty="0">
                          <a:effectLst/>
                        </a:rPr>
                        <a:t>Life sciences</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b="0" i="0" u="none" strike="noStrike" dirty="0">
                          <a:solidFill>
                            <a:schemeClr val="accent2"/>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3870033832"/>
                  </a:ext>
                </a:extLst>
              </a:tr>
              <a:tr h="235860">
                <a:tc>
                  <a:txBody>
                    <a:bodyPr/>
                    <a:lstStyle/>
                    <a:p>
                      <a:pPr algn="l" fontAlgn="b"/>
                      <a:r>
                        <a:rPr lang="en-GB" sz="1300" u="none" strike="noStrike" dirty="0">
                          <a:effectLst/>
                        </a:rPr>
                        <a:t>Tourism</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303462306"/>
                  </a:ext>
                </a:extLst>
              </a:tr>
              <a:tr h="146962">
                <a:tc>
                  <a:txBody>
                    <a:bodyPr/>
                    <a:lstStyle/>
                    <a:p>
                      <a:pPr algn="l" fontAlgn="b"/>
                      <a:r>
                        <a:rPr lang="en-GB" sz="1300" u="none" strike="noStrike" dirty="0">
                          <a:effectLst/>
                        </a:rPr>
                        <a:t>Non-growth</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b="0" i="0" u="none" strike="noStrike" dirty="0">
                          <a:solidFill>
                            <a:schemeClr val="accent2"/>
                          </a:solidFill>
                          <a:effectLst/>
                          <a:latin typeface="Calibri" panose="020F0502020204030204" pitchFamily="34" charset="0"/>
                        </a:rPr>
                        <a:t>48</a:t>
                      </a:r>
                    </a:p>
                  </a:txBody>
                  <a:tcPr marL="9525" marR="9525" marT="9525" marB="0" anchor="ctr"/>
                </a:tc>
                <a:extLst>
                  <a:ext uri="{0D108BD9-81ED-4DB2-BD59-A6C34878D82A}">
                    <a16:rowId xmlns:a16="http://schemas.microsoft.com/office/drawing/2014/main" val="447061043"/>
                  </a:ext>
                </a:extLst>
              </a:tr>
            </a:tbl>
          </a:graphicData>
        </a:graphic>
      </p:graphicFrame>
      <p:graphicFrame>
        <p:nvGraphicFramePr>
          <p:cNvPr id="4" name="Table 3">
            <a:extLst>
              <a:ext uri="{FF2B5EF4-FFF2-40B4-BE49-F238E27FC236}">
                <a16:creationId xmlns:a16="http://schemas.microsoft.com/office/drawing/2014/main" id="{A03DBA2D-3805-4983-ADA7-3E3556B94843}"/>
              </a:ext>
            </a:extLst>
          </p:cNvPr>
          <p:cNvGraphicFramePr>
            <a:graphicFrameLocks noGrp="1"/>
          </p:cNvGraphicFramePr>
          <p:nvPr>
            <p:extLst>
              <p:ext uri="{D42A27DB-BD31-4B8C-83A1-F6EECF244321}">
                <p14:modId xmlns:p14="http://schemas.microsoft.com/office/powerpoint/2010/main" val="844035134"/>
              </p:ext>
            </p:extLst>
          </p:nvPr>
        </p:nvGraphicFramePr>
        <p:xfrm>
          <a:off x="5657850" y="1084789"/>
          <a:ext cx="4287446" cy="733425"/>
        </p:xfrm>
        <a:graphic>
          <a:graphicData uri="http://schemas.openxmlformats.org/drawingml/2006/table">
            <a:tbl>
              <a:tblPr>
                <a:tableStyleId>{5C22544A-7EE6-4342-B048-85BDC9FD1C3A}</a:tableStyleId>
              </a:tblPr>
              <a:tblGrid>
                <a:gridCol w="3343421">
                  <a:extLst>
                    <a:ext uri="{9D8B030D-6E8A-4147-A177-3AD203B41FA5}">
                      <a16:colId xmlns:a16="http://schemas.microsoft.com/office/drawing/2014/main" val="2126175278"/>
                    </a:ext>
                  </a:extLst>
                </a:gridCol>
                <a:gridCol w="944025">
                  <a:extLst>
                    <a:ext uri="{9D8B030D-6E8A-4147-A177-3AD203B41FA5}">
                      <a16:colId xmlns:a16="http://schemas.microsoft.com/office/drawing/2014/main" val="2189552959"/>
                    </a:ext>
                  </a:extLst>
                </a:gridCol>
              </a:tblGrid>
              <a:tr h="244475">
                <a:tc>
                  <a:txBody>
                    <a:bodyPr/>
                    <a:lstStyle/>
                    <a:p>
                      <a:pPr algn="l" fontAlgn="b"/>
                      <a:r>
                        <a:rPr lang="en-GB" sz="1300" b="1" u="none" strike="noStrike" dirty="0">
                          <a:solidFill>
                            <a:schemeClr val="bg1"/>
                          </a:solidFill>
                          <a:effectLst/>
                        </a:rPr>
                        <a:t>Location</a:t>
                      </a:r>
                      <a:endParaRPr lang="en-GB" sz="1300" b="1" i="0" u="none" strike="noStrike" dirty="0">
                        <a:solidFill>
                          <a:schemeClr val="bg1"/>
                        </a:solidFill>
                        <a:effectLst/>
                        <a:latin typeface="Calibri" panose="020F0502020204030204" pitchFamily="34" charset="0"/>
                      </a:endParaRPr>
                    </a:p>
                  </a:txBody>
                  <a:tcPr marL="9525" marR="9525" marT="9525" marB="0" anchor="b">
                    <a:solidFill>
                      <a:srgbClr val="3BC9D5"/>
                    </a:solidFill>
                  </a:tcPr>
                </a:tc>
                <a:tc>
                  <a:txBody>
                    <a:bodyPr/>
                    <a:lstStyle/>
                    <a:p>
                      <a:pPr algn="ctr" fontAlgn="ctr"/>
                      <a:r>
                        <a:rPr lang="en-GB" sz="1300" b="1" u="none" strike="noStrike" dirty="0">
                          <a:solidFill>
                            <a:schemeClr val="bg1"/>
                          </a:solidFill>
                          <a:effectLst/>
                        </a:rPr>
                        <a:t>%</a:t>
                      </a:r>
                      <a:endParaRPr lang="en-GB" sz="1300" b="1" i="0" u="none" strike="noStrike" dirty="0">
                        <a:solidFill>
                          <a:schemeClr val="bg1"/>
                        </a:solidFill>
                        <a:effectLst/>
                        <a:latin typeface="Calibri" panose="020F0502020204030204" pitchFamily="34" charset="0"/>
                      </a:endParaRPr>
                    </a:p>
                  </a:txBody>
                  <a:tcPr marL="9525" marR="9525" marT="9525" marB="0" anchor="ctr">
                    <a:solidFill>
                      <a:srgbClr val="3BC9D5"/>
                    </a:solidFill>
                  </a:tcPr>
                </a:tc>
                <a:extLst>
                  <a:ext uri="{0D108BD9-81ED-4DB2-BD59-A6C34878D82A}">
                    <a16:rowId xmlns:a16="http://schemas.microsoft.com/office/drawing/2014/main" val="1896597168"/>
                  </a:ext>
                </a:extLst>
              </a:tr>
              <a:tr h="244475">
                <a:tc>
                  <a:txBody>
                    <a:bodyPr/>
                    <a:lstStyle/>
                    <a:p>
                      <a:pPr algn="l" fontAlgn="b"/>
                      <a:r>
                        <a:rPr lang="en-GB" sz="1300" b="0" i="0" u="none" strike="noStrike" dirty="0">
                          <a:solidFill>
                            <a:srgbClr val="000000"/>
                          </a:solidFill>
                          <a:effectLst/>
                          <a:latin typeface="Calibri" panose="020F0502020204030204" pitchFamily="34" charset="0"/>
                        </a:rPr>
                        <a:t>Dumfries and Galloway</a:t>
                      </a: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55</a:t>
                      </a:r>
                    </a:p>
                  </a:txBody>
                  <a:tcPr marL="9525" marR="9525" marT="9525" marB="0" anchor="ctr"/>
                </a:tc>
                <a:extLst>
                  <a:ext uri="{0D108BD9-81ED-4DB2-BD59-A6C34878D82A}">
                    <a16:rowId xmlns:a16="http://schemas.microsoft.com/office/drawing/2014/main" val="1539499687"/>
                  </a:ext>
                </a:extLst>
              </a:tr>
              <a:tr h="244475">
                <a:tc>
                  <a:txBody>
                    <a:bodyPr/>
                    <a:lstStyle/>
                    <a:p>
                      <a:pPr algn="l" fontAlgn="b"/>
                      <a:r>
                        <a:rPr lang="en-GB" sz="1300" u="none" strike="noStrike" dirty="0">
                          <a:effectLst/>
                        </a:rPr>
                        <a:t>Scottish Borders</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u="none" strike="noStrike" dirty="0">
                          <a:solidFill>
                            <a:srgbClr val="000000"/>
                          </a:solidFill>
                          <a:effectLst/>
                        </a:rPr>
                        <a:t>45</a:t>
                      </a:r>
                      <a:endParaRPr lang="en-GB"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5418762"/>
                  </a:ext>
                </a:extLst>
              </a:tr>
            </a:tbl>
          </a:graphicData>
        </a:graphic>
      </p:graphicFrame>
      <p:sp>
        <p:nvSpPr>
          <p:cNvPr id="7" name="Title 1">
            <a:extLst>
              <a:ext uri="{FF2B5EF4-FFF2-40B4-BE49-F238E27FC236}">
                <a16:creationId xmlns:a16="http://schemas.microsoft.com/office/drawing/2014/main" id="{DB00BB57-31DA-40A6-A84B-91A95A5BDCC1}"/>
              </a:ext>
            </a:extLst>
          </p:cNvPr>
          <p:cNvSpPr txBox="1">
            <a:spLocks/>
          </p:cNvSpPr>
          <p:nvPr/>
        </p:nvSpPr>
        <p:spPr>
          <a:xfrm>
            <a:off x="647700" y="297392"/>
            <a:ext cx="10380133" cy="6593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Barlow Condensed Medium" pitchFamily="2" charset="77"/>
                <a:ea typeface="+mj-ea"/>
                <a:cs typeface="+mj-cs"/>
              </a:defRPr>
            </a:lvl1pPr>
          </a:lstStyle>
          <a:p>
            <a:r>
              <a:rPr lang="en-US" sz="4000" dirty="0"/>
              <a:t>Profile of businesses interviewed</a:t>
            </a:r>
          </a:p>
        </p:txBody>
      </p:sp>
      <p:graphicFrame>
        <p:nvGraphicFramePr>
          <p:cNvPr id="8" name="Table 7">
            <a:extLst>
              <a:ext uri="{FF2B5EF4-FFF2-40B4-BE49-F238E27FC236}">
                <a16:creationId xmlns:a16="http://schemas.microsoft.com/office/drawing/2014/main" id="{AEBC025C-A95F-4AEF-9C52-D75F4F5ED418}"/>
              </a:ext>
            </a:extLst>
          </p:cNvPr>
          <p:cNvGraphicFramePr>
            <a:graphicFrameLocks noGrp="1"/>
          </p:cNvGraphicFramePr>
          <p:nvPr>
            <p:extLst>
              <p:ext uri="{D42A27DB-BD31-4B8C-83A1-F6EECF244321}">
                <p14:modId xmlns:p14="http://schemas.microsoft.com/office/powerpoint/2010/main" val="1625105179"/>
              </p:ext>
            </p:extLst>
          </p:nvPr>
        </p:nvGraphicFramePr>
        <p:xfrm>
          <a:off x="5657850" y="2312456"/>
          <a:ext cx="4287446" cy="977900"/>
        </p:xfrm>
        <a:graphic>
          <a:graphicData uri="http://schemas.openxmlformats.org/drawingml/2006/table">
            <a:tbl>
              <a:tblPr>
                <a:tableStyleId>{5C22544A-7EE6-4342-B048-85BDC9FD1C3A}</a:tableStyleId>
              </a:tblPr>
              <a:tblGrid>
                <a:gridCol w="3343421">
                  <a:extLst>
                    <a:ext uri="{9D8B030D-6E8A-4147-A177-3AD203B41FA5}">
                      <a16:colId xmlns:a16="http://schemas.microsoft.com/office/drawing/2014/main" val="2126175278"/>
                    </a:ext>
                  </a:extLst>
                </a:gridCol>
                <a:gridCol w="944025">
                  <a:extLst>
                    <a:ext uri="{9D8B030D-6E8A-4147-A177-3AD203B41FA5}">
                      <a16:colId xmlns:a16="http://schemas.microsoft.com/office/drawing/2014/main" val="2189552959"/>
                    </a:ext>
                  </a:extLst>
                </a:gridCol>
              </a:tblGrid>
              <a:tr h="244475">
                <a:tc>
                  <a:txBody>
                    <a:bodyPr/>
                    <a:lstStyle/>
                    <a:p>
                      <a:pPr algn="l" fontAlgn="b"/>
                      <a:r>
                        <a:rPr lang="en-GB" sz="1300" b="1" u="none" strike="noStrike" dirty="0">
                          <a:solidFill>
                            <a:schemeClr val="bg1"/>
                          </a:solidFill>
                          <a:effectLst/>
                        </a:rPr>
                        <a:t>Urban/Rural</a:t>
                      </a:r>
                      <a:endParaRPr lang="en-GB" sz="1300" b="1" i="0" u="none" strike="noStrike" dirty="0">
                        <a:solidFill>
                          <a:schemeClr val="bg1"/>
                        </a:solidFill>
                        <a:effectLst/>
                        <a:latin typeface="Calibri" panose="020F0502020204030204" pitchFamily="34" charset="0"/>
                      </a:endParaRPr>
                    </a:p>
                  </a:txBody>
                  <a:tcPr marL="9525" marR="9525" marT="9525" marB="0" anchor="b">
                    <a:solidFill>
                      <a:srgbClr val="3BC9D5"/>
                    </a:solidFill>
                  </a:tcPr>
                </a:tc>
                <a:tc>
                  <a:txBody>
                    <a:bodyPr/>
                    <a:lstStyle/>
                    <a:p>
                      <a:pPr algn="ctr" fontAlgn="ctr"/>
                      <a:r>
                        <a:rPr lang="en-GB" sz="1300" b="1" u="none" strike="noStrike" dirty="0">
                          <a:solidFill>
                            <a:schemeClr val="bg1"/>
                          </a:solidFill>
                          <a:effectLst/>
                        </a:rPr>
                        <a:t>%</a:t>
                      </a:r>
                      <a:endParaRPr lang="en-GB" sz="1300" b="1" i="0" u="none" strike="noStrike" dirty="0">
                        <a:solidFill>
                          <a:schemeClr val="bg1"/>
                        </a:solidFill>
                        <a:effectLst/>
                        <a:latin typeface="Calibri" panose="020F0502020204030204" pitchFamily="34" charset="0"/>
                      </a:endParaRPr>
                    </a:p>
                  </a:txBody>
                  <a:tcPr marL="9525" marR="9525" marT="9525" marB="0" anchor="ctr">
                    <a:solidFill>
                      <a:srgbClr val="3BC9D5"/>
                    </a:solidFill>
                  </a:tcPr>
                </a:tc>
                <a:extLst>
                  <a:ext uri="{0D108BD9-81ED-4DB2-BD59-A6C34878D82A}">
                    <a16:rowId xmlns:a16="http://schemas.microsoft.com/office/drawing/2014/main" val="1896597168"/>
                  </a:ext>
                </a:extLst>
              </a:tr>
              <a:tr h="244475">
                <a:tc>
                  <a:txBody>
                    <a:bodyPr/>
                    <a:lstStyle/>
                    <a:p>
                      <a:pPr algn="l" fontAlgn="b"/>
                      <a:r>
                        <a:rPr lang="en-GB" sz="1300" b="0" i="0" u="none" strike="noStrike" dirty="0">
                          <a:solidFill>
                            <a:srgbClr val="000000"/>
                          </a:solidFill>
                          <a:effectLst/>
                          <a:latin typeface="Calibri" panose="020F0502020204030204" pitchFamily="34" charset="0"/>
                        </a:rPr>
                        <a:t>Remote rural</a:t>
                      </a: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29</a:t>
                      </a:r>
                    </a:p>
                  </a:txBody>
                  <a:tcPr marL="9525" marR="9525" marT="9525" marB="0" anchor="ctr"/>
                </a:tc>
                <a:extLst>
                  <a:ext uri="{0D108BD9-81ED-4DB2-BD59-A6C34878D82A}">
                    <a16:rowId xmlns:a16="http://schemas.microsoft.com/office/drawing/2014/main" val="1539499687"/>
                  </a:ext>
                </a:extLst>
              </a:tr>
              <a:tr h="244475">
                <a:tc>
                  <a:txBody>
                    <a:bodyPr/>
                    <a:lstStyle/>
                    <a:p>
                      <a:pPr algn="l" fontAlgn="b"/>
                      <a:r>
                        <a:rPr lang="en-GB" sz="1300" u="none" strike="noStrike" dirty="0">
                          <a:effectLst/>
                        </a:rPr>
                        <a:t>Accessible rural</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36</a:t>
                      </a:r>
                    </a:p>
                  </a:txBody>
                  <a:tcPr marL="9525" marR="9525" marT="9525" marB="0" anchor="ctr"/>
                </a:tc>
                <a:extLst>
                  <a:ext uri="{0D108BD9-81ED-4DB2-BD59-A6C34878D82A}">
                    <a16:rowId xmlns:a16="http://schemas.microsoft.com/office/drawing/2014/main" val="885418762"/>
                  </a:ext>
                </a:extLst>
              </a:tr>
              <a:tr h="244475">
                <a:tc>
                  <a:txBody>
                    <a:bodyPr/>
                    <a:lstStyle/>
                    <a:p>
                      <a:pPr algn="l" fontAlgn="b"/>
                      <a:r>
                        <a:rPr lang="en-GB" sz="1300" b="0" i="0" u="none" strike="noStrike" dirty="0">
                          <a:solidFill>
                            <a:srgbClr val="000000"/>
                          </a:solidFill>
                          <a:effectLst/>
                          <a:latin typeface="Calibri" panose="020F0502020204030204" pitchFamily="34" charset="0"/>
                        </a:rPr>
                        <a:t>Urban</a:t>
                      </a: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35</a:t>
                      </a:r>
                    </a:p>
                  </a:txBody>
                  <a:tcPr marL="9525" marR="9525" marT="9525" marB="0" anchor="ctr"/>
                </a:tc>
                <a:extLst>
                  <a:ext uri="{0D108BD9-81ED-4DB2-BD59-A6C34878D82A}">
                    <a16:rowId xmlns:a16="http://schemas.microsoft.com/office/drawing/2014/main" val="1077091399"/>
                  </a:ext>
                </a:extLst>
              </a:tr>
            </a:tbl>
          </a:graphicData>
        </a:graphic>
      </p:graphicFrame>
    </p:spTree>
    <p:extLst>
      <p:ext uri="{BB962C8B-B14F-4D97-AF65-F5344CB8AC3E}">
        <p14:creationId xmlns:p14="http://schemas.microsoft.com/office/powerpoint/2010/main" val="800767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3607" y="507562"/>
            <a:ext cx="9854128" cy="616863"/>
          </a:xfrm>
        </p:spPr>
        <p:txBody>
          <a:bodyPr>
            <a:normAutofit fontScale="90000"/>
          </a:bodyPr>
          <a:lstStyle/>
          <a:p>
            <a:r>
              <a:rPr lang="en-GB" altLang="en-US" sz="4000" dirty="0"/>
              <a:t>Ipsos Standards &amp; Accreditations</a:t>
            </a:r>
            <a:endParaRPr lang="en-GB" sz="4000" dirty="0"/>
          </a:p>
        </p:txBody>
      </p:sp>
      <p:sp>
        <p:nvSpPr>
          <p:cNvPr id="13" name="Rectangle 12"/>
          <p:cNvSpPr/>
          <p:nvPr/>
        </p:nvSpPr>
        <p:spPr>
          <a:xfrm>
            <a:off x="7027438" y="2284626"/>
            <a:ext cx="3640037" cy="2930802"/>
          </a:xfrm>
          <a:prstGeom prst="rect">
            <a:avLst/>
          </a:prstGeom>
        </p:spPr>
        <p:txBody>
          <a:bodyPr wrap="square" lIns="0" tIns="0" rIns="0" bIns="0">
            <a:spAutoFit/>
          </a:bodyPr>
          <a:lstStyle/>
          <a:p>
            <a:pPr defTabSz="727272" eaLnBrk="0" fontAlgn="base" hangingPunct="0">
              <a:lnSpc>
                <a:spcPct val="110000"/>
              </a:lnSpc>
              <a:spcBef>
                <a:spcPct val="0"/>
              </a:spcBef>
              <a:spcAft>
                <a:spcPct val="0"/>
              </a:spcAft>
            </a:pPr>
            <a:r>
              <a:rPr lang="en-US" altLang="en-US" sz="1000" b="1" dirty="0">
                <a:latin typeface="Barlow" panose="00000500000000000000" pitchFamily="2" charset="0"/>
                <a:ea typeface="Times New Roman" panose="02020603050405020304" pitchFamily="18" charset="0"/>
                <a:cs typeface="Arial" panose="020B0604020202020204" pitchFamily="34" charset="0"/>
              </a:rPr>
              <a:t>The UK General Data Protection Regulation (UK GDPR) </a:t>
            </a:r>
            <a:r>
              <a:rPr lang="en-GB" altLang="en-US" sz="1000" b="1" dirty="0">
                <a:latin typeface="Barlow" panose="00000500000000000000" pitchFamily="2" charset="0"/>
                <a:ea typeface="Times New Roman" panose="02020603050405020304" pitchFamily="18" charset="0"/>
                <a:cs typeface="Arial" panose="020B0604020202020204" pitchFamily="34" charset="0"/>
              </a:rPr>
              <a:t>&amp; the UK Data Protection Act 2018 (DPA) </a:t>
            </a:r>
            <a:r>
              <a:rPr lang="en-GB" altLang="en-US" sz="1000" dirty="0">
                <a:latin typeface="Barlow" panose="00000500000000000000" pitchFamily="2" charset="0"/>
                <a:ea typeface="Times New Roman" panose="02020603050405020304" pitchFamily="18" charset="0"/>
                <a:cs typeface="Arial" panose="020B0604020202020204" pitchFamily="34" charset="0"/>
              </a:rPr>
              <a:t>– Ipsos MORI is required to comply with the UK General  Data Protection Regulation and the UK Data Protection Act; it covers the processing of personal data and the protection of privacy.</a:t>
            </a:r>
          </a:p>
          <a:p>
            <a:pPr defTabSz="659636" eaLnBrk="0" fontAlgn="base" hangingPunct="0">
              <a:lnSpc>
                <a:spcPct val="110000"/>
              </a:lnSpc>
              <a:spcBef>
                <a:spcPct val="0"/>
              </a:spcBef>
              <a:spcAft>
                <a:spcPct val="0"/>
              </a:spcAft>
            </a:pPr>
            <a:endParaRPr lang="en-US" altLang="en-US" sz="1000" dirty="0">
              <a:latin typeface="Barlow" panose="00000500000000000000" pitchFamily="2" charset="0"/>
              <a:ea typeface="Times New Roman" panose="02020603050405020304" pitchFamily="18" charset="0"/>
              <a:cs typeface="Arial" panose="020B0604020202020204" pitchFamily="34" charset="0"/>
            </a:endParaRPr>
          </a:p>
          <a:p>
            <a:pPr defTabSz="659636" eaLnBrk="0" fontAlgn="base" hangingPunct="0">
              <a:lnSpc>
                <a:spcPct val="110000"/>
              </a:lnSpc>
              <a:spcBef>
                <a:spcPts val="637"/>
              </a:spcBef>
              <a:spcAft>
                <a:spcPts val="637"/>
              </a:spcAft>
            </a:pPr>
            <a:r>
              <a:rPr lang="en-GB" altLang="en-US" sz="1000" b="1" dirty="0">
                <a:latin typeface="Barlow" panose="00000500000000000000" pitchFamily="2" charset="0"/>
                <a:ea typeface="Times New Roman" panose="02020603050405020304" pitchFamily="18" charset="0"/>
                <a:cs typeface="Arial" panose="020B0604020202020204" pitchFamily="34" charset="0"/>
              </a:rPr>
              <a:t>HMG Cyber Essentials </a:t>
            </a:r>
            <a:r>
              <a:rPr lang="en-GB" altLang="en-US" sz="1000" dirty="0">
                <a:latin typeface="Barlow" panose="00000500000000000000" pitchFamily="2" charset="0"/>
                <a:ea typeface="Times New Roman" panose="02020603050405020304" pitchFamily="18" charset="0"/>
                <a:cs typeface="Arial" panose="020B0604020202020204" pitchFamily="34" charset="0"/>
              </a:rPr>
              <a:t>– </a:t>
            </a:r>
            <a:r>
              <a:rPr lang="en-US" altLang="en-US" sz="1000" dirty="0">
                <a:latin typeface="Barlow" panose="00000500000000000000" pitchFamily="2" charset="0"/>
                <a:ea typeface="Times New Roman" panose="02020603050405020304" pitchFamily="18" charset="0"/>
                <a:cs typeface="Arial" panose="020B0604020202020204" pitchFamily="34" charset="0"/>
              </a:rPr>
              <a:t>A government backed </a:t>
            </a:r>
            <a:r>
              <a:rPr lang="en-GB" altLang="en-US" sz="1000" dirty="0">
                <a:solidFill>
                  <a:srgbClr val="1A1A1A"/>
                </a:solidFill>
                <a:latin typeface="Barlow" panose="00000500000000000000" pitchFamily="2" charset="0"/>
                <a:ea typeface="Times New Roman" panose="02020603050405020304" pitchFamily="18" charset="0"/>
                <a:cs typeface="Arial" panose="020B0604020202020204" pitchFamily="34" charset="0"/>
              </a:rPr>
              <a:t>and key deliverable of the UK’s National Cyber Security Programme. Ipsos MORI was assessment validated for certification in 2016.</a:t>
            </a:r>
            <a:r>
              <a:rPr lang="en-GB" altLang="en-US" sz="1000" dirty="0">
                <a:latin typeface="Barlow" panose="00000500000000000000" pitchFamily="2" charset="0"/>
                <a:ea typeface="Times New Roman" panose="02020603050405020304" pitchFamily="18" charset="0"/>
                <a:cs typeface="Arial" panose="020B0604020202020204" pitchFamily="34" charset="0"/>
              </a:rPr>
              <a:t> Cyber Essentials defines a set of controls which, when properly implemented, provide organisations with basic protection from the most prevalent forms of threat coming from the internet.</a:t>
            </a:r>
            <a:r>
              <a:rPr lang="en-GB" altLang="en-US" sz="1000" dirty="0">
                <a:solidFill>
                  <a:srgbClr val="1A1A1A"/>
                </a:solidFill>
                <a:latin typeface="Barlow" panose="00000500000000000000" pitchFamily="2" charset="0"/>
                <a:ea typeface="Times New Roman" panose="02020603050405020304" pitchFamily="18" charset="0"/>
                <a:cs typeface="Arial" panose="020B0604020202020204" pitchFamily="34" charset="0"/>
              </a:rPr>
              <a:t> </a:t>
            </a:r>
            <a:endParaRPr lang="en-GB" altLang="en-US" sz="1000" dirty="0">
              <a:latin typeface="Barlow" panose="00000500000000000000" pitchFamily="2" charset="0"/>
              <a:ea typeface="Times New Roman" panose="02020603050405020304" pitchFamily="18" charset="0"/>
              <a:cs typeface="Arial" panose="020B0604020202020204" pitchFamily="34" charset="0"/>
            </a:endParaRPr>
          </a:p>
          <a:p>
            <a:pPr defTabSz="659636" eaLnBrk="0" fontAlgn="base" hangingPunct="0">
              <a:lnSpc>
                <a:spcPct val="110000"/>
              </a:lnSpc>
              <a:spcBef>
                <a:spcPts val="637"/>
              </a:spcBef>
              <a:spcAft>
                <a:spcPts val="637"/>
              </a:spcAft>
            </a:pPr>
            <a:r>
              <a:rPr lang="en-GB" altLang="en-US" sz="1000" b="1" dirty="0">
                <a:latin typeface="Barlow" panose="00000500000000000000" pitchFamily="2" charset="0"/>
                <a:ea typeface="Times New Roman" panose="02020603050405020304" pitchFamily="18" charset="0"/>
                <a:cs typeface="Arial" panose="020B0604020202020204" pitchFamily="34" charset="0"/>
              </a:rPr>
              <a:t>Fair Data </a:t>
            </a:r>
            <a:r>
              <a:rPr lang="en-GB" altLang="en-US" sz="1000" dirty="0">
                <a:latin typeface="Barlow" panose="00000500000000000000" pitchFamily="2" charset="0"/>
                <a:ea typeface="Times New Roman" panose="02020603050405020304" pitchFamily="18" charset="0"/>
                <a:cs typeface="Arial" panose="020B0604020202020204" pitchFamily="34" charset="0"/>
              </a:rPr>
              <a:t>–</a:t>
            </a:r>
            <a:r>
              <a:rPr lang="en-GB" altLang="en-US" sz="1000" b="1" dirty="0">
                <a:latin typeface="Barlow" panose="00000500000000000000" pitchFamily="2" charset="0"/>
                <a:ea typeface="Times New Roman" panose="02020603050405020304" pitchFamily="18" charset="0"/>
                <a:cs typeface="Arial" panose="020B0604020202020204" pitchFamily="34" charset="0"/>
              </a:rPr>
              <a:t> </a:t>
            </a:r>
            <a:r>
              <a:rPr lang="en-GB" altLang="en-US" sz="1000" dirty="0">
                <a:latin typeface="Barlow" panose="00000500000000000000" pitchFamily="2" charset="0"/>
                <a:ea typeface="Times New Roman" panose="02020603050405020304" pitchFamily="18" charset="0"/>
                <a:cs typeface="Arial" panose="020B0604020202020204" pitchFamily="34" charset="0"/>
              </a:rPr>
              <a:t>Ipsos MORI is signed up as a ‘Fair Data’ Company</a:t>
            </a:r>
            <a:r>
              <a:rPr lang="en-GB" altLang="en-US" sz="1000" b="1" dirty="0">
                <a:latin typeface="Barlow" panose="00000500000000000000" pitchFamily="2" charset="0"/>
                <a:ea typeface="Times New Roman" panose="02020603050405020304" pitchFamily="18" charset="0"/>
                <a:cs typeface="Arial" panose="020B0604020202020204" pitchFamily="34" charset="0"/>
              </a:rPr>
              <a:t> </a:t>
            </a:r>
            <a:r>
              <a:rPr lang="en-GB" altLang="en-US" sz="1000" dirty="0">
                <a:latin typeface="Barlow" panose="00000500000000000000" pitchFamily="2" charset="0"/>
                <a:ea typeface="Times New Roman" panose="02020603050405020304" pitchFamily="18" charset="0"/>
                <a:cs typeface="Arial" panose="020B0604020202020204" pitchFamily="34" charset="0"/>
              </a:rPr>
              <a:t>by </a:t>
            </a:r>
            <a:r>
              <a:rPr lang="en-US" altLang="en-US" sz="1000" dirty="0">
                <a:solidFill>
                  <a:srgbClr val="333333"/>
                </a:solidFill>
                <a:latin typeface="Barlow" panose="00000500000000000000" pitchFamily="2" charset="0"/>
                <a:ea typeface="Times New Roman" panose="02020603050405020304" pitchFamily="18" charset="0"/>
                <a:cs typeface="Arial" panose="020B0604020202020204" pitchFamily="34" charset="0"/>
              </a:rPr>
              <a:t>agreeing to adhere to ten core principles. The principles support and</a:t>
            </a:r>
            <a:r>
              <a:rPr lang="en-US" altLang="en-US" sz="1000" dirty="0">
                <a:solidFill>
                  <a:srgbClr val="333333"/>
                </a:solidFill>
                <a:latin typeface="Barlow" panose="00000500000000000000" pitchFamily="2" charset="0"/>
                <a:ea typeface="Times New Roman" panose="02020603050405020304" pitchFamily="18" charset="0"/>
                <a:cs typeface="Helvetica" panose="020B0604020202020204" pitchFamily="34" charset="0"/>
              </a:rPr>
              <a:t> </a:t>
            </a:r>
            <a:r>
              <a:rPr lang="en-US" altLang="en-US" sz="1000" dirty="0">
                <a:solidFill>
                  <a:srgbClr val="333333"/>
                </a:solidFill>
                <a:latin typeface="Barlow" panose="00000500000000000000" pitchFamily="2" charset="0"/>
                <a:ea typeface="Times New Roman" panose="02020603050405020304" pitchFamily="18" charset="0"/>
                <a:cs typeface="Arial" panose="020B0604020202020204" pitchFamily="34" charset="0"/>
              </a:rPr>
              <a:t>complement other standards such as ISOs, and the requirements of Data Protection legislation.  </a:t>
            </a:r>
            <a:endParaRPr lang="en-GB" altLang="en-US" sz="1000" dirty="0">
              <a:latin typeface="Barlow" panose="00000500000000000000"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485" y="4585006"/>
            <a:ext cx="553190" cy="315474"/>
          </a:xfrm>
          <a:prstGeom prst="rect">
            <a:avLst/>
          </a:prstGeom>
        </p:spPr>
      </p:pic>
      <p:sp>
        <p:nvSpPr>
          <p:cNvPr id="22" name="Rectangle 21"/>
          <p:cNvSpPr/>
          <p:nvPr/>
        </p:nvSpPr>
        <p:spPr>
          <a:xfrm>
            <a:off x="649872" y="1282596"/>
            <a:ext cx="9071190" cy="691600"/>
          </a:xfrm>
          <a:prstGeom prst="rect">
            <a:avLst/>
          </a:prstGeom>
        </p:spPr>
        <p:txBody>
          <a:bodyPr wrap="square">
            <a:spAutoFit/>
          </a:bodyPr>
          <a:lstStyle/>
          <a:p>
            <a:pPr defTabSz="659636" eaLnBrk="0" fontAlgn="base" hangingPunct="0">
              <a:lnSpc>
                <a:spcPct val="110000"/>
              </a:lnSpc>
              <a:spcBef>
                <a:spcPct val="0"/>
              </a:spcBef>
              <a:spcAft>
                <a:spcPct val="0"/>
              </a:spcAft>
            </a:pPr>
            <a:r>
              <a:rPr lang="en-GB" altLang="en-US" sz="1200" b="1" dirty="0">
                <a:latin typeface="Barlow" panose="00000500000000000000" pitchFamily="2" charset="0"/>
                <a:ea typeface="Times New Roman" panose="02020603050405020304" pitchFamily="18" charset="0"/>
                <a:cs typeface="Arial" panose="020B0604020202020204" pitchFamily="34" charset="0"/>
              </a:rPr>
              <a:t>Ipsos’ standards &amp; accreditations provide our clients with the peace of mind that they can always depend on us to deliver reliable, sustainable findings. Moreover, our focus on quality and continuous improvement means we have embedded a 'right first time' approach throughout our organisation.</a:t>
            </a:r>
            <a:endParaRPr lang="en-GB" altLang="en-US" sz="1200" dirty="0">
              <a:latin typeface="Barlow" panose="00000500000000000000" pitchFamily="2" charset="0"/>
            </a:endParaRPr>
          </a:p>
        </p:txBody>
      </p:sp>
      <p:sp>
        <p:nvSpPr>
          <p:cNvPr id="29" name="TextBox 28"/>
          <p:cNvSpPr txBox="1"/>
          <p:nvPr/>
        </p:nvSpPr>
        <p:spPr bwMode="gray">
          <a:xfrm>
            <a:off x="6324833" y="5302041"/>
            <a:ext cx="5020935" cy="532890"/>
          </a:xfrm>
          <a:prstGeom prst="rect">
            <a:avLst/>
          </a:prstGeom>
          <a:ln>
            <a:noFill/>
          </a:ln>
        </p:spPr>
        <p:txBody>
          <a:bodyPr vert="horz" wrap="square" lIns="41325" tIns="20663" rIns="41325" bIns="20663" rtlCol="0" anchor="b">
            <a:spAutoFit/>
          </a:bodyPr>
          <a:lstStyle>
            <a:lvl1pPr indent="0">
              <a:lnSpc>
                <a:spcPct val="120000"/>
              </a:lnSpc>
              <a:spcBef>
                <a:spcPts val="1800"/>
              </a:spcBef>
              <a:buClr>
                <a:schemeClr val="bg2"/>
              </a:buClr>
              <a:buFont typeface="Wingdings" panose="05000000000000000000" pitchFamily="2" charset="2"/>
              <a:buNone/>
              <a:defRPr sz="1200">
                <a:latin typeface="Segoe UI Light" panose="020B0502040204020203" pitchFamily="34" charset="0"/>
              </a:defRPr>
            </a:lvl1pPr>
            <a:lvl2pPr marL="447675" indent="-174625">
              <a:lnSpc>
                <a:spcPct val="120000"/>
              </a:lnSpc>
              <a:spcBef>
                <a:spcPts val="1800"/>
              </a:spcBef>
              <a:buClr>
                <a:schemeClr val="bg2"/>
              </a:buClr>
              <a:buFont typeface="Wingdings" panose="05000000000000000000" pitchFamily="2" charset="2"/>
              <a:buChar char="§"/>
              <a:defRPr sz="1100">
                <a:latin typeface="Segoe UI Light" panose="020B0502040204020203" pitchFamily="34" charset="0"/>
              </a:defRPr>
            </a:lvl2pPr>
            <a:lvl3pPr marL="720725" indent="-184150">
              <a:lnSpc>
                <a:spcPct val="120000"/>
              </a:lnSpc>
              <a:spcBef>
                <a:spcPts val="1800"/>
              </a:spcBef>
              <a:buClr>
                <a:schemeClr val="bg2"/>
              </a:buClr>
              <a:buFont typeface="Geomanist Light" pitchFamily="50" charset="0"/>
              <a:buChar char="–"/>
              <a:defRPr sz="1100">
                <a:latin typeface="Segoe UI Light" panose="020B0502040204020203" pitchFamily="34" charset="0"/>
              </a:defRPr>
            </a:lvl3pPr>
            <a:lvl4pPr marL="984250" indent="-174625">
              <a:lnSpc>
                <a:spcPct val="120000"/>
              </a:lnSpc>
              <a:spcBef>
                <a:spcPts val="1800"/>
              </a:spcBef>
              <a:buClr>
                <a:schemeClr val="bg2"/>
              </a:buClr>
              <a:buFont typeface="Geomanist Light" pitchFamily="50" charset="0"/>
              <a:buChar char="–"/>
              <a:defRPr sz="1100">
                <a:latin typeface="Segoe UI Light" panose="020B0502040204020203" pitchFamily="34" charset="0"/>
              </a:defRPr>
            </a:lvl4pPr>
            <a:lvl5pPr marL="1257300" indent="-184150">
              <a:lnSpc>
                <a:spcPct val="120000"/>
              </a:lnSpc>
              <a:spcBef>
                <a:spcPts val="1800"/>
              </a:spcBef>
              <a:buClr>
                <a:schemeClr val="bg2"/>
              </a:buClr>
              <a:buFont typeface="Geomanist Light" pitchFamily="50" charset="0"/>
              <a:buChar char="–"/>
              <a:defRPr sz="1100">
                <a:latin typeface="Segoe UI Light" panose="020B05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nSpc>
                <a:spcPct val="110000"/>
              </a:lnSpc>
            </a:pPr>
            <a:r>
              <a:rPr lang="en-GB" sz="1000" b="1" dirty="0">
                <a:latin typeface="Barlow" panose="00000500000000000000" pitchFamily="2" charset="0"/>
                <a:ea typeface="Segoe UI" panose="020B0502040204020203" pitchFamily="34" charset="0"/>
                <a:cs typeface="Arial" panose="020B0604020202020204" pitchFamily="34" charset="0"/>
              </a:rPr>
              <a:t>This work was carried out in accordance with the requirements of the international quality standard for market research, ISO 20252 </a:t>
            </a:r>
            <a:r>
              <a:rPr lang="en-GB" sz="1000" b="1" dirty="0">
                <a:solidFill>
                  <a:srgbClr val="222223"/>
                </a:solidFill>
                <a:latin typeface="Barlow" panose="00000500000000000000" pitchFamily="2" charset="0"/>
                <a:cs typeface="Arial" panose="020B0604020202020204" pitchFamily="34" charset="0"/>
              </a:rPr>
              <a:t>and with the Ipsos Terms and Conditions</a:t>
            </a:r>
            <a:endParaRPr lang="en-GB" sz="1000" b="1" dirty="0">
              <a:latin typeface="Barlow" panose="00000500000000000000" pitchFamily="2" charset="0"/>
              <a:ea typeface="Segoe UI" panose="020B0502040204020203" pitchFamily="34" charset="0"/>
              <a:cs typeface="Arial" panose="020B0604020202020204" pitchFamily="34" charset="0"/>
            </a:endParaRPr>
          </a:p>
        </p:txBody>
      </p:sp>
      <p:cxnSp>
        <p:nvCxnSpPr>
          <p:cNvPr id="30" name="Straight Connector 29"/>
          <p:cNvCxnSpPr/>
          <p:nvPr/>
        </p:nvCxnSpPr>
        <p:spPr bwMode="gray">
          <a:xfrm>
            <a:off x="6359454" y="5425981"/>
            <a:ext cx="43080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data protection act logo vect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05716" y="2290027"/>
            <a:ext cx="565028" cy="2801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 descr="Cyber Essentials Badge (High Res)">
            <a:extLst>
              <a:ext uri="{FF2B5EF4-FFF2-40B4-BE49-F238E27FC236}">
                <a16:creationId xmlns:a16="http://schemas.microsoft.com/office/drawing/2014/main" id="{80A4450B-9E88-414C-BCC6-BE1EAD0DE9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6438" y="3411517"/>
            <a:ext cx="354642" cy="29833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94A4CC40-E04C-4D91-B06B-2D225107BC0D}"/>
              </a:ext>
            </a:extLst>
          </p:cNvPr>
          <p:cNvSpPr/>
          <p:nvPr/>
        </p:nvSpPr>
        <p:spPr>
          <a:xfrm>
            <a:off x="1729085" y="2238702"/>
            <a:ext cx="4161335" cy="668645"/>
          </a:xfrm>
          <a:prstGeom prst="rect">
            <a:avLst/>
          </a:prstGeom>
        </p:spPr>
        <p:txBody>
          <a:bodyPr wrap="square" lIns="0" tIns="0" rIns="0" bIns="0">
            <a:spAutoFit/>
          </a:bodyPr>
          <a:lstStyle/>
          <a:p>
            <a:pPr>
              <a:lnSpc>
                <a:spcPct val="110000"/>
              </a:lnSpc>
            </a:pPr>
            <a:r>
              <a:rPr lang="en-GB" altLang="en-US" sz="1000" b="1" dirty="0">
                <a:latin typeface="Barlow" panose="00000500000000000000" pitchFamily="2" charset="0"/>
                <a:ea typeface="Times New Roman" panose="02020603050405020304" pitchFamily="18" charset="0"/>
                <a:cs typeface="Arial" panose="020B0604020202020204" pitchFamily="34" charset="0"/>
              </a:rPr>
              <a:t>ISO 20252</a:t>
            </a:r>
            <a:r>
              <a:rPr lang="en-GB" altLang="en-US" sz="1000" dirty="0">
                <a:latin typeface="Barlow" panose="00000500000000000000" pitchFamily="2" charset="0"/>
                <a:ea typeface="Times New Roman" panose="02020603050405020304" pitchFamily="18" charset="0"/>
                <a:cs typeface="Arial" panose="020B0604020202020204" pitchFamily="34" charset="0"/>
              </a:rPr>
              <a:t> – is the international market research specific standard that supersedes BS 7911 / MRQSA &amp; incorporates IQCS (Interviewer Quality Control Scheme); it covers the 5 stages of a Market Research project. Ipsos MORI was the first company in the world to gain this accreditation.</a:t>
            </a:r>
            <a:endParaRPr lang="en-GB" sz="1000" dirty="0">
              <a:latin typeface="Barlow" panose="00000500000000000000" pitchFamily="2" charset="0"/>
            </a:endParaRPr>
          </a:p>
        </p:txBody>
      </p:sp>
      <p:sp>
        <p:nvSpPr>
          <p:cNvPr id="37" name="Rectangle 36">
            <a:extLst>
              <a:ext uri="{FF2B5EF4-FFF2-40B4-BE49-F238E27FC236}">
                <a16:creationId xmlns:a16="http://schemas.microsoft.com/office/drawing/2014/main" id="{C2BEA40B-9DE8-47E3-962A-A272930FAFF2}"/>
              </a:ext>
            </a:extLst>
          </p:cNvPr>
          <p:cNvSpPr/>
          <p:nvPr/>
        </p:nvSpPr>
        <p:spPr>
          <a:xfrm>
            <a:off x="1729085" y="3089482"/>
            <a:ext cx="4175344" cy="1007199"/>
          </a:xfrm>
          <a:prstGeom prst="rect">
            <a:avLst/>
          </a:prstGeom>
        </p:spPr>
        <p:txBody>
          <a:bodyPr wrap="square" lIns="0" tIns="0" rIns="0" bIns="0">
            <a:spAutoFit/>
          </a:bodyPr>
          <a:lstStyle/>
          <a:p>
            <a:pPr defTabSz="659636" eaLnBrk="0" fontAlgn="base" hangingPunct="0">
              <a:lnSpc>
                <a:spcPct val="110000"/>
              </a:lnSpc>
              <a:spcBef>
                <a:spcPct val="0"/>
              </a:spcBef>
              <a:spcAft>
                <a:spcPct val="0"/>
              </a:spcAft>
            </a:pPr>
            <a:r>
              <a:rPr lang="en-GB" altLang="en-US" sz="1000" b="1" dirty="0">
                <a:latin typeface="Barlow" panose="00000500000000000000" pitchFamily="2" charset="0"/>
                <a:ea typeface="Times New Roman" panose="02020603050405020304" pitchFamily="18" charset="0"/>
                <a:cs typeface="Arial" panose="020B0604020202020204" pitchFamily="34" charset="0"/>
              </a:rPr>
              <a:t>MRS Company Partnership </a:t>
            </a:r>
            <a:r>
              <a:rPr lang="en-GB" altLang="en-US" sz="1000" dirty="0">
                <a:latin typeface="Barlow" panose="00000500000000000000" pitchFamily="2" charset="0"/>
                <a:ea typeface="Times New Roman" panose="02020603050405020304" pitchFamily="18" charset="0"/>
                <a:cs typeface="Arial" panose="020B0604020202020204" pitchFamily="34" charset="0"/>
              </a:rPr>
              <a:t>– By being an MRS Company Partner, Ipsos MORI endorse and support the core MRS brand values of professionalism, research excellence and business effectiveness, and commit to comply with the MRS Code of Conduct throughout the organisation &amp; we were the first company to sign our organisation up to the requirements &amp; self regulation of the MRS Code; more than 350 companies have followed our lead. </a:t>
            </a:r>
          </a:p>
        </p:txBody>
      </p:sp>
      <p:sp>
        <p:nvSpPr>
          <p:cNvPr id="38" name="Rectangle 37">
            <a:extLst>
              <a:ext uri="{FF2B5EF4-FFF2-40B4-BE49-F238E27FC236}">
                <a16:creationId xmlns:a16="http://schemas.microsoft.com/office/drawing/2014/main" id="{181305FC-5C67-49DF-A198-ECED560FAAD6}"/>
              </a:ext>
            </a:extLst>
          </p:cNvPr>
          <p:cNvSpPr/>
          <p:nvPr/>
        </p:nvSpPr>
        <p:spPr>
          <a:xfrm>
            <a:off x="1729083" y="4285307"/>
            <a:ext cx="4175346" cy="499367"/>
          </a:xfrm>
          <a:prstGeom prst="rect">
            <a:avLst/>
          </a:prstGeom>
        </p:spPr>
        <p:txBody>
          <a:bodyPr wrap="square" lIns="0" tIns="0" rIns="0" bIns="0">
            <a:spAutoFit/>
          </a:bodyPr>
          <a:lstStyle/>
          <a:p>
            <a:pPr defTabSz="659636" eaLnBrk="0" fontAlgn="base" hangingPunct="0">
              <a:lnSpc>
                <a:spcPct val="110000"/>
              </a:lnSpc>
              <a:spcBef>
                <a:spcPct val="0"/>
              </a:spcBef>
              <a:spcAft>
                <a:spcPct val="0"/>
              </a:spcAft>
            </a:pPr>
            <a:r>
              <a:rPr lang="en-GB" altLang="en-US" sz="1000" b="1" dirty="0">
                <a:latin typeface="Barlow" panose="00000500000000000000" pitchFamily="2" charset="0"/>
                <a:ea typeface="Times New Roman" panose="02020603050405020304" pitchFamily="18" charset="0"/>
                <a:cs typeface="Arial" panose="020B0604020202020204" pitchFamily="34" charset="0"/>
              </a:rPr>
              <a:t>ISO 9001 </a:t>
            </a:r>
            <a:r>
              <a:rPr lang="en-GB" altLang="en-US" sz="1000" dirty="0">
                <a:latin typeface="Barlow" panose="00000500000000000000" pitchFamily="2" charset="0"/>
                <a:ea typeface="Times New Roman" panose="02020603050405020304" pitchFamily="18" charset="0"/>
                <a:cs typeface="Arial" panose="020B0604020202020204" pitchFamily="34" charset="0"/>
              </a:rPr>
              <a:t>– International general company standard with a focus on continual improvement through quality management systems. In 1994 we became one of the early adopters of the ISO 9001 business standard.</a:t>
            </a:r>
          </a:p>
        </p:txBody>
      </p:sp>
      <p:sp>
        <p:nvSpPr>
          <p:cNvPr id="39" name="Rectangle 38">
            <a:extLst>
              <a:ext uri="{FF2B5EF4-FFF2-40B4-BE49-F238E27FC236}">
                <a16:creationId xmlns:a16="http://schemas.microsoft.com/office/drawing/2014/main" id="{71616F2D-C659-422C-AABB-19309D53E123}"/>
              </a:ext>
            </a:extLst>
          </p:cNvPr>
          <p:cNvSpPr/>
          <p:nvPr/>
        </p:nvSpPr>
        <p:spPr>
          <a:xfrm>
            <a:off x="1747052" y="5060651"/>
            <a:ext cx="4183352" cy="829714"/>
          </a:xfrm>
          <a:prstGeom prst="rect">
            <a:avLst/>
          </a:prstGeom>
        </p:spPr>
        <p:txBody>
          <a:bodyPr wrap="square" lIns="0" tIns="0" rIns="0" bIns="0">
            <a:spAutoFit/>
          </a:bodyPr>
          <a:lstStyle/>
          <a:p>
            <a:pPr defTabSz="659636" eaLnBrk="0" fontAlgn="base" hangingPunct="0">
              <a:lnSpc>
                <a:spcPct val="110000"/>
              </a:lnSpc>
              <a:spcBef>
                <a:spcPct val="0"/>
              </a:spcBef>
              <a:spcAft>
                <a:spcPct val="0"/>
              </a:spcAft>
            </a:pPr>
            <a:r>
              <a:rPr lang="en-GB" altLang="en-US" sz="1000" b="1" dirty="0">
                <a:latin typeface="Barlow" panose="00000500000000000000" pitchFamily="2" charset="0"/>
                <a:ea typeface="Times New Roman" panose="02020603050405020304" pitchFamily="18" charset="0"/>
                <a:cs typeface="Arial" panose="020B0604020202020204" pitchFamily="34" charset="0"/>
              </a:rPr>
              <a:t>ISO 27001 </a:t>
            </a:r>
            <a:r>
              <a:rPr lang="en-GB" altLang="en-US" sz="1000" dirty="0">
                <a:latin typeface="Barlow" panose="00000500000000000000" pitchFamily="2" charset="0"/>
                <a:ea typeface="Times New Roman" panose="02020603050405020304" pitchFamily="18" charset="0"/>
                <a:cs typeface="Arial" panose="020B0604020202020204" pitchFamily="34" charset="0"/>
              </a:rPr>
              <a:t>– International standard for information security designed to ensure the selection of adequate and proportionate security controls. Ipsos MORI was the first research company in the UK to be awarded this in August 2008.</a:t>
            </a:r>
            <a:br>
              <a:rPr lang="en-GB" altLang="en-US" sz="1000" dirty="0">
                <a:latin typeface="Barlow" panose="00000500000000000000" pitchFamily="2" charset="0"/>
                <a:ea typeface="Times New Roman" panose="02020603050405020304" pitchFamily="18" charset="0"/>
                <a:cs typeface="Arial" panose="020B0604020202020204" pitchFamily="34" charset="0"/>
              </a:rPr>
            </a:br>
            <a:endParaRPr lang="en-GB" altLang="en-US" sz="1000" dirty="0">
              <a:latin typeface="Barlow" panose="00000500000000000000" pitchFamily="2" charset="0"/>
              <a:ea typeface="Times New Roman" panose="02020603050405020304" pitchFamily="18" charset="0"/>
              <a:cs typeface="Arial" panose="020B0604020202020204" pitchFamily="34" charset="0"/>
            </a:endParaRPr>
          </a:p>
        </p:txBody>
      </p:sp>
      <p:pic>
        <p:nvPicPr>
          <p:cNvPr id="40" name="Picture 39">
            <a:extLst>
              <a:ext uri="{FF2B5EF4-FFF2-40B4-BE49-F238E27FC236}">
                <a16:creationId xmlns:a16="http://schemas.microsoft.com/office/drawing/2014/main" id="{0177C319-6D7E-443F-969A-1D068FDC6C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162" y="5060651"/>
            <a:ext cx="665602" cy="385431"/>
          </a:xfrm>
          <a:prstGeom prst="rect">
            <a:avLst/>
          </a:prstGeom>
        </p:spPr>
      </p:pic>
      <p:pic>
        <p:nvPicPr>
          <p:cNvPr id="41" name="Picture 2" descr="Quality and Compliance Logos 2012 colour">
            <a:extLst>
              <a:ext uri="{FF2B5EF4-FFF2-40B4-BE49-F238E27FC236}">
                <a16:creationId xmlns:a16="http://schemas.microsoft.com/office/drawing/2014/main" id="{C50D9126-C599-4AAA-9530-566BA893457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72057" y="3089151"/>
            <a:ext cx="714342" cy="40602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5D23FEE1-EF86-43B4-A753-057CA5F5E2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579" y="4311013"/>
            <a:ext cx="665602" cy="385431"/>
          </a:xfrm>
          <a:prstGeom prst="rect">
            <a:avLst/>
          </a:prstGeom>
        </p:spPr>
      </p:pic>
      <p:pic>
        <p:nvPicPr>
          <p:cNvPr id="43" name="Picture 42">
            <a:extLst>
              <a:ext uri="{FF2B5EF4-FFF2-40B4-BE49-F238E27FC236}">
                <a16:creationId xmlns:a16="http://schemas.microsoft.com/office/drawing/2014/main" id="{376B0EDF-1D8C-4D93-A867-390AF4E4BA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186" y="2284626"/>
            <a:ext cx="665602" cy="385431"/>
          </a:xfrm>
          <a:prstGeom prst="rect">
            <a:avLst/>
          </a:prstGeom>
        </p:spPr>
      </p:pic>
      <p:sp>
        <p:nvSpPr>
          <p:cNvPr id="2" name="Slide Number Placeholder 1">
            <a:extLst>
              <a:ext uri="{FF2B5EF4-FFF2-40B4-BE49-F238E27FC236}">
                <a16:creationId xmlns:a16="http://schemas.microsoft.com/office/drawing/2014/main" id="{B1AE1550-C2FF-4B4D-99A9-C1642BC36645}"/>
              </a:ext>
            </a:extLst>
          </p:cNvPr>
          <p:cNvSpPr>
            <a:spLocks noGrp="1"/>
          </p:cNvSpPr>
          <p:nvPr>
            <p:ph type="sldNum" sz="quarter" idx="4"/>
          </p:nvPr>
        </p:nvSpPr>
        <p:spPr>
          <a:xfrm>
            <a:off x="1595354" y="6534028"/>
            <a:ext cx="133731" cy="110126"/>
          </a:xfrm>
        </p:spPr>
        <p:txBody>
          <a:bodyPr/>
          <a:lstStyle/>
          <a:p>
            <a:fld id="{D61AABEC-672F-4B68-B914-690DA978312C}" type="slidenum">
              <a:rPr lang="en-GB" smtClean="0"/>
              <a:pPr/>
              <a:t>44</a:t>
            </a:fld>
            <a:r>
              <a:rPr lang="en-GB"/>
              <a:t>  </a:t>
            </a:r>
            <a:endParaRPr lang="en-GB" dirty="0"/>
          </a:p>
        </p:txBody>
      </p:sp>
    </p:spTree>
    <p:extLst>
      <p:ext uri="{BB962C8B-B14F-4D97-AF65-F5344CB8AC3E}">
        <p14:creationId xmlns:p14="http://schemas.microsoft.com/office/powerpoint/2010/main" val="3346142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F163B3-C13E-1A43-AF0E-DAD9B736742C}"/>
              </a:ext>
            </a:extLst>
          </p:cNvPr>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288747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382808" y="1554162"/>
            <a:ext cx="5474760" cy="4529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kumimoji="0" lang="en-GB" sz="1200" b="0" i="0" u="none" strike="noStrike" kern="1200" cap="none" spc="0" normalizeH="0" baseline="0" noProof="0" dirty="0">
              <a:ln>
                <a:noFill/>
              </a:ln>
              <a:solidFill>
                <a:srgbClr val="402957"/>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127DE447-8897-BBCE-B0AE-A5B4472190FE}"/>
              </a:ext>
            </a:extLst>
          </p:cNvPr>
          <p:cNvSpPr txBox="1">
            <a:spLocks/>
          </p:cNvSpPr>
          <p:nvPr/>
        </p:nvSpPr>
        <p:spPr>
          <a:xfrm>
            <a:off x="751677" y="990970"/>
            <a:ext cx="5660764" cy="465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a:solidFill>
                  <a:srgbClr val="3BC9D5"/>
                </a:solidFill>
                <a:latin typeface="Barlow" panose="00000500000000000000" pitchFamily="2" charset="0"/>
                <a:cs typeface="Arial" panose="020B0604020202020204" pitchFamily="34" charset="0"/>
              </a:rPr>
              <a:t>Net zero (continued) </a:t>
            </a:r>
          </a:p>
          <a:p>
            <a:pPr>
              <a:lnSpc>
                <a:spcPct val="100000"/>
              </a:lnSpc>
              <a:spcBef>
                <a:spcPts val="0"/>
              </a:spcBef>
              <a:defRPr/>
            </a:pPr>
            <a:endParaRPr lang="en-GB" sz="1200" b="1"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00" b="1" dirty="0">
                <a:solidFill>
                  <a:prstClr val="black"/>
                </a:solidFill>
                <a:latin typeface="Barlow" panose="00000500000000000000" pitchFamily="2" charset="0"/>
                <a:cs typeface="Arial" panose="020B0604020202020204" pitchFamily="34" charset="0"/>
              </a:rPr>
              <a:t>Two thirds (66%) of businesses were taking or planning action in relation to the energy efficiency of their premises. </a:t>
            </a:r>
            <a:r>
              <a:rPr lang="en-GB" sz="1200" dirty="0">
                <a:solidFill>
                  <a:prstClr val="black"/>
                </a:solidFill>
                <a:latin typeface="Barlow" panose="00000500000000000000" pitchFamily="2" charset="0"/>
                <a:cs typeface="Arial" panose="020B0604020202020204" pitchFamily="34" charset="0"/>
              </a:rPr>
              <a:t>The most common actions were surveying premises for energy efficiency (48%) and using smart sensors, thermostatic controls or other mechanisms (48%), followed by using low carbon or renewable energy sources (41%) and </a:t>
            </a:r>
            <a:r>
              <a:rPr kumimoji="0" lang="en-GB" sz="12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improving the thermal efficiency of buildings (</a:t>
            </a:r>
            <a:r>
              <a:rPr lang="en-GB" sz="1200" dirty="0">
                <a:solidFill>
                  <a:prstClr val="black"/>
                </a:solidFill>
                <a:latin typeface="Barlow" panose="00000500000000000000" pitchFamily="2" charset="0"/>
                <a:cs typeface="Arial" panose="020B0604020202020204" pitchFamily="34" charset="0"/>
              </a:rPr>
              <a:t>38</a:t>
            </a:r>
            <a:r>
              <a:rPr kumimoji="0" lang="en-GB" sz="12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 </a:t>
            </a:r>
          </a:p>
          <a:p>
            <a:pPr>
              <a:lnSpc>
                <a:spcPct val="100000"/>
              </a:lnSpc>
              <a:spcBef>
                <a:spcPts val="0"/>
              </a:spcBef>
              <a:defRPr/>
            </a:pPr>
            <a:endParaRPr lang="en-GB" sz="1200"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00" b="1" dirty="0">
                <a:solidFill>
                  <a:prstClr val="black"/>
                </a:solidFill>
                <a:latin typeface="Barlow" panose="00000500000000000000" pitchFamily="2" charset="0"/>
                <a:cs typeface="Arial" panose="020B0604020202020204" pitchFamily="34" charset="0"/>
              </a:rPr>
              <a:t>The majority (96%) of businesses were taking or planning action related to the environmental impacts of their operations. </a:t>
            </a:r>
            <a:r>
              <a:rPr lang="en-GB" sz="1200" dirty="0">
                <a:solidFill>
                  <a:prstClr val="black"/>
                </a:solidFill>
                <a:latin typeface="Barlow" panose="00000500000000000000" pitchFamily="2" charset="0"/>
                <a:cs typeface="Arial" panose="020B0604020202020204" pitchFamily="34" charset="0"/>
              </a:rPr>
              <a:t>The most common actions were recycling, re-using or re-purposing by-products (85%) and using locally sourced services and supplies (83%). This was followed by using more energy efficient equipment (56%), less carbon intensive materials (36%), greener sources of transport (28%), offsetting carbon emissions (21%), monitoring emissions in supply chains (19%) and reducing international trade (11%). </a:t>
            </a:r>
          </a:p>
          <a:p>
            <a:pPr>
              <a:lnSpc>
                <a:spcPct val="100000"/>
              </a:lnSpc>
              <a:spcBef>
                <a:spcPts val="0"/>
              </a:spcBef>
              <a:defRPr/>
            </a:pPr>
            <a:endParaRPr lang="en-GB" sz="1200"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00" b="1" dirty="0">
                <a:solidFill>
                  <a:prstClr val="black"/>
                </a:solidFill>
                <a:latin typeface="Barlow" panose="00000500000000000000" pitchFamily="2" charset="0"/>
                <a:cs typeface="Arial" panose="020B0604020202020204" pitchFamily="34" charset="0"/>
              </a:rPr>
              <a:t>The factor that would most help businesses lower their emissions was financial support (65%), </a:t>
            </a:r>
            <a:r>
              <a:rPr lang="en-GB" sz="1200" dirty="0">
                <a:solidFill>
                  <a:prstClr val="black"/>
                </a:solidFill>
                <a:latin typeface="Barlow" panose="00000500000000000000" pitchFamily="2" charset="0"/>
                <a:cs typeface="Arial" panose="020B0604020202020204" pitchFamily="34" charset="0"/>
              </a:rPr>
              <a:t>followed by access to energy efficient equipment (58%), guidance on what changes to make and how (55%) and help to identify and access low carbon supplies (52%). </a:t>
            </a:r>
          </a:p>
          <a:p>
            <a:pPr>
              <a:lnSpc>
                <a:spcPct val="100000"/>
              </a:lnSpc>
              <a:spcBef>
                <a:spcPts val="0"/>
              </a:spcBef>
              <a:defRPr/>
            </a:pPr>
            <a:endParaRPr lang="en-GB" sz="1200" dirty="0">
              <a:solidFill>
                <a:prstClr val="black"/>
              </a:solidFill>
              <a:latin typeface="Barlow" panose="00000500000000000000" pitchFamily="2" charset="0"/>
              <a:cs typeface="Arial" panose="020B0604020202020204" pitchFamily="34" charset="0"/>
            </a:endParaRPr>
          </a:p>
          <a:p>
            <a:pPr>
              <a:lnSpc>
                <a:spcPct val="100000"/>
              </a:lnSpc>
              <a:spcBef>
                <a:spcPts val="0"/>
              </a:spcBef>
              <a:defRPr/>
            </a:pPr>
            <a:r>
              <a:rPr lang="en-GB" sz="1200" b="1" dirty="0">
                <a:solidFill>
                  <a:prstClr val="black"/>
                </a:solidFill>
                <a:latin typeface="Barlow" panose="00000500000000000000" pitchFamily="2" charset="0"/>
                <a:cs typeface="Arial" panose="020B0604020202020204" pitchFamily="34" charset="0"/>
              </a:rPr>
              <a:t>Just over one in ten (13%) businesses had accessed support from Business Energy Scotland: </a:t>
            </a:r>
            <a:r>
              <a:rPr lang="en-GB" sz="1200" dirty="0">
                <a:solidFill>
                  <a:prstClr val="black"/>
                </a:solidFill>
                <a:latin typeface="Barlow" panose="00000500000000000000" pitchFamily="2" charset="0"/>
                <a:cs typeface="Arial" panose="020B0604020202020204" pitchFamily="34" charset="0"/>
              </a:rPr>
              <a:t>12% had accessed advice or guidance and 4% an interest free loan.</a:t>
            </a:r>
          </a:p>
          <a:p>
            <a:pPr marL="0" indent="0">
              <a:buFont typeface="Arial" panose="020B0604020202020204" pitchFamily="34" charset="0"/>
              <a:buNone/>
            </a:pPr>
            <a:endParaRPr lang="en-GB" sz="1200" dirty="0">
              <a:latin typeface="Barlow" panose="00000500000000000000" pitchFamily="2" charset="0"/>
            </a:endParaRPr>
          </a:p>
        </p:txBody>
      </p:sp>
      <p:sp>
        <p:nvSpPr>
          <p:cNvPr id="7" name="Title 1">
            <a:extLst>
              <a:ext uri="{FF2B5EF4-FFF2-40B4-BE49-F238E27FC236}">
                <a16:creationId xmlns:a16="http://schemas.microsoft.com/office/drawing/2014/main" id="{D4CA903F-CFAB-C2F6-A47C-35181878C0DF}"/>
              </a:ext>
            </a:extLst>
          </p:cNvPr>
          <p:cNvSpPr>
            <a:spLocks noGrp="1"/>
          </p:cNvSpPr>
          <p:nvPr>
            <p:ph type="title"/>
          </p:nvPr>
        </p:nvSpPr>
        <p:spPr>
          <a:xfrm>
            <a:off x="695960" y="0"/>
            <a:ext cx="10515600" cy="1325563"/>
          </a:xfrm>
        </p:spPr>
        <p:txBody>
          <a:bodyPr>
            <a:normAutofit/>
          </a:bodyPr>
          <a:lstStyle/>
          <a:p>
            <a:r>
              <a:rPr lang="en-GB" dirty="0"/>
              <a:t>Executive summary (4) </a:t>
            </a:r>
          </a:p>
        </p:txBody>
      </p:sp>
    </p:spTree>
    <p:extLst>
      <p:ext uri="{BB962C8B-B14F-4D97-AF65-F5344CB8AC3E}">
        <p14:creationId xmlns:p14="http://schemas.microsoft.com/office/powerpoint/2010/main" val="166018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4945A2-8B67-5FC0-FF81-E1034E83C0B0}"/>
              </a:ext>
            </a:extLst>
          </p:cNvPr>
          <p:cNvSpPr>
            <a:spLocks noGrp="1"/>
          </p:cNvSpPr>
          <p:nvPr>
            <p:ph type="body" sz="quarter" idx="10"/>
          </p:nvPr>
        </p:nvSpPr>
        <p:spPr/>
        <p:txBody>
          <a:bodyPr/>
          <a:lstStyle/>
          <a:p>
            <a:r>
              <a:rPr lang="en-GB" dirty="0"/>
              <a:t>01</a:t>
            </a:r>
          </a:p>
          <a:p>
            <a:endParaRPr lang="en-GB" dirty="0"/>
          </a:p>
        </p:txBody>
      </p:sp>
      <p:sp>
        <p:nvSpPr>
          <p:cNvPr id="3" name="Text Placeholder 2">
            <a:extLst>
              <a:ext uri="{FF2B5EF4-FFF2-40B4-BE49-F238E27FC236}">
                <a16:creationId xmlns:a16="http://schemas.microsoft.com/office/drawing/2014/main" id="{4F524133-824D-EAB6-0ABA-6C64CC3CF8F9}"/>
              </a:ext>
            </a:extLst>
          </p:cNvPr>
          <p:cNvSpPr>
            <a:spLocks noGrp="1"/>
          </p:cNvSpPr>
          <p:nvPr>
            <p:ph type="body" sz="quarter" idx="11"/>
          </p:nvPr>
        </p:nvSpPr>
        <p:spPr/>
        <p:txBody>
          <a:bodyPr/>
          <a:lstStyle/>
          <a:p>
            <a:r>
              <a:rPr lang="en-GB" dirty="0"/>
              <a:t>Introduction</a:t>
            </a:r>
          </a:p>
        </p:txBody>
      </p:sp>
    </p:spTree>
    <p:extLst>
      <p:ext uri="{BB962C8B-B14F-4D97-AF65-F5344CB8AC3E}">
        <p14:creationId xmlns:p14="http://schemas.microsoft.com/office/powerpoint/2010/main" val="220646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D25B-C071-42CC-A555-A96E183AF036}"/>
              </a:ext>
            </a:extLst>
          </p:cNvPr>
          <p:cNvSpPr>
            <a:spLocks noGrp="1"/>
          </p:cNvSpPr>
          <p:nvPr>
            <p:ph type="title"/>
          </p:nvPr>
        </p:nvSpPr>
        <p:spPr>
          <a:xfrm>
            <a:off x="656723" y="259292"/>
            <a:ext cx="10515600" cy="1325563"/>
          </a:xfrm>
        </p:spPr>
        <p:txBody>
          <a:bodyPr/>
          <a:lstStyle/>
          <a:p>
            <a:r>
              <a:rPr lang="en-GB" dirty="0"/>
              <a:t>Introduction and context</a:t>
            </a:r>
          </a:p>
        </p:txBody>
      </p:sp>
      <p:sp>
        <p:nvSpPr>
          <p:cNvPr id="4" name="Content Placeholder 2">
            <a:extLst>
              <a:ext uri="{FF2B5EF4-FFF2-40B4-BE49-F238E27FC236}">
                <a16:creationId xmlns:a16="http://schemas.microsoft.com/office/drawing/2014/main" id="{40FDC468-C3E3-43EB-B609-27BBBCE27B5C}"/>
              </a:ext>
            </a:extLst>
          </p:cNvPr>
          <p:cNvSpPr>
            <a:spLocks noGrp="1"/>
          </p:cNvSpPr>
          <p:nvPr>
            <p:ph sz="half" idx="1"/>
          </p:nvPr>
        </p:nvSpPr>
        <p:spPr>
          <a:xfrm>
            <a:off x="701172" y="1236982"/>
            <a:ext cx="5290055" cy="4537392"/>
          </a:xfrm>
        </p:spPr>
        <p:txBody>
          <a:bodyPr>
            <a:normAutofit/>
          </a:bodyPr>
          <a:lstStyle/>
          <a:p>
            <a:pPr marL="0" indent="0">
              <a:buNone/>
            </a:pPr>
            <a:r>
              <a:rPr lang="en-GB" sz="1200" b="1" dirty="0">
                <a:latin typeface="Barlow" panose="00000500000000000000" pitchFamily="2" charset="0"/>
              </a:rPr>
              <a:t>Introduction </a:t>
            </a:r>
          </a:p>
          <a:p>
            <a:pPr marL="0" indent="0">
              <a:buNone/>
            </a:pPr>
            <a:r>
              <a:rPr lang="en-GB" sz="1200" dirty="0">
                <a:solidFill>
                  <a:prstClr val="black"/>
                </a:solidFill>
                <a:latin typeface="Barlow" panose="00000500000000000000" pitchFamily="2" charset="0"/>
              </a:rPr>
              <a:t>The South of Scotland Enterprise (SOSE) Business Panel was created to measure and monitor the economic health of the South of Scotland region through the experiences and opinions of businesses and social enterprises in the area, and to explore topical issues at a regional, sub-regional or sectoral level. </a:t>
            </a:r>
          </a:p>
          <a:p>
            <a:pPr marL="0" indent="0">
              <a:buNone/>
            </a:pPr>
            <a:r>
              <a:rPr lang="en-GB" sz="1200" dirty="0">
                <a:solidFill>
                  <a:prstClr val="black"/>
                </a:solidFill>
                <a:latin typeface="Barlow" panose="00000500000000000000" pitchFamily="2" charset="0"/>
              </a:rPr>
              <a:t>In June 2021, SOSE commissioned Ipsos to establish and manage the panel and run a survey with businesses and social enterprises, representative of the South of Scotland business base in terms of geographic area, organisation size and sector. </a:t>
            </a:r>
          </a:p>
          <a:p>
            <a:pPr marL="0" indent="0">
              <a:buNone/>
            </a:pPr>
            <a:r>
              <a:rPr lang="en-GB" sz="1200" dirty="0">
                <a:solidFill>
                  <a:prstClr val="black"/>
                </a:solidFill>
                <a:latin typeface="Barlow" panose="00000500000000000000" pitchFamily="2" charset="0"/>
              </a:rPr>
              <a:t>This report presents findings from the panel survey carried out in February/March 2023. The survey covered a range of topics including: economic optimism, business performance, markets, viability and net zero.</a:t>
            </a:r>
          </a:p>
          <a:p>
            <a:pPr marL="0" indent="0">
              <a:buNone/>
            </a:pPr>
            <a:r>
              <a:rPr lang="en-GB" sz="1200" dirty="0">
                <a:solidFill>
                  <a:prstClr val="black"/>
                </a:solidFill>
                <a:latin typeface="Barlow" panose="00000500000000000000" pitchFamily="2" charset="0"/>
              </a:rPr>
              <a:t>This wave the survey was carried out in parallel with one for Highlands and Islands Enterprise (HIE), among members of the HIE Business Panel and other businesses in the Highlands and Islands region. Both surveys covered the same questions.</a:t>
            </a:r>
          </a:p>
          <a:p>
            <a:pPr marL="0" indent="0">
              <a:buNone/>
            </a:pPr>
            <a:endParaRPr lang="en-GB" sz="1200" dirty="0">
              <a:latin typeface="Barlow" panose="00000500000000000000" pitchFamily="2" charset="0"/>
            </a:endParaRPr>
          </a:p>
          <a:p>
            <a:pPr marL="0" indent="0">
              <a:buNone/>
            </a:pPr>
            <a:endParaRPr lang="en-GB" sz="1200" dirty="0">
              <a:latin typeface="Barlow" panose="00000500000000000000" pitchFamily="2" charset="0"/>
            </a:endParaRPr>
          </a:p>
        </p:txBody>
      </p:sp>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277478" y="1236982"/>
            <a:ext cx="52133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a:latin typeface="Barlow" panose="00000500000000000000" pitchFamily="2" charset="0"/>
              </a:rPr>
              <a:t>Context</a:t>
            </a:r>
          </a:p>
          <a:p>
            <a:pPr marL="0" indent="0">
              <a:buNone/>
            </a:pPr>
            <a:r>
              <a:rPr lang="en-GB" sz="1200" dirty="0">
                <a:solidFill>
                  <a:prstClr val="black"/>
                </a:solidFill>
                <a:latin typeface="Barlow" panose="00000500000000000000" pitchFamily="2" charset="0"/>
              </a:rPr>
              <a:t>The survey took place against the backdrop of ongoing economic challenges. The cost of living and energy crises continued, along with the broader context of the ongoing Russia-Ukraine conflict, lingering impacts of COVID-19, and industrial action across the UK. </a:t>
            </a:r>
          </a:p>
          <a:p>
            <a:pPr marL="0" indent="0">
              <a:buNone/>
            </a:pPr>
            <a:r>
              <a:rPr lang="en-GB" sz="1200" dirty="0"/>
              <a:t>The political landscape in Scotland also changed during survey fieldwork. In mid-February, Nicola Sturgeon announced her resignation and the process of appointing a new First Minister began. </a:t>
            </a:r>
          </a:p>
          <a:p>
            <a:pPr marL="0" indent="0">
              <a:buNone/>
            </a:pPr>
            <a:r>
              <a:rPr lang="en-GB" sz="1200" dirty="0"/>
              <a:t>As well as understanding the impacts of the broader economic context on businesses in the region, this wave SOSE sought to build on findings emerging from previous waves. This wave, the survey therefore placed a particular emphasis on markets of operation and the ways in which businesses were moving towards net zero.</a:t>
            </a:r>
          </a:p>
        </p:txBody>
      </p:sp>
    </p:spTree>
    <p:extLst>
      <p:ext uri="{BB962C8B-B14F-4D97-AF65-F5344CB8AC3E}">
        <p14:creationId xmlns:p14="http://schemas.microsoft.com/office/powerpoint/2010/main" val="378981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D25B-C071-42CC-A555-A96E183AF036}"/>
              </a:ext>
            </a:extLst>
          </p:cNvPr>
          <p:cNvSpPr>
            <a:spLocks noGrp="1"/>
          </p:cNvSpPr>
          <p:nvPr>
            <p:ph type="title"/>
          </p:nvPr>
        </p:nvSpPr>
        <p:spPr>
          <a:xfrm>
            <a:off x="686643" y="284692"/>
            <a:ext cx="10515600" cy="1325563"/>
          </a:xfrm>
        </p:spPr>
        <p:txBody>
          <a:bodyPr/>
          <a:lstStyle/>
          <a:p>
            <a:r>
              <a:rPr lang="en-GB" dirty="0"/>
              <a:t>Methodology</a:t>
            </a:r>
          </a:p>
        </p:txBody>
      </p:sp>
      <p:sp>
        <p:nvSpPr>
          <p:cNvPr id="4" name="Content Placeholder 2">
            <a:extLst>
              <a:ext uri="{FF2B5EF4-FFF2-40B4-BE49-F238E27FC236}">
                <a16:creationId xmlns:a16="http://schemas.microsoft.com/office/drawing/2014/main" id="{40FDC468-C3E3-43EB-B609-27BBBCE27B5C}"/>
              </a:ext>
            </a:extLst>
          </p:cNvPr>
          <p:cNvSpPr>
            <a:spLocks noGrp="1"/>
          </p:cNvSpPr>
          <p:nvPr>
            <p:ph sz="half" idx="1"/>
          </p:nvPr>
        </p:nvSpPr>
        <p:spPr>
          <a:xfrm>
            <a:off x="708767" y="1253331"/>
            <a:ext cx="4997765" cy="4351338"/>
          </a:xfrm>
        </p:spPr>
        <p:txBody>
          <a:bodyPr>
            <a:noAutofit/>
          </a:bodyPr>
          <a:lstStyle/>
          <a:p>
            <a:pPr marL="0" indent="0">
              <a:buNone/>
            </a:pPr>
            <a:r>
              <a:rPr lang="en-GB" sz="1200" b="1" dirty="0">
                <a:latin typeface="Barlow" panose="00000500000000000000" pitchFamily="2" charset="0"/>
              </a:rPr>
              <a:t>Sampling</a:t>
            </a:r>
          </a:p>
          <a:p>
            <a:pPr marL="0" indent="0">
              <a:buNone/>
            </a:pPr>
            <a:r>
              <a:rPr lang="en-GB" sz="1200" dirty="0">
                <a:latin typeface="Barlow" panose="00000500000000000000" pitchFamily="2" charset="0"/>
              </a:rPr>
              <a:t>The survey sample was partly sourced from businesses that took part in previous waves of the survey and had indicated that they were willing to be re-contacted as part of their members of the SOSE business panel. The remaining survey sample was sourced from the Dun and Bradstreet business database and was stratified by sector and size to reflect the population of businesses in the South of Scotland. </a:t>
            </a:r>
          </a:p>
          <a:p>
            <a:pPr marL="0" indent="0">
              <a:buNone/>
            </a:pPr>
            <a:r>
              <a:rPr lang="en-GB" sz="1200" dirty="0">
                <a:latin typeface="Barlow" panose="00000500000000000000" pitchFamily="2" charset="0"/>
              </a:rPr>
              <a:t>Quotas were set for recruitment and interviewing so that the achieved sample reflect the population of eligible organisations as defined by the Inter-Departmental Business Register (IDBR). </a:t>
            </a:r>
          </a:p>
          <a:p>
            <a:pPr marL="0" indent="0">
              <a:buNone/>
            </a:pPr>
            <a:r>
              <a:rPr lang="en-GB" sz="1200" dirty="0">
                <a:latin typeface="Barlow" panose="00000500000000000000" pitchFamily="2" charset="0"/>
              </a:rPr>
              <a:t>Eligible organisations were defined by Standard Industrial Classification (SIC) code, with the following SIC 2007 sections excluded from the sampling:</a:t>
            </a:r>
          </a:p>
          <a:p>
            <a:r>
              <a:rPr lang="en-GB" sz="1200" dirty="0">
                <a:latin typeface="Barlow" panose="00000500000000000000" pitchFamily="2" charset="0"/>
              </a:rPr>
              <a:t>Public administration and defence; compulsory social security;</a:t>
            </a:r>
          </a:p>
          <a:p>
            <a:r>
              <a:rPr lang="en-GB" sz="1200" dirty="0">
                <a:latin typeface="Barlow" panose="00000500000000000000" pitchFamily="2" charset="0"/>
              </a:rPr>
              <a:t>Education and health and social work;</a:t>
            </a:r>
          </a:p>
          <a:p>
            <a:r>
              <a:rPr lang="en-GB" sz="1200" dirty="0">
                <a:latin typeface="Barlow" panose="00000500000000000000" pitchFamily="2" charset="0"/>
              </a:rPr>
              <a:t>Activities of households as employers; undifferentiated goods- and services-producing activities of households for own use; and</a:t>
            </a:r>
          </a:p>
          <a:p>
            <a:r>
              <a:rPr lang="en-GB" sz="1200" dirty="0">
                <a:latin typeface="Barlow" panose="00000500000000000000" pitchFamily="2" charset="0"/>
              </a:rPr>
              <a:t>Activities of extraterritorial organisations and bodies.</a:t>
            </a:r>
          </a:p>
        </p:txBody>
      </p:sp>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218529" y="1253331"/>
            <a:ext cx="52133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Barlow" panose="00000500000000000000" pitchFamily="2" charset="0"/>
              </a:rPr>
              <a:t>SIC codes were used to identify areas of economic activity considered to be growth sectors (as set out in the Government Economic Strategy) so that quotas could be set to ensure these were represented in the survey sample.</a:t>
            </a:r>
          </a:p>
          <a:p>
            <a:pPr marL="0" indent="0">
              <a:buNone/>
            </a:pPr>
            <a:r>
              <a:rPr lang="en-GB" sz="1200" dirty="0">
                <a:latin typeface="Barlow" panose="00000500000000000000" pitchFamily="2" charset="0"/>
              </a:rPr>
              <a:t>Within each participating organisation, the survey respondent was the owner or a senior manager able to comment on the performance and future prospects of the organisation.</a:t>
            </a:r>
          </a:p>
          <a:p>
            <a:pPr marL="0" indent="0">
              <a:buNone/>
            </a:pPr>
            <a:r>
              <a:rPr lang="en-GB" sz="1200" b="1" dirty="0">
                <a:latin typeface="Barlow" panose="00000500000000000000" pitchFamily="2" charset="0"/>
              </a:rPr>
              <a:t>Survey fieldwork</a:t>
            </a:r>
          </a:p>
          <a:p>
            <a:pPr marL="0" indent="0">
              <a:buNone/>
            </a:pPr>
            <a:r>
              <a:rPr lang="en-GB" sz="1200" dirty="0">
                <a:latin typeface="Barlow" panose="00000500000000000000" pitchFamily="2" charset="0"/>
              </a:rPr>
              <a:t>The survey fieldwork was conducted between 6 February and 13 March 2023, using telephone interviewing. In total 611 eligible interviews were achieved.</a:t>
            </a:r>
          </a:p>
          <a:p>
            <a:pPr marL="0" indent="0">
              <a:buNone/>
            </a:pPr>
            <a:r>
              <a:rPr lang="en-GB" sz="1200" dirty="0">
                <a:latin typeface="Barlow" panose="00000500000000000000" pitchFamily="2" charset="0"/>
              </a:rPr>
              <a:t>The achieved sample was broadly representative of the population. Nonetheless, weighting was applied to correct for any differences between the achieved sample and the business population. A breakdown of the achieved profile of businesses is provided in the Appendix. </a:t>
            </a:r>
          </a:p>
        </p:txBody>
      </p:sp>
    </p:spTree>
    <p:extLst>
      <p:ext uri="{BB962C8B-B14F-4D97-AF65-F5344CB8AC3E}">
        <p14:creationId xmlns:p14="http://schemas.microsoft.com/office/powerpoint/2010/main" val="422782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D25B-C071-42CC-A555-A96E183AF036}"/>
              </a:ext>
            </a:extLst>
          </p:cNvPr>
          <p:cNvSpPr>
            <a:spLocks noGrp="1"/>
          </p:cNvSpPr>
          <p:nvPr>
            <p:ph type="title"/>
          </p:nvPr>
        </p:nvSpPr>
        <p:spPr>
          <a:xfrm>
            <a:off x="695113" y="276226"/>
            <a:ext cx="10515600" cy="1325563"/>
          </a:xfrm>
        </p:spPr>
        <p:txBody>
          <a:bodyPr/>
          <a:lstStyle/>
          <a:p>
            <a:r>
              <a:rPr lang="en-US" dirty="0"/>
              <a:t>Presentation and interpretation of the data</a:t>
            </a:r>
            <a:endParaRPr lang="en-GB" dirty="0"/>
          </a:p>
        </p:txBody>
      </p:sp>
      <p:sp>
        <p:nvSpPr>
          <p:cNvPr id="4" name="Content Placeholder 2">
            <a:extLst>
              <a:ext uri="{FF2B5EF4-FFF2-40B4-BE49-F238E27FC236}">
                <a16:creationId xmlns:a16="http://schemas.microsoft.com/office/drawing/2014/main" id="{40FDC468-C3E3-43EB-B609-27BBBCE27B5C}"/>
              </a:ext>
            </a:extLst>
          </p:cNvPr>
          <p:cNvSpPr>
            <a:spLocks noGrp="1"/>
          </p:cNvSpPr>
          <p:nvPr>
            <p:ph sz="half" idx="1"/>
          </p:nvPr>
        </p:nvSpPr>
        <p:spPr>
          <a:xfrm>
            <a:off x="715751" y="1306341"/>
            <a:ext cx="5064925" cy="4351338"/>
          </a:xfrm>
        </p:spPr>
        <p:txBody>
          <a:bodyPr>
            <a:noAutofit/>
          </a:bodyPr>
          <a:lstStyle/>
          <a:p>
            <a:pPr marL="0" indent="0">
              <a:buNone/>
            </a:pPr>
            <a:r>
              <a:rPr lang="en-GB" sz="1200" dirty="0">
                <a:latin typeface="Barlow" panose="00000500000000000000" pitchFamily="2" charset="0"/>
              </a:rPr>
              <a:t>The survey findings represent the views of a sample of businesses, and not the entire business population of the South of Scotland, therefore they are subject to sampling tolerances, meaning that not all differences will be statistically significant. </a:t>
            </a:r>
          </a:p>
          <a:p>
            <a:pPr marL="0" indent="0">
              <a:buNone/>
            </a:pPr>
            <a:r>
              <a:rPr lang="en-GB" sz="1200" dirty="0">
                <a:latin typeface="Barlow" panose="00000500000000000000" pitchFamily="2" charset="0"/>
              </a:rPr>
              <a:t>Throughout the report, differences between sub-groups are commented upon only where we are sure these are statistically significant, i.e. where we can be 95% certain that they have not occurred by chance. The typical sub groups reported on are:</a:t>
            </a:r>
          </a:p>
          <a:p>
            <a:r>
              <a:rPr lang="en-GB" sz="1200" dirty="0">
                <a:latin typeface="Barlow" panose="00000500000000000000" pitchFamily="2" charset="0"/>
              </a:rPr>
              <a:t>Size of business (grouped by 0-4, 5-10, 11-24 and 25+ staff)</a:t>
            </a:r>
          </a:p>
          <a:p>
            <a:r>
              <a:rPr lang="en-GB" sz="1200" dirty="0">
                <a:latin typeface="Barlow" panose="00000500000000000000" pitchFamily="2" charset="0"/>
              </a:rPr>
              <a:t>Sector* (using the Scottish Governments’ six growth sector groupings: Creative Industries, Energy, Financial and Business Services, Food and Drink, and Life Sciences) </a:t>
            </a:r>
          </a:p>
          <a:p>
            <a:r>
              <a:rPr lang="en-GB" sz="1200" dirty="0">
                <a:latin typeface="Barlow" panose="00000500000000000000" pitchFamily="2" charset="0"/>
              </a:rPr>
              <a:t>Location (Dumfries and Galloway and the Scottish Borders)</a:t>
            </a:r>
          </a:p>
          <a:p>
            <a:r>
              <a:rPr lang="en-GB" sz="1200" dirty="0">
                <a:latin typeface="Barlow" panose="00000500000000000000" pitchFamily="2" charset="0"/>
              </a:rPr>
              <a:t>Rurality** (remote rural, accessible rural and urban)</a:t>
            </a:r>
          </a:p>
          <a:p>
            <a:r>
              <a:rPr lang="en-GB" sz="1200" dirty="0">
                <a:latin typeface="Barlow" panose="00000500000000000000" pitchFamily="2" charset="0"/>
              </a:rPr>
              <a:t>Other characteristics based on responses to the survey (e.g. the markets they trade with, their growth aspiration etc)</a:t>
            </a:r>
          </a:p>
          <a:p>
            <a:endParaRPr lang="en-GB" sz="1200" dirty="0">
              <a:latin typeface="Barlow" panose="00000500000000000000" pitchFamily="2" charset="0"/>
            </a:endParaRPr>
          </a:p>
        </p:txBody>
      </p:sp>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123484" y="1306341"/>
            <a:ext cx="52133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Barlow" panose="00000500000000000000" pitchFamily="2" charset="0"/>
              </a:rPr>
              <a:t>Where percentages do not sum to 100%, this may be due to rounding, the exclusion of ‘don’t know’ categories, or multiple answers. Aggregate percentages (e.g. “optimistic/not optimistic” or “important/not important”) are calculated from the absolute values. Therefore, aggregate percentages may differ from the sum of the individual scores due to rounding of percentage totals.</a:t>
            </a:r>
          </a:p>
          <a:p>
            <a:pPr marL="0" indent="0">
              <a:buNone/>
            </a:pPr>
            <a:r>
              <a:rPr lang="en-GB" sz="1200" dirty="0">
                <a:latin typeface="Barlow" panose="00000500000000000000" pitchFamily="2" charset="0"/>
              </a:rPr>
              <a:t>Throughout the report, an asterisk (*) denotes any value of less than half a percent and a dash (-) denotes zero. For questions where the number of businesses is less than 30, the number of times a response has been selected (N) rather than the percentage is given.</a:t>
            </a:r>
          </a:p>
          <a:p>
            <a:pPr marL="0" indent="0">
              <a:buNone/>
            </a:pPr>
            <a:endParaRPr lang="en-GB" sz="1200" dirty="0">
              <a:latin typeface="Barlow" panose="00000500000000000000" pitchFamily="2" charset="0"/>
            </a:endParaRPr>
          </a:p>
        </p:txBody>
      </p:sp>
      <p:sp>
        <p:nvSpPr>
          <p:cNvPr id="3" name="Rectangle 2">
            <a:extLst>
              <a:ext uri="{FF2B5EF4-FFF2-40B4-BE49-F238E27FC236}">
                <a16:creationId xmlns:a16="http://schemas.microsoft.com/office/drawing/2014/main" id="{746B3554-FE4A-475B-A635-4C5953973B43}"/>
              </a:ext>
            </a:extLst>
          </p:cNvPr>
          <p:cNvSpPr/>
          <p:nvPr/>
        </p:nvSpPr>
        <p:spPr>
          <a:xfrm>
            <a:off x="2171698" y="6103035"/>
            <a:ext cx="8826501" cy="707886"/>
          </a:xfrm>
          <a:prstGeom prst="rect">
            <a:avLst/>
          </a:prstGeom>
        </p:spPr>
        <p:txBody>
          <a:bodyPr wrap="square">
            <a:spAutoFit/>
          </a:bodyPr>
          <a:lstStyle/>
          <a:p>
            <a:r>
              <a:rPr lang="en-GB" sz="1000" dirty="0">
                <a:latin typeface="Barlow" panose="00000500000000000000" pitchFamily="2" charset="0"/>
              </a:rPr>
              <a:t>*Growth sector categories are outlined in more detail here: (</a:t>
            </a:r>
            <a:r>
              <a:rPr lang="en-GB" sz="1000" dirty="0">
                <a:latin typeface="Barlow" panose="00000500000000000000" pitchFamily="2" charset="0"/>
                <a:hlinkClick r:id="rId2"/>
              </a:rPr>
              <a:t>https://www.gov.scot/publications/standard-industrial-classification/</a:t>
            </a:r>
            <a:r>
              <a:rPr lang="en-GB" sz="1000" dirty="0">
                <a:latin typeface="Barlow" panose="00000500000000000000" pitchFamily="2" charset="0"/>
              </a:rPr>
              <a:t>)</a:t>
            </a:r>
          </a:p>
          <a:p>
            <a:r>
              <a:rPr lang="en-GB" sz="1000" spc="-5" dirty="0">
                <a:solidFill>
                  <a:srgbClr val="58595B"/>
                </a:solidFill>
                <a:latin typeface="Barlow" panose="00000500000000000000" pitchFamily="2" charset="0"/>
                <a:cs typeface="Calibri" panose="020F0502020204030204" pitchFamily="34" charset="0"/>
              </a:rPr>
              <a:t>**</a:t>
            </a:r>
            <a:r>
              <a:rPr lang="en-GB" sz="1000" dirty="0">
                <a:latin typeface="Barlow" panose="00000500000000000000" pitchFamily="2" charset="0"/>
              </a:rPr>
              <a:t>Rural and urban areas are based on the Scottish Government’s 3-fold classification: “Accessible rural” = within 30 minute drive from the centre of a settlement of 10,000 ore more; “Remote rural” = greater than 30 minutes drive; “Urban” = large or other urban, accessible or remote small towns</a:t>
            </a:r>
          </a:p>
          <a:p>
            <a:r>
              <a:rPr lang="en-GB" sz="1000" dirty="0">
                <a:latin typeface="Barlow" panose="00000500000000000000" pitchFamily="2" charset="0"/>
              </a:rPr>
              <a:t> </a:t>
            </a:r>
          </a:p>
        </p:txBody>
      </p:sp>
    </p:spTree>
    <p:extLst>
      <p:ext uri="{BB962C8B-B14F-4D97-AF65-F5344CB8AC3E}">
        <p14:creationId xmlns:p14="http://schemas.microsoft.com/office/powerpoint/2010/main" val="1266661505"/>
      </p:ext>
    </p:extLst>
  </p:cSld>
  <p:clrMapOvr>
    <a:masterClrMapping/>
  </p:clrMapOvr>
</p:sld>
</file>

<file path=ppt/theme/theme1.xml><?xml version="1.0" encoding="utf-8"?>
<a:theme xmlns:a="http://schemas.openxmlformats.org/drawingml/2006/main" name="Office Theme">
  <a:themeElements>
    <a:clrScheme name="Custom 6">
      <a:dk1>
        <a:srgbClr val="38234E"/>
      </a:dk1>
      <a:lt1>
        <a:srgbClr val="FEFFFF"/>
      </a:lt1>
      <a:dk2>
        <a:srgbClr val="E45F46"/>
      </a:dk2>
      <a:lt2>
        <a:srgbClr val="FBA94A"/>
      </a:lt2>
      <a:accent1>
        <a:srgbClr val="FFC600"/>
      </a:accent1>
      <a:accent2>
        <a:srgbClr val="30201B"/>
      </a:accent2>
      <a:accent3>
        <a:srgbClr val="423F72"/>
      </a:accent3>
      <a:accent4>
        <a:srgbClr val="FFFFFF"/>
      </a:accent4>
      <a:accent5>
        <a:srgbClr val="5B9BD5"/>
      </a:accent5>
      <a:accent6>
        <a:srgbClr val="38234E"/>
      </a:accent6>
      <a:hlink>
        <a:srgbClr val="38234E"/>
      </a:hlink>
      <a:folHlink>
        <a:srgbClr val="5F3B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6a793e9-0373-40e5-b3f4-66c206131cbb">
      <UserInfo>
        <DisplayName>Zoe Meldrum</DisplayName>
        <AccountId>133</AccountId>
        <AccountType/>
      </UserInfo>
    </SharedWithUsers>
    <TaxCatchAll xmlns="26a793e9-0373-40e5-b3f4-66c206131cbb" xsi:nil="true"/>
    <lcf76f155ced4ddcb4097134ff3c332f xmlns="4b65226b-3559-4c39-a25a-700e0b5cd37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6187D86B4B24408DF510CA080CE845" ma:contentTypeVersion="17" ma:contentTypeDescription="Create a new document." ma:contentTypeScope="" ma:versionID="1437ad80e9a88091e6dd9d154ad9d999">
  <xsd:schema xmlns:xsd="http://www.w3.org/2001/XMLSchema" xmlns:xs="http://www.w3.org/2001/XMLSchema" xmlns:p="http://schemas.microsoft.com/office/2006/metadata/properties" xmlns:ns2="4b65226b-3559-4c39-a25a-700e0b5cd37d" xmlns:ns3="26a793e9-0373-40e5-b3f4-66c206131cbb" targetNamespace="http://schemas.microsoft.com/office/2006/metadata/properties" ma:root="true" ma:fieldsID="8cecfdca2b906863ef93088872474640" ns2:_="" ns3:_="">
    <xsd:import namespace="4b65226b-3559-4c39-a25a-700e0b5cd37d"/>
    <xsd:import namespace="26a793e9-0373-40e5-b3f4-66c206131c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5226b-3559-4c39-a25a-700e0b5cd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c46c83-c5ee-4e42-98f2-216ffc64b6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a793e9-0373-40e5-b3f4-66c206131cb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2b5af19-cff7-4b05-a650-0e02cecf7d15}" ma:internalName="TaxCatchAll" ma:showField="CatchAllData" ma:web="26a793e9-0373-40e5-b3f4-66c206131c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95CF42-665C-4547-B977-39420D98C58D}">
  <ds:schemaRefs>
    <ds:schemaRef ds:uri="http://schemas.microsoft.com/sharepoint/v3/contenttype/forms"/>
  </ds:schemaRefs>
</ds:datastoreItem>
</file>

<file path=customXml/itemProps2.xml><?xml version="1.0" encoding="utf-8"?>
<ds:datastoreItem xmlns:ds="http://schemas.openxmlformats.org/officeDocument/2006/customXml" ds:itemID="{D99459ED-AD49-4005-AA6F-806F69395BD6}">
  <ds:schemaRefs>
    <ds:schemaRef ds:uri="http://purl.org/dc/elements/1.1/"/>
    <ds:schemaRef ds:uri="26a793e9-0373-40e5-b3f4-66c206131cbb"/>
    <ds:schemaRef ds:uri="http://www.w3.org/XML/1998/namespace"/>
    <ds:schemaRef ds:uri="a5a1aa78-feee-437c-bbc7-74335a897340"/>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A1566C0-7ECB-4B14-958A-054B2F0E3B9B}"/>
</file>

<file path=docProps/app.xml><?xml version="1.0" encoding="utf-8"?>
<Properties xmlns="http://schemas.openxmlformats.org/officeDocument/2006/extended-properties" xmlns:vt="http://schemas.openxmlformats.org/officeDocument/2006/docPropsVTypes">
  <TotalTime>1319</TotalTime>
  <Words>9240</Words>
  <Application>Microsoft Office PowerPoint</Application>
  <PresentationFormat>Widescreen</PresentationFormat>
  <Paragraphs>625</Paragraphs>
  <Slides>45</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Barlow</vt:lpstr>
      <vt:lpstr>Barlow Condensed Medium</vt:lpstr>
      <vt:lpstr>Calibri</vt:lpstr>
      <vt:lpstr>Calibri Light</vt:lpstr>
      <vt:lpstr>Wingdings</vt:lpstr>
      <vt:lpstr>Office Theme</vt:lpstr>
      <vt:lpstr>PowerPoint Presentation</vt:lpstr>
      <vt:lpstr>Executive summary (1) </vt:lpstr>
      <vt:lpstr>Executive summary (2) </vt:lpstr>
      <vt:lpstr>Executive summary (3) </vt:lpstr>
      <vt:lpstr>Executive summary (4) </vt:lpstr>
      <vt:lpstr>PowerPoint Presentation</vt:lpstr>
      <vt:lpstr>Introduction and context</vt:lpstr>
      <vt:lpstr>Methodology</vt:lpstr>
      <vt:lpstr>Presentation and interpretation of the data</vt:lpstr>
      <vt:lpstr>PowerPoint Presentation</vt:lpstr>
      <vt:lpstr>Profile of business ownership</vt:lpstr>
      <vt:lpstr>PowerPoint Presentation</vt:lpstr>
      <vt:lpstr>Key findings</vt:lpstr>
      <vt:lpstr>Current economic optimism </vt:lpstr>
      <vt:lpstr>Economic optimism over past six months</vt:lpstr>
      <vt:lpstr>Performance</vt:lpstr>
      <vt:lpstr>Aspects of business performance</vt:lpstr>
      <vt:lpstr>Seasonality </vt:lpstr>
      <vt:lpstr>Seasonality (2) </vt:lpstr>
      <vt:lpstr>PowerPoint Presentation</vt:lpstr>
      <vt:lpstr>Key findings </vt:lpstr>
      <vt:lpstr>Import markets</vt:lpstr>
      <vt:lpstr>Factors influencing supply chain decisions</vt:lpstr>
      <vt:lpstr>Export markets</vt:lpstr>
      <vt:lpstr>Approach to export markets</vt:lpstr>
      <vt:lpstr>PowerPoint Presentation</vt:lpstr>
      <vt:lpstr>Key findings </vt:lpstr>
      <vt:lpstr>Confidence in future viability </vt:lpstr>
      <vt:lpstr>Approach to remaining viable</vt:lpstr>
      <vt:lpstr>Concerns</vt:lpstr>
      <vt:lpstr>PowerPoint Presentation</vt:lpstr>
      <vt:lpstr>PowerPoint Presentation</vt:lpstr>
      <vt:lpstr>Responsibilities in relation to climate change legislation </vt:lpstr>
      <vt:lpstr>Measuring and reducing carbon emissions</vt:lpstr>
      <vt:lpstr>Supporting plans for reducing emissions </vt:lpstr>
      <vt:lpstr>Reasons for not reducing emissions</vt:lpstr>
      <vt:lpstr>Actions to improve energy efficiency of premises</vt:lpstr>
      <vt:lpstr>Actions to reduce environmental impacts of operations</vt:lpstr>
      <vt:lpstr>Actions to reduce environmental impacts of operations (2)</vt:lpstr>
      <vt:lpstr>Factors that would help lower emissions</vt:lpstr>
      <vt:lpstr>Support from Business Energy Scotland </vt:lpstr>
      <vt:lpstr>PowerPoint Presentation</vt:lpstr>
      <vt:lpstr>PowerPoint Presentation</vt:lpstr>
      <vt:lpstr>Ipsos Standards &amp; Accreditations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Ciaran Mulholland</cp:lastModifiedBy>
  <cp:revision>720</cp:revision>
  <cp:lastPrinted>2022-12-15T16:46:23Z</cp:lastPrinted>
  <dcterms:created xsi:type="dcterms:W3CDTF">2020-02-11T09:04:36Z</dcterms:created>
  <dcterms:modified xsi:type="dcterms:W3CDTF">2023-08-16T11:37:55Z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0x0101002D81D08E3C56584AAC96CD351CB02808</vt:lpwstr>
  </property>
  <property fmtid="{D5CDD505-2E9C-101B-9397-08002B2CF9AE}" pid="3" name="MediaServiceImageTags">
    <vt:lpwstr/>
  </property>
</Properties>
</file>