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Montserrat" pitchFamily="2" charset="77"/>
      <p:regular r:id="rId16"/>
      <p:bold r:id="rId17"/>
      <p:italic r:id="rId18"/>
      <p:boldItalic r:id="rId19"/>
    </p:embeddedFont>
    <p:embeddedFont>
      <p:font typeface="Montserrat Bold" pitchFamily="2" charset="77"/>
      <p:regular r:id="rId20"/>
      <p:bold r:id="rId21"/>
      <p:italic r:id="rId22"/>
      <p:boldItalic r:id="rId23"/>
    </p:embeddedFont>
    <p:embeddedFont>
      <p:font typeface="Montserrat Semi-Bold" pitchFamily="2" charset="77"/>
      <p:regular r:id="rId24"/>
      <p:bold r:id="rId25"/>
      <p:italic r:id="rId26"/>
      <p:boldItalic r:id="rId27"/>
    </p:embeddedFont>
    <p:embeddedFont>
      <p:font typeface="Open Sans Bold" pitchFamily="2" charset="0"/>
      <p:regular r:id="rId28"/>
      <p:bold r:id="rId29"/>
    </p:embeddedFont>
    <p:embeddedFont>
      <p:font typeface="Open Sans Light" panose="020B0306030504020204" pitchFamily="34" charset="0"/>
      <p:regular r:id="rId30"/>
      <p:bold r:id="rId31"/>
      <p:italic r:id="rId32"/>
      <p:boldItalic r:id="rId33"/>
    </p:embeddedFont>
    <p:embeddedFont>
      <p:font typeface="Open Sans Medium" pitchFamily="2" charset="0"/>
      <p:regular r:id="rId34"/>
    </p:embeddedFont>
    <p:embeddedFont>
      <p:font typeface="Open Sans Semi-Bold" pitchFamily="2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2" autoAdjust="0"/>
    <p:restoredTop sz="94626" autoAdjust="0"/>
  </p:normalViewPr>
  <p:slideViewPr>
    <p:cSldViewPr>
      <p:cViewPr varScale="1">
        <p:scale>
          <a:sx n="80" d="100"/>
          <a:sy n="80" d="100"/>
        </p:scale>
        <p:origin x="86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presProps" Target="presProp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20" Type="http://schemas.openxmlformats.org/officeDocument/2006/relationships/font" Target="fonts/font5.fntdata"/><Relationship Id="rId4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09.04.2026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Video embedded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67288" y="2654871"/>
            <a:ext cx="5902464" cy="4163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22"/>
              </a:lnSpc>
            </a:pPr>
            <a:r>
              <a:rPr lang="en-US" sz="5944" b="1">
                <a:solidFill>
                  <a:srgbClr val="17747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Module 3:</a:t>
            </a:r>
          </a:p>
          <a:p>
            <a:pPr algn="l">
              <a:lnSpc>
                <a:spcPts val="8322"/>
              </a:lnSpc>
            </a:pPr>
            <a:r>
              <a:rPr lang="en-US" sz="5944">
                <a:solidFill>
                  <a:srgbClr val="834E95"/>
                </a:solidFill>
                <a:latin typeface="Montserrat"/>
                <a:ea typeface="Montserrat"/>
                <a:cs typeface="Montserrat"/>
                <a:sym typeface="Montserrat"/>
              </a:rPr>
              <a:t>Identifying Problems &amp; Opportunities</a:t>
            </a:r>
          </a:p>
        </p:txBody>
      </p:sp>
      <p:sp>
        <p:nvSpPr>
          <p:cNvPr id="3" name="Freeform 3"/>
          <p:cNvSpPr/>
          <p:nvPr/>
        </p:nvSpPr>
        <p:spPr>
          <a:xfrm>
            <a:off x="7379704" y="3496910"/>
            <a:ext cx="9719752" cy="3118420"/>
          </a:xfrm>
          <a:custGeom>
            <a:avLst/>
            <a:gdLst/>
            <a:ahLst/>
            <a:cxnLst/>
            <a:rect l="l" t="t" r="r" b="b"/>
            <a:pathLst>
              <a:path w="9719752" h="3118420">
                <a:moveTo>
                  <a:pt x="0" y="0"/>
                </a:moveTo>
                <a:lnTo>
                  <a:pt x="9719752" y="0"/>
                </a:lnTo>
                <a:lnTo>
                  <a:pt x="9719752" y="3118420"/>
                </a:lnTo>
                <a:lnTo>
                  <a:pt x="0" y="3118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904827" y="8433816"/>
            <a:ext cx="2286972" cy="1404842"/>
            <a:chOff x="0" y="0"/>
            <a:chExt cx="3049295" cy="1873123"/>
          </a:xfrm>
        </p:grpSpPr>
        <p:grpSp>
          <p:nvGrpSpPr>
            <p:cNvPr id="5" name="Group 5"/>
            <p:cNvGrpSpPr/>
            <p:nvPr/>
          </p:nvGrpSpPr>
          <p:grpSpPr>
            <a:xfrm>
              <a:off x="48209" y="493039"/>
              <a:ext cx="3001086" cy="1380084"/>
              <a:chOff x="0" y="0"/>
              <a:chExt cx="3001086" cy="1380084"/>
            </a:xfrm>
          </p:grpSpPr>
          <p:sp>
            <p:nvSpPr>
              <p:cNvPr id="6" name="Freeform 6" descr="A blue and purple text on a black background  Description automatically generated"/>
              <p:cNvSpPr/>
              <p:nvPr/>
            </p:nvSpPr>
            <p:spPr>
              <a:xfrm>
                <a:off x="0" y="0"/>
                <a:ext cx="3001137" cy="1380109"/>
              </a:xfrm>
              <a:custGeom>
                <a:avLst/>
                <a:gdLst/>
                <a:ahLst/>
                <a:cxnLst/>
                <a:rect l="l" t="t" r="r" b="b"/>
                <a:pathLst>
                  <a:path w="3001137" h="1380109">
                    <a:moveTo>
                      <a:pt x="0" y="0"/>
                    </a:moveTo>
                    <a:lnTo>
                      <a:pt x="3001137" y="0"/>
                    </a:lnTo>
                    <a:lnTo>
                      <a:pt x="3001137" y="1380109"/>
                    </a:lnTo>
                    <a:lnTo>
                      <a:pt x="0" y="138010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r="1" b="1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0" y="0"/>
              <a:ext cx="2757246" cy="432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60"/>
                </a:lnSpc>
              </a:pPr>
              <a:r>
                <a:rPr lang="en-US" sz="180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Delivered by 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67288" y="2382456"/>
            <a:ext cx="412926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834E95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Understanding your Idea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67288" y="6894753"/>
            <a:ext cx="7322598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177478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Turning Everyday Problems Into Business Ideas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5168790" y="200641"/>
            <a:ext cx="2743320" cy="1992336"/>
          </a:xfrm>
          <a:custGeom>
            <a:avLst/>
            <a:gdLst/>
            <a:ahLst/>
            <a:cxnLst/>
            <a:rect l="l" t="t" r="r" b="b"/>
            <a:pathLst>
              <a:path w="2743320" h="1992336">
                <a:moveTo>
                  <a:pt x="0" y="0"/>
                </a:moveTo>
                <a:lnTo>
                  <a:pt x="2743321" y="0"/>
                </a:lnTo>
                <a:lnTo>
                  <a:pt x="2743321" y="1992337"/>
                </a:lnTo>
                <a:lnTo>
                  <a:pt x="0" y="19923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10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836923"/>
            <a:ext cx="9353994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17747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Task 8: Maslow’s Hierarchy of Needs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154878"/>
            <a:ext cx="7114541" cy="7011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Work with a partner.</a:t>
            </a:r>
          </a:p>
          <a:p>
            <a:pPr algn="l">
              <a:lnSpc>
                <a:spcPts val="3079"/>
              </a:lnSpc>
            </a:pPr>
            <a:endParaRPr lang="en-US" sz="2199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You will need:</a:t>
            </a:r>
          </a:p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sticky notes</a:t>
            </a:r>
          </a:p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a pen or pencil</a:t>
            </a:r>
          </a:p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a highlighter</a:t>
            </a:r>
          </a:p>
          <a:p>
            <a:pPr algn="l">
              <a:lnSpc>
                <a:spcPts val="3079"/>
              </a:lnSpc>
            </a:pPr>
            <a:endParaRPr lang="en-US" sz="2199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079"/>
              </a:lnSpc>
            </a:pPr>
            <a:r>
              <a:rPr lang="en-US" sz="2199" b="1" dirty="0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Step 1 – Brainstorm (2 minutes)</a:t>
            </a:r>
          </a:p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Together, write down as many examples as you can think of that might be:</a:t>
            </a:r>
          </a:p>
          <a:p>
            <a:pPr algn="l">
              <a:lnSpc>
                <a:spcPts val="3079"/>
              </a:lnSpc>
            </a:pPr>
            <a:endParaRPr lang="en-US" sz="2199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Needs – things people require to live or feel safe</a:t>
            </a:r>
          </a:p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Wants – things people enjoy but do not need</a:t>
            </a:r>
          </a:p>
          <a:p>
            <a:pPr algn="l">
              <a:lnSpc>
                <a:spcPts val="3079"/>
              </a:lnSpc>
            </a:pPr>
            <a:endParaRPr lang="en-US" sz="2199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Write one idea per sticky note.</a:t>
            </a:r>
          </a:p>
          <a:p>
            <a:pPr algn="l">
              <a:lnSpc>
                <a:spcPts val="3079"/>
              </a:lnSpc>
            </a:pPr>
            <a:endParaRPr lang="en-US" sz="2199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079"/>
              </a:lnSpc>
            </a:pPr>
            <a:r>
              <a:rPr lang="en-US" sz="2199" b="1" dirty="0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Examples: </a:t>
            </a:r>
            <a:r>
              <a:rPr lang="en-US" sz="21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phones, housing, clothing, social media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Try to think of as many examples as possible.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51842" y="2200754"/>
            <a:ext cx="9117737" cy="7011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 b="1" dirty="0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Step 2 – Compare Ideas</a:t>
            </a:r>
          </a:p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After 2 minutes, split up from your partner. Find another pair and compare your answers.</a:t>
            </a:r>
          </a:p>
          <a:p>
            <a:pPr algn="l">
              <a:lnSpc>
                <a:spcPts val="3079"/>
              </a:lnSpc>
            </a:pPr>
            <a:endParaRPr lang="en-US" sz="2199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Discuss together:</a:t>
            </a:r>
          </a:p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Which ideas did you label as needs?</a:t>
            </a:r>
          </a:p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Which ideas did you label as wants?</a:t>
            </a:r>
          </a:p>
          <a:p>
            <a:pPr algn="l">
              <a:lnSpc>
                <a:spcPts val="3079"/>
              </a:lnSpc>
            </a:pPr>
            <a:endParaRPr lang="en-US" sz="2199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079"/>
              </a:lnSpc>
            </a:pPr>
            <a:r>
              <a:rPr lang="en-US" sz="21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You may notice that you disagree on some of the ideas.</a:t>
            </a:r>
          </a:p>
          <a:p>
            <a:pPr algn="l">
              <a:lnSpc>
                <a:spcPts val="3079"/>
              </a:lnSpc>
            </a:pPr>
            <a:endParaRPr lang="en-US" sz="2199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079"/>
              </a:lnSpc>
            </a:pPr>
            <a:r>
              <a:rPr lang="en-US" sz="2199" b="1" dirty="0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For example:</a:t>
            </a:r>
            <a:r>
              <a:rPr lang="en-US" sz="21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 Is internet access a want or a need?</a:t>
            </a:r>
          </a:p>
          <a:p>
            <a:pPr algn="l">
              <a:lnSpc>
                <a:spcPts val="3079"/>
              </a:lnSpc>
            </a:pPr>
            <a:endParaRPr lang="en-US" sz="2199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079"/>
              </a:lnSpc>
              <a:spcBef>
                <a:spcPct val="0"/>
              </a:spcBef>
            </a:pPr>
            <a:endParaRPr lang="en-US" sz="2199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b="1" dirty="0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Step 3 – Highlight Interesting Differences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Use your highlighter to mark any ideas where groups disagreed or had different opinions. Then write these answers into your workbook.</a:t>
            </a:r>
          </a:p>
          <a:p>
            <a:pPr algn="l">
              <a:lnSpc>
                <a:spcPts val="3079"/>
              </a:lnSpc>
              <a:spcBef>
                <a:spcPct val="0"/>
              </a:spcBef>
            </a:pPr>
            <a:endParaRPr lang="en-US" sz="2199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These are often the most interesting discussions!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9289256" y="2052000"/>
            <a:ext cx="8115300" cy="3757083"/>
          </a:xfrm>
          <a:custGeom>
            <a:avLst/>
            <a:gdLst/>
            <a:ahLst/>
            <a:cxnLst/>
            <a:rect l="l" t="t" r="r" b="b"/>
            <a:pathLst>
              <a:path w="8115300" h="3757083">
                <a:moveTo>
                  <a:pt x="0" y="0"/>
                </a:moveTo>
                <a:lnTo>
                  <a:pt x="8115300" y="0"/>
                </a:lnTo>
                <a:lnTo>
                  <a:pt x="8115300" y="3757083"/>
                </a:lnTo>
                <a:lnTo>
                  <a:pt x="0" y="37570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8700" y="2013900"/>
            <a:ext cx="16230600" cy="3329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What problems exist in your local community?</a:t>
            </a: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Examples:</a:t>
            </a:r>
          </a:p>
          <a:p>
            <a:pPr marL="518157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Lack of activities for young people</a:t>
            </a:r>
          </a:p>
          <a:p>
            <a:pPr marL="518157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Transport issues</a:t>
            </a:r>
          </a:p>
          <a:p>
            <a:pPr marL="518157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Limited food options</a:t>
            </a:r>
          </a:p>
          <a:p>
            <a:pPr marL="518157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Lack of job opportunities</a:t>
            </a:r>
          </a:p>
          <a:p>
            <a:pPr marL="518157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Poor internet access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11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942975"/>
            <a:ext cx="14456137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Local Community Problems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6215" y="6168388"/>
            <a:ext cx="16230600" cy="3329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Look back at the ideas you discussed in the Maslow’s Needs and Wants activity.</a:t>
            </a:r>
          </a:p>
          <a:p>
            <a:pPr algn="l">
              <a:lnSpc>
                <a:spcPts val="3359"/>
              </a:lnSpc>
            </a:pPr>
            <a:r>
              <a:rPr lang="en-US" sz="2399" b="1">
                <a:solidFill>
                  <a:srgbClr val="834E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Choose one problem or issue that people experience in your local community.</a:t>
            </a:r>
          </a:p>
          <a:p>
            <a:pPr algn="l">
              <a:lnSpc>
                <a:spcPts val="3359"/>
              </a:lnSpc>
            </a:pPr>
            <a:endParaRPr lang="en-US" sz="2399" b="1">
              <a:solidFill>
                <a:srgbClr val="834E95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Using the table in your workbook to answer these 4 questions:</a:t>
            </a:r>
          </a:p>
          <a:p>
            <a:pPr marL="518157" lvl="1" indent="-259078" algn="l">
              <a:lnSpc>
                <a:spcPts val="3359"/>
              </a:lnSpc>
              <a:buAutoNum type="arabicPeriod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What is the problem? </a:t>
            </a:r>
          </a:p>
          <a:p>
            <a:pPr marL="518157" lvl="1" indent="-259078" algn="l">
              <a:lnSpc>
                <a:spcPts val="3359"/>
              </a:lnSpc>
              <a:buAutoNum type="arabicPeriod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Who experiences the problem? </a:t>
            </a:r>
          </a:p>
          <a:p>
            <a:pPr marL="518157" lvl="1" indent="-259078" algn="l">
              <a:lnSpc>
                <a:spcPts val="3359"/>
              </a:lnSpc>
              <a:buAutoNum type="arabicPeriod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How often does the problem happen? </a:t>
            </a:r>
          </a:p>
          <a:p>
            <a:pPr marL="518157" lvl="1" indent="-259078" algn="l">
              <a:lnSpc>
                <a:spcPts val="3359"/>
              </a:lnSpc>
              <a:buAutoNum type="arabicPeriod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What is one possible solution?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675053" y="5866790"/>
            <a:ext cx="5343707" cy="1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Image by South of Scotland Enterprise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714586" y="2680747"/>
            <a:ext cx="14858828" cy="0"/>
          </a:xfrm>
          <a:prstGeom prst="line">
            <a:avLst/>
          </a:prstGeom>
          <a:ln w="66675" cap="rnd">
            <a:solidFill>
              <a:srgbClr val="000000"/>
            </a:solidFill>
            <a:prstDash val="solid"/>
            <a:headEnd type="oval" w="lg" len="lg"/>
            <a:tailEnd type="oval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4415920" y="2338829"/>
            <a:ext cx="9456160" cy="540863"/>
            <a:chOff x="0" y="0"/>
            <a:chExt cx="12608213" cy="72115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721151" cy="721151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34E9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3962354" y="0"/>
              <a:ext cx="721151" cy="721151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34E9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7924708" y="0"/>
              <a:ext cx="721151" cy="72115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34E9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11887062" y="0"/>
              <a:ext cx="721151" cy="721151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34E9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3733327" y="2680747"/>
            <a:ext cx="10784424" cy="2720811"/>
            <a:chOff x="0" y="0"/>
            <a:chExt cx="14379232" cy="362774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2519265" cy="3627748"/>
              <a:chOff x="0" y="0"/>
              <a:chExt cx="381000" cy="548641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381000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548641">
                    <a:moveTo>
                      <a:pt x="381000" y="48595"/>
                    </a:moveTo>
                    <a:lnTo>
                      <a:pt x="381000" y="379731"/>
                    </a:lnTo>
                    <a:lnTo>
                      <a:pt x="190500" y="548641"/>
                    </a:lnTo>
                    <a:lnTo>
                      <a:pt x="0" y="379731"/>
                    </a:lnTo>
                    <a:lnTo>
                      <a:pt x="0" y="48595"/>
                    </a:lnTo>
                    <a:cubicBezTo>
                      <a:pt x="0" y="22860"/>
                      <a:pt x="22860" y="0"/>
                      <a:pt x="49530" y="0"/>
                    </a:cubicBezTo>
                    <a:lnTo>
                      <a:pt x="331470" y="0"/>
                    </a:lnTo>
                    <a:cubicBezTo>
                      <a:pt x="358140" y="0"/>
                      <a:pt x="381000" y="22860"/>
                      <a:pt x="381000" y="48595"/>
                    </a:cubicBezTo>
                    <a:close/>
                  </a:path>
                </a:pathLst>
              </a:custGeom>
              <a:ln w="38100" cap="sq">
                <a:solidFill>
                  <a:srgbClr val="834E9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381000" cy="4197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3953322" y="0"/>
              <a:ext cx="2519265" cy="3627748"/>
              <a:chOff x="0" y="0"/>
              <a:chExt cx="381000" cy="548641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381000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548641">
                    <a:moveTo>
                      <a:pt x="381000" y="48595"/>
                    </a:moveTo>
                    <a:lnTo>
                      <a:pt x="381000" y="379731"/>
                    </a:lnTo>
                    <a:lnTo>
                      <a:pt x="190500" y="548641"/>
                    </a:lnTo>
                    <a:lnTo>
                      <a:pt x="0" y="379731"/>
                    </a:lnTo>
                    <a:lnTo>
                      <a:pt x="0" y="48595"/>
                    </a:lnTo>
                    <a:cubicBezTo>
                      <a:pt x="0" y="22860"/>
                      <a:pt x="22860" y="0"/>
                      <a:pt x="49530" y="0"/>
                    </a:cubicBezTo>
                    <a:lnTo>
                      <a:pt x="331470" y="0"/>
                    </a:lnTo>
                    <a:cubicBezTo>
                      <a:pt x="358140" y="0"/>
                      <a:pt x="381000" y="22860"/>
                      <a:pt x="381000" y="48595"/>
                    </a:cubicBezTo>
                    <a:close/>
                  </a:path>
                </a:pathLst>
              </a:custGeom>
              <a:ln w="38100" cap="sq">
                <a:solidFill>
                  <a:srgbClr val="834E9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47625"/>
                <a:ext cx="381000" cy="4197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7906645" y="0"/>
              <a:ext cx="2519265" cy="3627748"/>
              <a:chOff x="0" y="0"/>
              <a:chExt cx="381000" cy="548641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381000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548641">
                    <a:moveTo>
                      <a:pt x="381000" y="48595"/>
                    </a:moveTo>
                    <a:lnTo>
                      <a:pt x="381000" y="379731"/>
                    </a:lnTo>
                    <a:lnTo>
                      <a:pt x="190500" y="548641"/>
                    </a:lnTo>
                    <a:lnTo>
                      <a:pt x="0" y="379731"/>
                    </a:lnTo>
                    <a:lnTo>
                      <a:pt x="0" y="48595"/>
                    </a:lnTo>
                    <a:cubicBezTo>
                      <a:pt x="0" y="22860"/>
                      <a:pt x="22860" y="0"/>
                      <a:pt x="49530" y="0"/>
                    </a:cubicBezTo>
                    <a:lnTo>
                      <a:pt x="331470" y="0"/>
                    </a:lnTo>
                    <a:cubicBezTo>
                      <a:pt x="358140" y="0"/>
                      <a:pt x="381000" y="22860"/>
                      <a:pt x="381000" y="48595"/>
                    </a:cubicBezTo>
                    <a:close/>
                  </a:path>
                </a:pathLst>
              </a:custGeom>
              <a:ln w="38100" cap="sq">
                <a:solidFill>
                  <a:srgbClr val="834E9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47625"/>
                <a:ext cx="381000" cy="4197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11859967" y="0"/>
              <a:ext cx="2519265" cy="3627748"/>
              <a:chOff x="0" y="0"/>
              <a:chExt cx="381000" cy="548641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381000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548641">
                    <a:moveTo>
                      <a:pt x="381000" y="48595"/>
                    </a:moveTo>
                    <a:lnTo>
                      <a:pt x="381000" y="379731"/>
                    </a:lnTo>
                    <a:lnTo>
                      <a:pt x="190500" y="548641"/>
                    </a:lnTo>
                    <a:lnTo>
                      <a:pt x="0" y="379731"/>
                    </a:lnTo>
                    <a:lnTo>
                      <a:pt x="0" y="48595"/>
                    </a:lnTo>
                    <a:cubicBezTo>
                      <a:pt x="0" y="22860"/>
                      <a:pt x="22860" y="0"/>
                      <a:pt x="49530" y="0"/>
                    </a:cubicBezTo>
                    <a:lnTo>
                      <a:pt x="331470" y="0"/>
                    </a:lnTo>
                    <a:cubicBezTo>
                      <a:pt x="358140" y="0"/>
                      <a:pt x="381000" y="22860"/>
                      <a:pt x="381000" y="48595"/>
                    </a:cubicBezTo>
                    <a:close/>
                  </a:path>
                </a:pathLst>
              </a:custGeom>
              <a:ln w="38100" cap="sq">
                <a:solidFill>
                  <a:srgbClr val="834E95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381000" cy="4197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00"/>
                  </a:lnSpc>
                </a:pPr>
                <a:endParaRPr/>
              </a:p>
            </p:txBody>
          </p:sp>
        </p:grpSp>
      </p:grpSp>
      <p:sp>
        <p:nvSpPr>
          <p:cNvPr id="34" name="TextBox 34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12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28700" y="942975"/>
            <a:ext cx="14456137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Entrepreneur Thinking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28700" y="1841245"/>
            <a:ext cx="16230600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You are now going to think like an entrepreneur. Before writing in your workbook, we will first create a </a:t>
            </a:r>
            <a:r>
              <a:rPr lang="en-US" sz="2199" b="1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Complaint Wall</a:t>
            </a:r>
            <a:r>
              <a:rPr lang="en-US" sz="21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122311" y="2925471"/>
            <a:ext cx="1072083" cy="323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4"/>
              </a:lnSpc>
            </a:pPr>
            <a:r>
              <a:rPr lang="en-US" sz="1888" b="1">
                <a:solidFill>
                  <a:srgbClr val="17747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Problem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7345029" y="2925471"/>
            <a:ext cx="540395" cy="323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4"/>
              </a:lnSpc>
            </a:pPr>
            <a:r>
              <a:rPr lang="en-US" sz="1888" b="1">
                <a:solidFill>
                  <a:srgbClr val="17747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Idea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313066" y="2925471"/>
            <a:ext cx="518071" cy="323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4"/>
              </a:lnSpc>
            </a:pPr>
            <a:r>
              <a:rPr lang="en-US" sz="1888" b="1">
                <a:solidFill>
                  <a:srgbClr val="17747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Test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008151" y="2925471"/>
            <a:ext cx="1041648" cy="323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4"/>
              </a:lnSpc>
            </a:pPr>
            <a:r>
              <a:rPr lang="en-US" sz="1888" b="1">
                <a:solidFill>
                  <a:srgbClr val="17747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Improve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862637" y="3386643"/>
            <a:ext cx="1591431" cy="844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0"/>
              </a:lnSpc>
            </a:pPr>
            <a:r>
              <a:rPr lang="en-US" sz="1622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Student’s can’t find food late at night.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819511" y="3386643"/>
            <a:ext cx="1591431" cy="558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0"/>
              </a:lnSpc>
            </a:pPr>
            <a:r>
              <a:rPr lang="en-US" sz="1622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Late-night delivery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776386" y="3386643"/>
            <a:ext cx="1591431" cy="558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0"/>
              </a:lnSpc>
            </a:pPr>
            <a:r>
              <a:rPr lang="en-US" sz="1622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Start with one small area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2733260" y="3386643"/>
            <a:ext cx="1591431" cy="844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70"/>
              </a:lnSpc>
            </a:pPr>
            <a:r>
              <a:rPr lang="en-US" sz="1622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Expand menu and delivery hours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028700" y="5650737"/>
            <a:ext cx="16521112" cy="3887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Using sticky notes, write down any complaints you have about your community.</a:t>
            </a:r>
          </a:p>
          <a:p>
            <a:pPr algn="l">
              <a:lnSpc>
                <a:spcPts val="3079"/>
              </a:lnSpc>
            </a:pPr>
            <a:endParaRPr lang="en-US" sz="2199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Examples might include: Buses are unreliable, nothing to do at night, slow internet, nowhere to meet friends, expensive food.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Write as many complaints as you can. You will have 2–3 minutes.</a:t>
            </a:r>
          </a:p>
          <a:p>
            <a:pPr algn="l">
              <a:lnSpc>
                <a:spcPts val="3079"/>
              </a:lnSpc>
            </a:pPr>
            <a:endParaRPr lang="en-US" sz="2199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All the complaints will be placed together on a wall (or visible space). Look through the complaints and choose </a:t>
            </a:r>
            <a:r>
              <a:rPr lang="en-US" sz="2199" b="1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one problem</a:t>
            </a:r>
            <a:r>
              <a:rPr lang="en-US" sz="21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 that interests you.</a:t>
            </a:r>
          </a:p>
          <a:p>
            <a:pPr algn="l">
              <a:lnSpc>
                <a:spcPts val="3079"/>
              </a:lnSpc>
            </a:pPr>
            <a:endParaRPr lang="en-US" sz="2199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Using your workbook, complete the </a:t>
            </a:r>
            <a:r>
              <a:rPr lang="en-US" sz="2199" b="1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‘Think Like an Entrepreneur’ </a:t>
            </a:r>
            <a:r>
              <a:rPr lang="en-US" sz="21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Activity:</a:t>
            </a:r>
          </a:p>
          <a:p>
            <a:pPr algn="l">
              <a:lnSpc>
                <a:spcPts val="3079"/>
              </a:lnSpc>
            </a:pPr>
            <a:r>
              <a:rPr lang="en-US" sz="21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Use the Problem → Idea → Test → Improve framework on your chosen problem.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2594834"/>
            <a:ext cx="711200" cy="711200"/>
            <a:chOff x="0" y="0"/>
            <a:chExt cx="948267" cy="94826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 dirty="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1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3743937"/>
            <a:ext cx="711200" cy="711200"/>
            <a:chOff x="0" y="0"/>
            <a:chExt cx="948267" cy="948267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2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4728094"/>
            <a:ext cx="711200" cy="711200"/>
            <a:chOff x="0" y="0"/>
            <a:chExt cx="948267" cy="94826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3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8700" y="5712250"/>
            <a:ext cx="711200" cy="71120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7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8443" tIns="38443" rIns="38443" bIns="38443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2979611" y="2759781"/>
            <a:ext cx="3717984" cy="3699394"/>
          </a:xfrm>
          <a:custGeom>
            <a:avLst/>
            <a:gdLst/>
            <a:ahLst/>
            <a:cxnLst/>
            <a:rect l="l" t="t" r="r" b="b"/>
            <a:pathLst>
              <a:path w="3717984" h="3699394">
                <a:moveTo>
                  <a:pt x="0" y="0"/>
                </a:moveTo>
                <a:lnTo>
                  <a:pt x="3717984" y="0"/>
                </a:lnTo>
                <a:lnTo>
                  <a:pt x="3717984" y="3699394"/>
                </a:lnTo>
                <a:lnTo>
                  <a:pt x="0" y="36993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13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8700" y="942975"/>
            <a:ext cx="13855293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Learning Objectives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1716405"/>
            <a:ext cx="13855293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834E95"/>
                </a:solidFill>
                <a:latin typeface="Open Sans Light"/>
                <a:ea typeface="Open Sans Light"/>
                <a:cs typeface="Open Sans Light"/>
                <a:sym typeface="Open Sans"/>
              </a:rPr>
              <a:t>Let’s Recap: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8700" y="5742614"/>
            <a:ext cx="711200" cy="51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5"/>
              </a:lnSpc>
            </a:pPr>
            <a:r>
              <a:rPr lang="en-US" sz="2799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"/>
              </a:rPr>
              <a:t>4</a:t>
            </a:r>
          </a:p>
        </p:txBody>
      </p:sp>
      <p:sp>
        <p:nvSpPr>
          <p:cNvPr id="35" name="TextBox 30">
            <a:extLst>
              <a:ext uri="{FF2B5EF4-FFF2-40B4-BE49-F238E27FC236}">
                <a16:creationId xmlns:a16="http://schemas.microsoft.com/office/drawing/2014/main" id="{3106AFCD-8721-03EF-61BB-2EC53DBAE365}"/>
              </a:ext>
            </a:extLst>
          </p:cNvPr>
          <p:cNvSpPr txBox="1"/>
          <p:nvPr/>
        </p:nvSpPr>
        <p:spPr>
          <a:xfrm>
            <a:off x="1806575" y="2752661"/>
            <a:ext cx="10596318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Understand how business ideas often start from everyday problems</a:t>
            </a:r>
          </a:p>
          <a:p>
            <a:pPr lvl="0"/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/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/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Learn to spot frustrations and challenges in daily life</a:t>
            </a:r>
          </a:p>
          <a:p>
            <a:pPr lvl="0"/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/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/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Explore the difference between needs and wants</a:t>
            </a:r>
          </a:p>
          <a:p>
            <a:pPr lvl="0"/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/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/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Begin turning problems into possible business ideas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9" name="Freeform 9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90859" y="968035"/>
            <a:ext cx="16577021" cy="679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  <a:spcBef>
                <a:spcPct val="0"/>
              </a:spcBef>
            </a:pPr>
            <a:r>
              <a:rPr lang="en-US" sz="40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Understanding opportunities, ideas and local entrepreneurship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50900" y="2480000"/>
            <a:ext cx="16207747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834E95"/>
                </a:solidFill>
                <a:latin typeface="Montserrat"/>
                <a:ea typeface="Montserrat"/>
                <a:cs typeface="Montserrat"/>
                <a:sym typeface="Montserrat"/>
              </a:rPr>
              <a:t>This programme is about exploring ideas, building confidence and understanding how enterprise can create opportunities in the South of Scotland.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A35F272-113B-AF83-C33E-A10299D43249}"/>
              </a:ext>
            </a:extLst>
          </p:cNvPr>
          <p:cNvGrpSpPr/>
          <p:nvPr/>
        </p:nvGrpSpPr>
        <p:grpSpPr>
          <a:xfrm>
            <a:off x="666750" y="3442891"/>
            <a:ext cx="16954500" cy="5993162"/>
            <a:chOff x="666750" y="2717483"/>
            <a:chExt cx="16954500" cy="5993162"/>
          </a:xfrm>
        </p:grpSpPr>
        <p:grpSp>
          <p:nvGrpSpPr>
            <p:cNvPr id="2" name="Group 2"/>
            <p:cNvGrpSpPr/>
            <p:nvPr/>
          </p:nvGrpSpPr>
          <p:grpSpPr>
            <a:xfrm>
              <a:off x="666750" y="2717483"/>
              <a:ext cx="5448300" cy="1129323"/>
              <a:chOff x="0" y="0"/>
              <a:chExt cx="1434943" cy="297435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1434943" cy="297435"/>
              </a:xfrm>
              <a:custGeom>
                <a:avLst/>
                <a:gdLst/>
                <a:ahLst/>
                <a:cxnLst/>
                <a:rect l="l" t="t" r="r" b="b"/>
                <a:pathLst>
                  <a:path w="1434943" h="297435">
                    <a:moveTo>
                      <a:pt x="28420" y="0"/>
                    </a:moveTo>
                    <a:lnTo>
                      <a:pt x="1406524" y="0"/>
                    </a:lnTo>
                    <a:cubicBezTo>
                      <a:pt x="1422219" y="0"/>
                      <a:pt x="1434943" y="12724"/>
                      <a:pt x="1434943" y="28420"/>
                    </a:cubicBezTo>
                    <a:lnTo>
                      <a:pt x="1434943" y="269015"/>
                    </a:lnTo>
                    <a:cubicBezTo>
                      <a:pt x="1434943" y="284711"/>
                      <a:pt x="1422219" y="297435"/>
                      <a:pt x="1406524" y="297435"/>
                    </a:cubicBezTo>
                    <a:lnTo>
                      <a:pt x="28420" y="297435"/>
                    </a:lnTo>
                    <a:cubicBezTo>
                      <a:pt x="12724" y="297435"/>
                      <a:pt x="0" y="284711"/>
                      <a:pt x="0" y="269015"/>
                    </a:cubicBezTo>
                    <a:lnTo>
                      <a:pt x="0" y="28420"/>
                    </a:lnTo>
                    <a:cubicBezTo>
                      <a:pt x="0" y="12724"/>
                      <a:pt x="12724" y="0"/>
                      <a:pt x="28420" y="0"/>
                    </a:cubicBezTo>
                    <a:close/>
                  </a:path>
                </a:pathLst>
              </a:custGeom>
              <a:solidFill>
                <a:srgbClr val="12747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1434943" cy="3260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6419850" y="2717483"/>
              <a:ext cx="5448300" cy="1129323"/>
              <a:chOff x="0" y="0"/>
              <a:chExt cx="1434943" cy="29743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434943" cy="297435"/>
              </a:xfrm>
              <a:custGeom>
                <a:avLst/>
                <a:gdLst/>
                <a:ahLst/>
                <a:cxnLst/>
                <a:rect l="l" t="t" r="r" b="b"/>
                <a:pathLst>
                  <a:path w="1434943" h="297435">
                    <a:moveTo>
                      <a:pt x="28420" y="0"/>
                    </a:moveTo>
                    <a:lnTo>
                      <a:pt x="1406524" y="0"/>
                    </a:lnTo>
                    <a:cubicBezTo>
                      <a:pt x="1422219" y="0"/>
                      <a:pt x="1434943" y="12724"/>
                      <a:pt x="1434943" y="28420"/>
                    </a:cubicBezTo>
                    <a:lnTo>
                      <a:pt x="1434943" y="269015"/>
                    </a:lnTo>
                    <a:cubicBezTo>
                      <a:pt x="1434943" y="284711"/>
                      <a:pt x="1422219" y="297435"/>
                      <a:pt x="1406524" y="297435"/>
                    </a:cubicBezTo>
                    <a:lnTo>
                      <a:pt x="28420" y="297435"/>
                    </a:lnTo>
                    <a:cubicBezTo>
                      <a:pt x="12724" y="297435"/>
                      <a:pt x="0" y="284711"/>
                      <a:pt x="0" y="269015"/>
                    </a:cubicBezTo>
                    <a:lnTo>
                      <a:pt x="0" y="28420"/>
                    </a:lnTo>
                    <a:cubicBezTo>
                      <a:pt x="0" y="12724"/>
                      <a:pt x="12724" y="0"/>
                      <a:pt x="28420" y="0"/>
                    </a:cubicBezTo>
                    <a:close/>
                  </a:path>
                </a:pathLst>
              </a:custGeom>
              <a:solidFill>
                <a:srgbClr val="9F6BA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1434943" cy="3260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2172950" y="2717483"/>
              <a:ext cx="5448300" cy="1129323"/>
              <a:chOff x="0" y="0"/>
              <a:chExt cx="1434943" cy="29743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434943" cy="297435"/>
              </a:xfrm>
              <a:custGeom>
                <a:avLst/>
                <a:gdLst/>
                <a:ahLst/>
                <a:cxnLst/>
                <a:rect l="l" t="t" r="r" b="b"/>
                <a:pathLst>
                  <a:path w="1434943" h="297435">
                    <a:moveTo>
                      <a:pt x="28420" y="0"/>
                    </a:moveTo>
                    <a:lnTo>
                      <a:pt x="1406524" y="0"/>
                    </a:lnTo>
                    <a:cubicBezTo>
                      <a:pt x="1422219" y="0"/>
                      <a:pt x="1434943" y="12724"/>
                      <a:pt x="1434943" y="28420"/>
                    </a:cubicBezTo>
                    <a:lnTo>
                      <a:pt x="1434943" y="269015"/>
                    </a:lnTo>
                    <a:cubicBezTo>
                      <a:pt x="1434943" y="284711"/>
                      <a:pt x="1422219" y="297435"/>
                      <a:pt x="1406524" y="297435"/>
                    </a:cubicBezTo>
                    <a:lnTo>
                      <a:pt x="28420" y="297435"/>
                    </a:lnTo>
                    <a:cubicBezTo>
                      <a:pt x="12724" y="297435"/>
                      <a:pt x="0" y="284711"/>
                      <a:pt x="0" y="269015"/>
                    </a:cubicBezTo>
                    <a:lnTo>
                      <a:pt x="0" y="28420"/>
                    </a:lnTo>
                    <a:cubicBezTo>
                      <a:pt x="0" y="12724"/>
                      <a:pt x="12724" y="0"/>
                      <a:pt x="28420" y="0"/>
                    </a:cubicBezTo>
                    <a:close/>
                  </a:path>
                </a:pathLst>
              </a:custGeom>
              <a:solidFill>
                <a:srgbClr val="177478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1434943" cy="3260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850900" y="2923092"/>
              <a:ext cx="711200" cy="711200"/>
              <a:chOff x="0" y="0"/>
              <a:chExt cx="948267" cy="948267"/>
            </a:xfrm>
          </p:grpSpPr>
          <p:grpSp>
            <p:nvGrpSpPr>
              <p:cNvPr id="17" name="Group 17"/>
              <p:cNvGrpSpPr/>
              <p:nvPr/>
            </p:nvGrpSpPr>
            <p:grpSpPr>
              <a:xfrm>
                <a:off x="0" y="0"/>
                <a:ext cx="948267" cy="948267"/>
                <a:chOff x="0" y="0"/>
                <a:chExt cx="812800" cy="812800"/>
              </a:xfrm>
            </p:grpSpPr>
            <p:sp>
              <p:nvSpPr>
                <p:cNvPr id="18" name="Freeform 18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38443" tIns="38443" rIns="38443" bIns="38443" rtlCol="0" anchor="ctr"/>
                <a:lstStyle/>
                <a:p>
                  <a:pPr marL="0" lvl="0" indent="0" algn="ctr">
                    <a:lnSpc>
                      <a:spcPts val="196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20" name="TextBox 20"/>
              <p:cNvSpPr txBox="1"/>
              <p:nvPr/>
            </p:nvSpPr>
            <p:spPr>
              <a:xfrm>
                <a:off x="0" y="72234"/>
                <a:ext cx="948267" cy="6564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395"/>
                  </a:lnSpc>
                </a:pPr>
                <a:r>
                  <a:rPr lang="en-US" sz="2799">
                    <a:solidFill>
                      <a:srgbClr val="834E95"/>
                    </a:solidFill>
                    <a:latin typeface="Open Sans Light"/>
                    <a:ea typeface="Open Sans Light"/>
                    <a:cs typeface="Open Sans Light"/>
                    <a:sym typeface="Open Sans"/>
                  </a:rPr>
                  <a:t>1</a:t>
                </a: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6677231" y="2923092"/>
              <a:ext cx="711200" cy="711200"/>
              <a:chOff x="0" y="0"/>
              <a:chExt cx="948267" cy="948267"/>
            </a:xfrm>
          </p:grpSpPr>
          <p:grpSp>
            <p:nvGrpSpPr>
              <p:cNvPr id="22" name="Group 22"/>
              <p:cNvGrpSpPr/>
              <p:nvPr/>
            </p:nvGrpSpPr>
            <p:grpSpPr>
              <a:xfrm>
                <a:off x="0" y="0"/>
                <a:ext cx="948267" cy="948267"/>
                <a:chOff x="0" y="0"/>
                <a:chExt cx="812800" cy="812800"/>
              </a:xfrm>
            </p:grpSpPr>
            <p:sp>
              <p:nvSpPr>
                <p:cNvPr id="23" name="Freeform 23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38443" tIns="38443" rIns="38443" bIns="38443" rtlCol="0" anchor="ctr"/>
                <a:lstStyle/>
                <a:p>
                  <a:pPr marL="0" lvl="0" indent="0" algn="ctr">
                    <a:lnSpc>
                      <a:spcPts val="196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25" name="TextBox 25"/>
              <p:cNvSpPr txBox="1"/>
              <p:nvPr/>
            </p:nvSpPr>
            <p:spPr>
              <a:xfrm>
                <a:off x="0" y="72234"/>
                <a:ext cx="948267" cy="6564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395"/>
                  </a:lnSpc>
                </a:pPr>
                <a:r>
                  <a:rPr lang="en-US" sz="2799">
                    <a:solidFill>
                      <a:srgbClr val="834E95"/>
                    </a:solidFill>
                    <a:latin typeface="Open Sans Light"/>
                    <a:ea typeface="Open Sans Light"/>
                    <a:cs typeface="Open Sans Light"/>
                    <a:sym typeface="Open Sans"/>
                  </a:rPr>
                  <a:t>2</a:t>
                </a:r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12503562" y="2923092"/>
              <a:ext cx="711200" cy="711200"/>
              <a:chOff x="0" y="0"/>
              <a:chExt cx="948267" cy="948267"/>
            </a:xfrm>
          </p:grpSpPr>
          <p:grpSp>
            <p:nvGrpSpPr>
              <p:cNvPr id="27" name="Group 27"/>
              <p:cNvGrpSpPr/>
              <p:nvPr/>
            </p:nvGrpSpPr>
            <p:grpSpPr>
              <a:xfrm>
                <a:off x="0" y="0"/>
                <a:ext cx="948267" cy="948267"/>
                <a:chOff x="0" y="0"/>
                <a:chExt cx="812800" cy="812800"/>
              </a:xfrm>
            </p:grpSpPr>
            <p:sp>
              <p:nvSpPr>
                <p:cNvPr id="28" name="Freeform 28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38443" tIns="38443" rIns="38443" bIns="38443" rtlCol="0" anchor="ctr"/>
                <a:lstStyle/>
                <a:p>
                  <a:pPr marL="0" lvl="0" indent="0" algn="ctr">
                    <a:lnSpc>
                      <a:spcPts val="196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30" name="TextBox 30"/>
              <p:cNvSpPr txBox="1"/>
              <p:nvPr/>
            </p:nvSpPr>
            <p:spPr>
              <a:xfrm>
                <a:off x="0" y="72234"/>
                <a:ext cx="948267" cy="6564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395"/>
                  </a:lnSpc>
                </a:pPr>
                <a:r>
                  <a:rPr lang="en-US" sz="2799">
                    <a:solidFill>
                      <a:srgbClr val="834E95"/>
                    </a:solidFill>
                    <a:latin typeface="Open Sans Light"/>
                    <a:ea typeface="Open Sans Light"/>
                    <a:cs typeface="Open Sans Light"/>
                    <a:sym typeface="Open Sans"/>
                  </a:rPr>
                  <a:t>3</a:t>
                </a:r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1638300" y="3061522"/>
              <a:ext cx="3225134" cy="39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399" b="1">
                  <a:solidFill>
                    <a:srgbClr val="FFFFFF"/>
                  </a:solidFill>
                  <a:latin typeface="Open Sans Semi-Bold"/>
                  <a:ea typeface="Open Sans Semi-Bold"/>
                  <a:cs typeface="Open Sans Semi-Bold"/>
                  <a:sym typeface="Open Sans Semi-Bold"/>
                </a:rPr>
                <a:t>What is Pathways?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666750" y="4000850"/>
              <a:ext cx="5448300" cy="293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80"/>
                </a:lnSpc>
              </a:pPr>
              <a:r>
                <a:rPr lang="en-US" sz="1700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The Pathways Programme by South of Scotland Enterprise (SOSE) is a support initiative designed to help people in the South of Scotland turn their business ideas into reality.</a:t>
              </a:r>
            </a:p>
            <a:p>
              <a:pPr algn="l">
                <a:lnSpc>
                  <a:spcPts val="2380"/>
                </a:lnSpc>
              </a:pPr>
              <a:endPara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endParaRPr>
            </a:p>
            <a:p>
              <a:pPr algn="l">
                <a:lnSpc>
                  <a:spcPts val="2380"/>
                </a:lnSpc>
              </a:pPr>
              <a:r>
                <a:rPr lang="en-US" sz="1700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It specifically focuses on women and under-represented groups, helping them overcome the personal and practical barriers that often make starting a business feel overwhelming.</a:t>
              </a:r>
            </a:p>
            <a:p>
              <a:pPr algn="l">
                <a:lnSpc>
                  <a:spcPts val="2380"/>
                </a:lnSpc>
              </a:pPr>
              <a:endParaRPr lang="en-US" sz="17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466802" y="3061522"/>
              <a:ext cx="3225134" cy="39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399" b="1">
                  <a:solidFill>
                    <a:srgbClr val="FFFFFF"/>
                  </a:solidFill>
                  <a:latin typeface="Open Sans Semi-Bold"/>
                  <a:ea typeface="Open Sans Semi-Bold"/>
                  <a:cs typeface="Open Sans Semi-Bold"/>
                  <a:sym typeface="Open Sans Semi-Bold"/>
                </a:rPr>
                <a:t>What will you gain?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3290962" y="3061522"/>
              <a:ext cx="3225134" cy="396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399" b="1">
                  <a:solidFill>
                    <a:srgbClr val="FFFFFF"/>
                  </a:solidFill>
                  <a:latin typeface="Open Sans Semi-Bold"/>
                  <a:ea typeface="Open Sans Semi-Bold"/>
                  <a:cs typeface="Open Sans Semi-Bold"/>
                  <a:sym typeface="Open Sans Semi-Bold"/>
                </a:rPr>
                <a:t>Session Structure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6419850" y="4000850"/>
              <a:ext cx="5448300" cy="4709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67031" lvl="1" indent="-183515" algn="l">
                <a:lnSpc>
                  <a:spcPts val="2380"/>
                </a:lnSpc>
                <a:buFont typeface="Arial"/>
                <a:buChar char="•"/>
              </a:pPr>
              <a:r>
                <a:rPr lang="en-US" sz="1700" dirty="0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Confidence &amp; Coaching: Personal support from local coaches to help you move past self-doubt and build the resilience needed to run a business.</a:t>
              </a:r>
            </a:p>
            <a:p>
              <a:pPr algn="l">
                <a:lnSpc>
                  <a:spcPts val="2380"/>
                </a:lnSpc>
              </a:pPr>
              <a:endParaRPr lang="en-US" sz="1700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endParaRPr>
            </a:p>
            <a:p>
              <a:pPr marL="367031" lvl="1" indent="-183515" algn="l">
                <a:lnSpc>
                  <a:spcPts val="2380"/>
                </a:lnSpc>
                <a:buFont typeface="Arial"/>
                <a:buChar char="•"/>
              </a:pPr>
              <a:r>
                <a:rPr lang="en-US" sz="1700" dirty="0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Financial Help: Small grants (up to £1,000) to help pay for start-up essentials like equipment, marketing, or training.</a:t>
              </a:r>
            </a:p>
            <a:p>
              <a:pPr algn="l">
                <a:lnSpc>
                  <a:spcPts val="2380"/>
                </a:lnSpc>
              </a:pPr>
              <a:endParaRPr lang="en-US" sz="1700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endParaRPr>
            </a:p>
            <a:p>
              <a:pPr marL="367031" lvl="1" indent="-183515" algn="l">
                <a:lnSpc>
                  <a:spcPts val="2380"/>
                </a:lnSpc>
                <a:buFont typeface="Arial"/>
                <a:buChar char="•"/>
              </a:pPr>
              <a:r>
                <a:rPr lang="en-US" sz="1700" dirty="0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Community: Connection to a network of other local entrepreneurs so you don’t have to start your journey alone.</a:t>
              </a:r>
            </a:p>
            <a:p>
              <a:pPr algn="l">
                <a:lnSpc>
                  <a:spcPts val="2380"/>
                </a:lnSpc>
              </a:pPr>
              <a:endParaRPr lang="en-US" sz="1700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endParaRPr>
            </a:p>
            <a:p>
              <a:pPr marL="367031" lvl="1" indent="-183515" algn="l">
                <a:lnSpc>
                  <a:spcPts val="2380"/>
                </a:lnSpc>
                <a:buFont typeface="Arial"/>
                <a:buChar char="•"/>
              </a:pPr>
              <a:r>
                <a:rPr lang="en-US" sz="1700" dirty="0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Growth Support: Specialist coaching for those ready to scale up or innovate their existing business.</a:t>
              </a:r>
            </a:p>
            <a:p>
              <a:pPr algn="l">
                <a:lnSpc>
                  <a:spcPts val="2380"/>
                </a:lnSpc>
              </a:pPr>
              <a:endParaRPr lang="en-US" sz="1700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2157421" y="3981800"/>
              <a:ext cx="5448300" cy="2249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67031" lvl="1" indent="-183515" algn="l">
                <a:lnSpc>
                  <a:spcPts val="2550"/>
                </a:lnSpc>
                <a:buAutoNum type="arabicPeriod"/>
              </a:pPr>
              <a:r>
                <a:rPr lang="en-US" sz="1700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Introduction video</a:t>
              </a:r>
            </a:p>
            <a:p>
              <a:pPr marL="367031" lvl="1" indent="-183515" algn="l">
                <a:lnSpc>
                  <a:spcPts val="2550"/>
                </a:lnSpc>
                <a:buAutoNum type="arabicPeriod"/>
              </a:pPr>
              <a:r>
                <a:rPr lang="en-US" sz="1700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Understanding entrepreneurship</a:t>
              </a:r>
            </a:p>
            <a:p>
              <a:pPr marL="367031" lvl="1" indent="-183515" algn="l">
                <a:lnSpc>
                  <a:spcPts val="2550"/>
                </a:lnSpc>
                <a:buAutoNum type="arabicPeriod"/>
              </a:pPr>
              <a:r>
                <a:rPr lang="en-US" sz="1700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Regional opportunities</a:t>
              </a:r>
            </a:p>
            <a:p>
              <a:pPr marL="367031" lvl="1" indent="-183515" algn="l">
                <a:lnSpc>
                  <a:spcPts val="2550"/>
                </a:lnSpc>
                <a:buAutoNum type="arabicPeriod"/>
              </a:pPr>
              <a:r>
                <a:rPr lang="en-US" sz="1700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Case study</a:t>
              </a:r>
            </a:p>
            <a:p>
              <a:pPr marL="367031" lvl="1" indent="-183515" algn="l">
                <a:lnSpc>
                  <a:spcPts val="2550"/>
                </a:lnSpc>
                <a:buAutoNum type="arabicPeriod"/>
              </a:pPr>
              <a:r>
                <a:rPr lang="en-US" sz="1700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Activity</a:t>
              </a:r>
            </a:p>
            <a:p>
              <a:pPr marL="367031" lvl="1" indent="-183515" algn="l">
                <a:lnSpc>
                  <a:spcPts val="2550"/>
                </a:lnSpc>
                <a:buAutoNum type="arabicPeriod"/>
              </a:pPr>
              <a:r>
                <a:rPr lang="en-US" sz="1700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Reflection</a:t>
              </a:r>
            </a:p>
            <a:p>
              <a:pPr marL="367031" lvl="1" indent="-183515" algn="l">
                <a:lnSpc>
                  <a:spcPts val="2550"/>
                </a:lnSpc>
                <a:buAutoNum type="arabicPeriod"/>
              </a:pPr>
              <a:r>
                <a:rPr lang="en-US" sz="1700">
                  <a:solidFill>
                    <a:srgbClr val="4B4B4A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Key takeaways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2654588"/>
            <a:ext cx="711200" cy="711200"/>
            <a:chOff x="0" y="0"/>
            <a:chExt cx="948267" cy="94826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1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3638745"/>
            <a:ext cx="711200" cy="711200"/>
            <a:chOff x="0" y="0"/>
            <a:chExt cx="948267" cy="948267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2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4622901"/>
            <a:ext cx="711200" cy="711200"/>
            <a:chOff x="0" y="0"/>
            <a:chExt cx="948267" cy="94826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948267" cy="948267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774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38443" tIns="38443" rIns="38443" bIns="38443" rtlCol="0" anchor="ctr"/>
              <a:lstStyle/>
              <a:p>
                <a:pPr marL="0" lvl="0" indent="0" algn="ctr">
                  <a:lnSpc>
                    <a:spcPts val="19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0" y="72234"/>
              <a:ext cx="948267" cy="6564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5"/>
                </a:lnSpc>
              </a:pPr>
              <a:r>
                <a:rPr lang="en-US" sz="2799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"/>
                </a:rPr>
                <a:t>3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8700" y="5607058"/>
            <a:ext cx="711200" cy="71120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774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8443" tIns="38443" rIns="38443" bIns="38443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028700" y="5637421"/>
            <a:ext cx="711200" cy="51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5"/>
              </a:lnSpc>
            </a:pPr>
            <a:r>
              <a:rPr lang="en-US" sz="2799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"/>
              </a:rPr>
              <a:t>4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8700" y="942975"/>
            <a:ext cx="13855293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Learning Objectives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1842971"/>
            <a:ext cx="13855293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  <a:spcBef>
                <a:spcPct val="0"/>
              </a:spcBef>
            </a:pPr>
            <a:r>
              <a:rPr lang="en-US" sz="1700" dirty="0">
                <a:solidFill>
                  <a:srgbClr val="834E95"/>
                </a:solidFill>
                <a:latin typeface="Montserrat"/>
                <a:ea typeface="Montserrat"/>
                <a:cs typeface="Montserrat"/>
                <a:sym typeface="Montserrat"/>
              </a:rPr>
              <a:t>By the end of this module, you will: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8700" y="7753108"/>
            <a:ext cx="16230600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834E95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What does this picture make you think of?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824282" y="2606963"/>
            <a:ext cx="6188433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Understand how business ideas often start from everyday problems</a:t>
            </a:r>
          </a:p>
          <a:p>
            <a:pPr lvl="0"/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/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Learn to spot frustrations and challenges in daily life</a:t>
            </a:r>
          </a:p>
          <a:p>
            <a:pPr lvl="0"/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/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Explore the difference between needs and wants</a:t>
            </a:r>
          </a:p>
          <a:p>
            <a:pPr lvl="0"/>
            <a:endParaRPr lang="en-GB" sz="240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lvl="0"/>
            <a:r>
              <a:rPr lang="en-GB" sz="240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Begin turning problems into possible business ideas</a:t>
            </a:r>
          </a:p>
        </p:txBody>
      </p:sp>
      <p:sp>
        <p:nvSpPr>
          <p:cNvPr id="31" name="Freeform 31"/>
          <p:cNvSpPr/>
          <p:nvPr/>
        </p:nvSpPr>
        <p:spPr>
          <a:xfrm>
            <a:off x="8079390" y="1844164"/>
            <a:ext cx="9780215" cy="5574722"/>
          </a:xfrm>
          <a:custGeom>
            <a:avLst/>
            <a:gdLst/>
            <a:ahLst/>
            <a:cxnLst/>
            <a:rect l="l" t="t" r="r" b="b"/>
            <a:pathLst>
              <a:path w="9780215" h="5574722">
                <a:moveTo>
                  <a:pt x="0" y="0"/>
                </a:moveTo>
                <a:lnTo>
                  <a:pt x="9780215" y="0"/>
                </a:lnTo>
                <a:lnTo>
                  <a:pt x="9780215" y="5574722"/>
                </a:lnTo>
                <a:lnTo>
                  <a:pt x="0" y="55747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32"/>
          <p:cNvSpPr txBox="1"/>
          <p:nvPr/>
        </p:nvSpPr>
        <p:spPr>
          <a:xfrm>
            <a:off x="10297644" y="7428411"/>
            <a:ext cx="5343707" cy="134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80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Image created by Canva AI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62025" y="737659"/>
            <a:ext cx="10811976" cy="1129323"/>
            <a:chOff x="0" y="0"/>
            <a:chExt cx="2847599" cy="29743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47599" cy="297435"/>
            </a:xfrm>
            <a:custGeom>
              <a:avLst/>
              <a:gdLst/>
              <a:ahLst/>
              <a:cxnLst/>
              <a:rect l="l" t="t" r="r" b="b"/>
              <a:pathLst>
                <a:path w="2847599" h="297435">
                  <a:moveTo>
                    <a:pt x="14321" y="0"/>
                  </a:moveTo>
                  <a:lnTo>
                    <a:pt x="2833278" y="0"/>
                  </a:lnTo>
                  <a:cubicBezTo>
                    <a:pt x="2837076" y="0"/>
                    <a:pt x="2840718" y="1509"/>
                    <a:pt x="2843404" y="4195"/>
                  </a:cubicBezTo>
                  <a:cubicBezTo>
                    <a:pt x="2846090" y="6880"/>
                    <a:pt x="2847599" y="10523"/>
                    <a:pt x="2847599" y="14321"/>
                  </a:cubicBezTo>
                  <a:lnTo>
                    <a:pt x="2847599" y="283114"/>
                  </a:lnTo>
                  <a:cubicBezTo>
                    <a:pt x="2847599" y="286912"/>
                    <a:pt x="2846090" y="290555"/>
                    <a:pt x="2843404" y="293240"/>
                  </a:cubicBezTo>
                  <a:cubicBezTo>
                    <a:pt x="2840718" y="295926"/>
                    <a:pt x="2837076" y="297435"/>
                    <a:pt x="2833278" y="297435"/>
                  </a:cubicBezTo>
                  <a:lnTo>
                    <a:pt x="14321" y="297435"/>
                  </a:lnTo>
                  <a:cubicBezTo>
                    <a:pt x="10523" y="297435"/>
                    <a:pt x="6880" y="295926"/>
                    <a:pt x="4195" y="293240"/>
                  </a:cubicBezTo>
                  <a:cubicBezTo>
                    <a:pt x="1509" y="290555"/>
                    <a:pt x="0" y="286912"/>
                    <a:pt x="0" y="283114"/>
                  </a:cubicBezTo>
                  <a:lnTo>
                    <a:pt x="0" y="14321"/>
                  </a:lnTo>
                  <a:cubicBezTo>
                    <a:pt x="0" y="10523"/>
                    <a:pt x="1509" y="6880"/>
                    <a:pt x="4195" y="4195"/>
                  </a:cubicBezTo>
                  <a:cubicBezTo>
                    <a:pt x="6880" y="1509"/>
                    <a:pt x="10523" y="0"/>
                    <a:pt x="14321" y="0"/>
                  </a:cubicBezTo>
                  <a:close/>
                </a:path>
              </a:pathLst>
            </a:custGeom>
            <a:solidFill>
              <a:srgbClr val="834E9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847599" cy="3260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8648325" y="2917658"/>
            <a:ext cx="8187928" cy="4667119"/>
          </a:xfrm>
          <a:custGeom>
            <a:avLst/>
            <a:gdLst/>
            <a:ahLst/>
            <a:cxnLst/>
            <a:rect l="l" t="t" r="r" b="b"/>
            <a:pathLst>
              <a:path w="8187928" h="4667119">
                <a:moveTo>
                  <a:pt x="0" y="0"/>
                </a:moveTo>
                <a:lnTo>
                  <a:pt x="8187929" y="0"/>
                </a:lnTo>
                <a:lnTo>
                  <a:pt x="8187929" y="4667119"/>
                </a:lnTo>
                <a:lnTo>
                  <a:pt x="0" y="46671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962025" y="2299047"/>
            <a:ext cx="16230600" cy="4534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Some examples based in the South of Scotland could be:</a:t>
            </a: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marL="518155" lvl="1" indent="-259078" algn="l">
              <a:lnSpc>
                <a:spcPts val="5087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Long queues</a:t>
            </a:r>
          </a:p>
          <a:p>
            <a:pPr marL="518155" lvl="1" indent="-259078" algn="l">
              <a:lnSpc>
                <a:spcPts val="5087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Slow WiFi</a:t>
            </a:r>
          </a:p>
          <a:p>
            <a:pPr marL="518155" lvl="1" indent="-259078" algn="l">
              <a:lnSpc>
                <a:spcPts val="5087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Expensive food</a:t>
            </a:r>
          </a:p>
          <a:p>
            <a:pPr marL="518155" lvl="1" indent="-259078" algn="l">
              <a:lnSpc>
                <a:spcPts val="5087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Lack of things to do locally</a:t>
            </a:r>
          </a:p>
          <a:p>
            <a:pPr marL="518155" lvl="1" indent="-259078" algn="l">
              <a:lnSpc>
                <a:spcPts val="5087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Transport issues</a:t>
            </a:r>
          </a:p>
          <a:p>
            <a:pPr marL="518155" lvl="1" indent="-259078" algn="l">
              <a:lnSpc>
                <a:spcPts val="5087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Lack of shops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32863" y="853693"/>
            <a:ext cx="11053561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What things annoy you everday?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7791208"/>
            <a:ext cx="9463584" cy="471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8"/>
              </a:lnSpc>
              <a:spcBef>
                <a:spcPct val="0"/>
              </a:spcBef>
            </a:pPr>
            <a:r>
              <a:rPr lang="en-US" sz="2798" b="1">
                <a:solidFill>
                  <a:srgbClr val="17747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Write down up to 5 daily annoyances you have.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97644" y="7594302"/>
            <a:ext cx="5343707" cy="1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Image created by Canva AI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1401559" y="3273231"/>
            <a:ext cx="4897594" cy="3740537"/>
          </a:xfrm>
          <a:custGeom>
            <a:avLst/>
            <a:gdLst/>
            <a:ahLst/>
            <a:cxnLst/>
            <a:rect l="l" t="t" r="r" b="b"/>
            <a:pathLst>
              <a:path w="4897594" h="3740537">
                <a:moveTo>
                  <a:pt x="0" y="0"/>
                </a:moveTo>
                <a:lnTo>
                  <a:pt x="4897594" y="0"/>
                </a:lnTo>
                <a:lnTo>
                  <a:pt x="4897594" y="3740538"/>
                </a:lnTo>
                <a:lnTo>
                  <a:pt x="0" y="37405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8700" y="2037467"/>
            <a:ext cx="16230600" cy="6025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Many successful businesses started because someone thought:</a:t>
            </a: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834E95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“There must be a better way to do this.”</a:t>
            </a: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834E95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834E95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Examples: </a:t>
            </a: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4943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Uber → taxis were difficult to access</a:t>
            </a:r>
          </a:p>
          <a:p>
            <a:pPr algn="l">
              <a:lnSpc>
                <a:spcPts val="4943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Airbnb → hotels were expensive or unavailable</a:t>
            </a:r>
          </a:p>
          <a:p>
            <a:pPr algn="l">
              <a:lnSpc>
                <a:spcPts val="4943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Deliveroo → restaurants didn’t deliver</a:t>
            </a: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 b="1">
                <a:solidFill>
                  <a:srgbClr val="1774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What examples can you think of? Discuss at your table.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942975"/>
            <a:ext cx="14456137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Complaints = Opportunities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6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942975"/>
            <a:ext cx="14456137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The Business Idea Is Already Around You...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907848"/>
            <a:ext cx="16230600" cy="1234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As you watch the video, think about:</a:t>
            </a:r>
          </a:p>
          <a:p>
            <a:pPr marL="518157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What problem was identified?</a:t>
            </a:r>
          </a:p>
          <a:p>
            <a:pPr marL="518157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How did someone turn it into a business idea?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942975"/>
            <a:ext cx="14456137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Real examples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907848"/>
            <a:ext cx="1623060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834E95"/>
                </a:solidFill>
                <a:latin typeface="Open Sans Light"/>
                <a:ea typeface="Open Sans Light"/>
                <a:cs typeface="Open Sans Light"/>
                <a:sym typeface="Open Sans"/>
              </a:rPr>
              <a:t>Every complaint could be a buisness idea...</a:t>
            </a:r>
          </a:p>
        </p:txBody>
      </p:sp>
      <p:sp>
        <p:nvSpPr>
          <p:cNvPr id="9" name="Freeform 9"/>
          <p:cNvSpPr/>
          <p:nvPr/>
        </p:nvSpPr>
        <p:spPr>
          <a:xfrm>
            <a:off x="10861133" y="744071"/>
            <a:ext cx="5434253" cy="2403754"/>
          </a:xfrm>
          <a:custGeom>
            <a:avLst/>
            <a:gdLst/>
            <a:ahLst/>
            <a:cxnLst/>
            <a:rect l="l" t="t" r="r" b="b"/>
            <a:pathLst>
              <a:path w="5434253" h="2403754">
                <a:moveTo>
                  <a:pt x="0" y="0"/>
                </a:moveTo>
                <a:lnTo>
                  <a:pt x="5434253" y="0"/>
                </a:lnTo>
                <a:lnTo>
                  <a:pt x="5434253" y="2403754"/>
                </a:lnTo>
                <a:lnTo>
                  <a:pt x="0" y="24037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2094952" y="3501115"/>
            <a:ext cx="2966615" cy="2966615"/>
          </a:xfrm>
          <a:custGeom>
            <a:avLst/>
            <a:gdLst/>
            <a:ahLst/>
            <a:cxnLst/>
            <a:rect l="l" t="t" r="r" b="b"/>
            <a:pathLst>
              <a:path w="2966615" h="2966615">
                <a:moveTo>
                  <a:pt x="0" y="0"/>
                </a:moveTo>
                <a:lnTo>
                  <a:pt x="2966615" y="0"/>
                </a:lnTo>
                <a:lnTo>
                  <a:pt x="2966615" y="2966615"/>
                </a:lnTo>
                <a:lnTo>
                  <a:pt x="0" y="29666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1549775" y="6854546"/>
            <a:ext cx="4056969" cy="2403754"/>
          </a:xfrm>
          <a:custGeom>
            <a:avLst/>
            <a:gdLst/>
            <a:ahLst/>
            <a:cxnLst/>
            <a:rect l="l" t="t" r="r" b="b"/>
            <a:pathLst>
              <a:path w="4056969" h="2403754">
                <a:moveTo>
                  <a:pt x="0" y="0"/>
                </a:moveTo>
                <a:lnTo>
                  <a:pt x="4056969" y="0"/>
                </a:lnTo>
                <a:lnTo>
                  <a:pt x="4056969" y="2403754"/>
                </a:lnTo>
                <a:lnTo>
                  <a:pt x="0" y="24037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28700" y="3062779"/>
            <a:ext cx="8769818" cy="4766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As a group, discuss the entrepreneurs you heard from.</a:t>
            </a:r>
          </a:p>
          <a:p>
            <a:pPr algn="l">
              <a:lnSpc>
                <a:spcPts val="3359"/>
              </a:lnSpc>
            </a:pPr>
            <a:endParaRPr lang="en-US" sz="2399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What problems did the entrepreneurs notice?</a:t>
            </a:r>
          </a:p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Why do you think these ideas worked?</a:t>
            </a:r>
          </a:p>
          <a:p>
            <a:pPr marL="518155" lvl="1" indent="-259078" algn="l">
              <a:lnSpc>
                <a:spcPts val="3359"/>
              </a:lnSpc>
              <a:buFont typeface="Arial"/>
              <a:buChar char="•"/>
            </a:pP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Did the problem affect lots of people?</a:t>
            </a:r>
          </a:p>
          <a:p>
            <a:pPr algn="l">
              <a:lnSpc>
                <a:spcPts val="3359"/>
              </a:lnSpc>
            </a:pPr>
            <a:endParaRPr lang="en-US" sz="2399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359"/>
              </a:lnSpc>
            </a:pPr>
            <a:endParaRPr lang="en-US" sz="2399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359"/>
              </a:lnSpc>
            </a:pPr>
            <a:r>
              <a:rPr lang="en-US" sz="2399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Complete the task in your workbook.</a:t>
            </a:r>
          </a:p>
          <a:p>
            <a:pPr algn="l">
              <a:lnSpc>
                <a:spcPts val="3359"/>
              </a:lnSpc>
            </a:pPr>
            <a:endParaRPr lang="en-US" sz="2399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359"/>
              </a:lnSpc>
            </a:pPr>
            <a:r>
              <a:rPr lang="en-US" sz="2399" b="1" dirty="0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 ready to share one key insight with the room.</a:t>
            </a:r>
          </a:p>
          <a:p>
            <a:pPr algn="l">
              <a:lnSpc>
                <a:spcPts val="3359"/>
              </a:lnSpc>
            </a:pPr>
            <a:endParaRPr lang="en-US" sz="2399" b="1" dirty="0">
              <a:solidFill>
                <a:srgbClr val="4B4B4A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8192017" y="3923660"/>
            <a:ext cx="9656125" cy="2439680"/>
          </a:xfrm>
          <a:custGeom>
            <a:avLst/>
            <a:gdLst/>
            <a:ahLst/>
            <a:cxnLst/>
            <a:rect l="l" t="t" r="r" b="b"/>
            <a:pathLst>
              <a:path w="9656125" h="2439680">
                <a:moveTo>
                  <a:pt x="0" y="0"/>
                </a:moveTo>
                <a:lnTo>
                  <a:pt x="9656125" y="0"/>
                </a:lnTo>
                <a:lnTo>
                  <a:pt x="9656125" y="2439680"/>
                </a:lnTo>
                <a:lnTo>
                  <a:pt x="0" y="24396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400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8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799935"/>
            <a:ext cx="13855293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Find your Answers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573365"/>
            <a:ext cx="9282653" cy="8093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7"/>
              </a:lnSpc>
            </a:pPr>
            <a:r>
              <a:rPr lang="en-US" sz="1991" b="1" dirty="0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Around the room you will find cards with different pieces of information:</a:t>
            </a:r>
          </a:p>
          <a:p>
            <a:pPr algn="l">
              <a:lnSpc>
                <a:spcPts val="2787"/>
              </a:lnSpc>
            </a:pPr>
            <a:r>
              <a:rPr lang="en-US" sz="1991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a business idea</a:t>
            </a:r>
          </a:p>
          <a:p>
            <a:pPr algn="l">
              <a:lnSpc>
                <a:spcPts val="2787"/>
              </a:lnSpc>
            </a:pPr>
            <a:r>
              <a:rPr lang="en-US" sz="1991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the problem it solves</a:t>
            </a:r>
          </a:p>
          <a:p>
            <a:pPr algn="l">
              <a:lnSpc>
                <a:spcPts val="2787"/>
              </a:lnSpc>
            </a:pPr>
            <a:r>
              <a:rPr lang="en-US" sz="1991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who experiences the problem</a:t>
            </a:r>
          </a:p>
          <a:p>
            <a:pPr algn="l">
              <a:lnSpc>
                <a:spcPts val="2787"/>
              </a:lnSpc>
            </a:pPr>
            <a:endParaRPr lang="en-US" sz="1991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2787"/>
              </a:lnSpc>
            </a:pPr>
            <a:r>
              <a:rPr lang="en-US" sz="1991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Your task is to find the two cards that match yours.</a:t>
            </a:r>
          </a:p>
          <a:p>
            <a:pPr algn="l">
              <a:lnSpc>
                <a:spcPts val="2787"/>
              </a:lnSpc>
            </a:pPr>
            <a:endParaRPr lang="en-US" sz="1991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2787"/>
              </a:lnSpc>
            </a:pPr>
            <a:r>
              <a:rPr lang="en-US" sz="1991" b="1" dirty="0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Step 1</a:t>
            </a:r>
          </a:p>
          <a:p>
            <a:pPr algn="l">
              <a:lnSpc>
                <a:spcPts val="2787"/>
              </a:lnSpc>
            </a:pPr>
            <a:r>
              <a:rPr lang="en-US" sz="1991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Look at the card you have been given.</a:t>
            </a:r>
          </a:p>
          <a:p>
            <a:pPr algn="l">
              <a:lnSpc>
                <a:spcPts val="2787"/>
              </a:lnSpc>
            </a:pPr>
            <a:r>
              <a:rPr lang="en-US" sz="1991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Decide whether it shows:</a:t>
            </a:r>
          </a:p>
          <a:p>
            <a:pPr algn="l">
              <a:lnSpc>
                <a:spcPts val="2787"/>
              </a:lnSpc>
            </a:pPr>
            <a:endParaRPr lang="en-US" sz="1991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2787"/>
              </a:lnSpc>
            </a:pPr>
            <a:r>
              <a:rPr lang="en-US" sz="1991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an idea</a:t>
            </a:r>
          </a:p>
          <a:p>
            <a:pPr algn="l">
              <a:lnSpc>
                <a:spcPts val="2787"/>
              </a:lnSpc>
            </a:pPr>
            <a:r>
              <a:rPr lang="en-US" sz="1991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a problem</a:t>
            </a:r>
          </a:p>
          <a:p>
            <a:pPr algn="l">
              <a:lnSpc>
                <a:spcPts val="2787"/>
              </a:lnSpc>
            </a:pPr>
            <a:r>
              <a:rPr lang="en-US" sz="1991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• or who experiences the problem</a:t>
            </a:r>
          </a:p>
          <a:p>
            <a:pPr algn="l">
              <a:lnSpc>
                <a:spcPts val="2787"/>
              </a:lnSpc>
            </a:pPr>
            <a:endParaRPr lang="en-US" sz="1991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2787"/>
              </a:lnSpc>
            </a:pPr>
            <a:r>
              <a:rPr lang="en-US" sz="1991" b="1" dirty="0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Step 2</a:t>
            </a:r>
          </a:p>
          <a:p>
            <a:pPr algn="l">
              <a:lnSpc>
                <a:spcPts val="2787"/>
              </a:lnSpc>
            </a:pPr>
            <a:r>
              <a:rPr lang="en-US" sz="1991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Move around the room and talk to other participants to find the two cards </a:t>
            </a:r>
          </a:p>
          <a:p>
            <a:pPr algn="l">
              <a:lnSpc>
                <a:spcPts val="2787"/>
              </a:lnSpc>
            </a:pPr>
            <a:r>
              <a:rPr lang="en-US" sz="1991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that complete your set.</a:t>
            </a:r>
          </a:p>
          <a:p>
            <a:pPr algn="l">
              <a:lnSpc>
                <a:spcPts val="2787"/>
              </a:lnSpc>
            </a:pPr>
            <a:endParaRPr lang="en-US" sz="1991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2787"/>
              </a:lnSpc>
            </a:pPr>
            <a:r>
              <a:rPr lang="en-US" sz="1991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Example:</a:t>
            </a:r>
          </a:p>
          <a:p>
            <a:pPr algn="l">
              <a:lnSpc>
                <a:spcPts val="2787"/>
              </a:lnSpc>
            </a:pPr>
            <a:r>
              <a:rPr lang="en-US" sz="1991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Idea: Dog walking service</a:t>
            </a:r>
          </a:p>
          <a:p>
            <a:pPr algn="l">
              <a:lnSpc>
                <a:spcPts val="2787"/>
              </a:lnSpc>
            </a:pPr>
            <a:r>
              <a:rPr lang="en-US" sz="1991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Problem: Busy people don’t have time to walk their dogs</a:t>
            </a:r>
          </a:p>
          <a:p>
            <a:pPr algn="l">
              <a:lnSpc>
                <a:spcPts val="2787"/>
              </a:lnSpc>
              <a:spcBef>
                <a:spcPct val="0"/>
              </a:spcBef>
            </a:pPr>
            <a:r>
              <a:rPr lang="en-US" sz="1991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Who experiences it: Dog owners who work long hours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983012" y="2354749"/>
            <a:ext cx="5971488" cy="6331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87"/>
              </a:lnSpc>
            </a:pPr>
            <a:r>
              <a:rPr lang="en-US" sz="1991" b="1" dirty="0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Step 3</a:t>
            </a:r>
          </a:p>
          <a:p>
            <a:pPr algn="l">
              <a:lnSpc>
                <a:spcPts val="2787"/>
              </a:lnSpc>
            </a:pPr>
            <a:r>
              <a:rPr lang="en-US" sz="1991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Once you find your matching group of three:</a:t>
            </a:r>
          </a:p>
          <a:p>
            <a:pPr algn="l">
              <a:lnSpc>
                <a:spcPts val="2787"/>
              </a:lnSpc>
            </a:pPr>
            <a:endParaRPr lang="en-US" sz="1991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2787"/>
              </a:lnSpc>
            </a:pPr>
            <a:r>
              <a:rPr lang="en-US" sz="1991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Write the full set in your workbook.</a:t>
            </a:r>
          </a:p>
          <a:p>
            <a:pPr algn="l">
              <a:lnSpc>
                <a:spcPts val="2787"/>
              </a:lnSpc>
            </a:pPr>
            <a:endParaRPr lang="en-US" sz="1991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2787"/>
              </a:lnSpc>
            </a:pPr>
            <a:endParaRPr lang="en-US" sz="1991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2787"/>
              </a:lnSpc>
            </a:pPr>
            <a:endParaRPr lang="en-US" sz="1991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2787"/>
              </a:lnSpc>
            </a:pPr>
            <a:endParaRPr lang="en-US" sz="1991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2787"/>
              </a:lnSpc>
            </a:pPr>
            <a:endParaRPr lang="en-US" sz="1991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2787"/>
              </a:lnSpc>
            </a:pPr>
            <a:endParaRPr lang="en-US" sz="1991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2787"/>
              </a:lnSpc>
            </a:pPr>
            <a:endParaRPr lang="en-US" sz="1991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2787"/>
              </a:lnSpc>
            </a:pPr>
            <a:endParaRPr lang="en-US" sz="1991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2787"/>
              </a:lnSpc>
            </a:pPr>
            <a:r>
              <a:rPr lang="en-US" sz="1991" b="1" dirty="0">
                <a:solidFill>
                  <a:srgbClr val="4B4B4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Step 4</a:t>
            </a:r>
          </a:p>
          <a:p>
            <a:pPr algn="l">
              <a:lnSpc>
                <a:spcPts val="2787"/>
              </a:lnSpc>
            </a:pPr>
            <a:endParaRPr lang="en-US" sz="1991" b="1" dirty="0">
              <a:solidFill>
                <a:srgbClr val="4B4B4A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787"/>
              </a:lnSpc>
            </a:pPr>
            <a:r>
              <a:rPr lang="en-US" sz="1991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After recording your answer, separate again and find a new group to create another full set.</a:t>
            </a:r>
          </a:p>
          <a:p>
            <a:pPr algn="l">
              <a:lnSpc>
                <a:spcPts val="2787"/>
              </a:lnSpc>
            </a:pPr>
            <a:endParaRPr lang="en-US" sz="1991" dirty="0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2787"/>
              </a:lnSpc>
              <a:spcBef>
                <a:spcPct val="0"/>
              </a:spcBef>
            </a:pPr>
            <a:r>
              <a:rPr lang="en-US" sz="1991" dirty="0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Try to complete as many sets as you can.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836254" y="9258300"/>
            <a:ext cx="1538935" cy="1083307"/>
            <a:chOff x="0" y="0"/>
            <a:chExt cx="1538935" cy="108331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411608" cy="956310"/>
            </a:xfrm>
            <a:custGeom>
              <a:avLst/>
              <a:gdLst/>
              <a:ahLst/>
              <a:cxnLst/>
              <a:rect l="l" t="t" r="r" b="b"/>
              <a:pathLst>
                <a:path w="1411608" h="956310">
                  <a:moveTo>
                    <a:pt x="529591" y="0"/>
                  </a:moveTo>
                  <a:cubicBezTo>
                    <a:pt x="395479" y="0"/>
                    <a:pt x="281052" y="31115"/>
                    <a:pt x="184531" y="111379"/>
                  </a:cubicBezTo>
                  <a:cubicBezTo>
                    <a:pt x="65532" y="210439"/>
                    <a:pt x="0" y="347599"/>
                    <a:pt x="0" y="573024"/>
                  </a:cubicBezTo>
                  <a:cubicBezTo>
                    <a:pt x="0" y="701548"/>
                    <a:pt x="18669" y="829310"/>
                    <a:pt x="55880" y="956310"/>
                  </a:cubicBezTo>
                  <a:lnTo>
                    <a:pt x="552197" y="956310"/>
                  </a:lnTo>
                  <a:cubicBezTo>
                    <a:pt x="586487" y="917702"/>
                    <a:pt x="622174" y="879602"/>
                    <a:pt x="659258" y="842010"/>
                  </a:cubicBezTo>
                  <a:cubicBezTo>
                    <a:pt x="866015" y="632587"/>
                    <a:pt x="1104521" y="449580"/>
                    <a:pt x="1374778" y="293370"/>
                  </a:cubicBezTo>
                  <a:lnTo>
                    <a:pt x="1411608" y="272923"/>
                  </a:lnTo>
                  <a:cubicBezTo>
                    <a:pt x="1399543" y="265938"/>
                    <a:pt x="1387224" y="258191"/>
                    <a:pt x="1374778" y="251206"/>
                  </a:cubicBezTo>
                  <a:cubicBezTo>
                    <a:pt x="1104521" y="94996"/>
                    <a:pt x="898400" y="41656"/>
                    <a:pt x="691770" y="12573"/>
                  </a:cubicBezTo>
                  <a:cubicBezTo>
                    <a:pt x="634747" y="4572"/>
                    <a:pt x="580772" y="0"/>
                    <a:pt x="529591" y="0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1475108" y="336423"/>
              <a:ext cx="254" cy="683387"/>
            </a:xfrm>
            <a:custGeom>
              <a:avLst/>
              <a:gdLst/>
              <a:ahLst/>
              <a:cxnLst/>
              <a:rect l="l" t="t" r="r" b="b"/>
              <a:pathLst>
                <a:path w="254" h="683387">
                  <a:moveTo>
                    <a:pt x="0" y="0"/>
                  </a:moveTo>
                  <a:lnTo>
                    <a:pt x="0" y="683387"/>
                  </a:lnTo>
                  <a:lnTo>
                    <a:pt x="254" y="683387"/>
                  </a:lnTo>
                  <a:lnTo>
                    <a:pt x="254" y="254"/>
                  </a:lnTo>
                  <a:cubicBezTo>
                    <a:pt x="127" y="254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40295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475235" y="336169"/>
              <a:ext cx="254" cy="381"/>
            </a:xfrm>
            <a:custGeom>
              <a:avLst/>
              <a:gdLst/>
              <a:ahLst/>
              <a:cxnLst/>
              <a:rect l="l" t="t" r="r" b="b"/>
              <a:pathLst>
                <a:path w="254" h="381">
                  <a:moveTo>
                    <a:pt x="254" y="127"/>
                  </a:moveTo>
                  <a:cubicBezTo>
                    <a:pt x="127" y="127"/>
                    <a:pt x="0" y="254"/>
                    <a:pt x="0" y="254"/>
                  </a:cubicBezTo>
                  <a:cubicBezTo>
                    <a:pt x="127" y="254"/>
                    <a:pt x="254" y="381"/>
                    <a:pt x="254" y="381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615824" y="336423"/>
              <a:ext cx="859411" cy="683387"/>
            </a:xfrm>
            <a:custGeom>
              <a:avLst/>
              <a:gdLst/>
              <a:ahLst/>
              <a:cxnLst/>
              <a:rect l="l" t="t" r="r" b="b"/>
              <a:pathLst>
                <a:path w="859411" h="683387">
                  <a:moveTo>
                    <a:pt x="859284" y="0"/>
                  </a:moveTo>
                  <a:lnTo>
                    <a:pt x="822454" y="20447"/>
                  </a:lnTo>
                  <a:cubicBezTo>
                    <a:pt x="552197" y="176657"/>
                    <a:pt x="313691" y="359664"/>
                    <a:pt x="107061" y="569087"/>
                  </a:cubicBezTo>
                  <a:cubicBezTo>
                    <a:pt x="69850" y="606806"/>
                    <a:pt x="34163" y="644906"/>
                    <a:pt x="0" y="683387"/>
                  </a:cubicBezTo>
                  <a:lnTo>
                    <a:pt x="859411" y="683387"/>
                  </a:lnTo>
                  <a:lnTo>
                    <a:pt x="859411" y="0"/>
                  </a:lnTo>
                  <a:close/>
                </a:path>
              </a:pathLst>
            </a:custGeom>
            <a:solidFill>
              <a:srgbClr val="3BC9D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7895046" y="2536989"/>
            <a:ext cx="1886446" cy="1370031"/>
          </a:xfrm>
          <a:custGeom>
            <a:avLst/>
            <a:gdLst/>
            <a:ahLst/>
            <a:cxnLst/>
            <a:rect l="l" t="t" r="r" b="b"/>
            <a:pathLst>
              <a:path w="1886446" h="1370031">
                <a:moveTo>
                  <a:pt x="0" y="0"/>
                </a:moveTo>
                <a:lnTo>
                  <a:pt x="1886446" y="0"/>
                </a:lnTo>
                <a:lnTo>
                  <a:pt x="1886446" y="1370031"/>
                </a:lnTo>
                <a:lnTo>
                  <a:pt x="0" y="13700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5898949" y="6100855"/>
            <a:ext cx="6068033" cy="3511874"/>
          </a:xfrm>
          <a:custGeom>
            <a:avLst/>
            <a:gdLst/>
            <a:ahLst/>
            <a:cxnLst/>
            <a:rect l="l" t="t" r="r" b="b"/>
            <a:pathLst>
              <a:path w="6068033" h="3511874">
                <a:moveTo>
                  <a:pt x="0" y="0"/>
                </a:moveTo>
                <a:lnTo>
                  <a:pt x="6068033" y="0"/>
                </a:lnTo>
                <a:lnTo>
                  <a:pt x="6068033" y="3511874"/>
                </a:lnTo>
                <a:lnTo>
                  <a:pt x="0" y="35118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7259300" y="9450703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FFFFFF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9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59450" y="942975"/>
            <a:ext cx="2248540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Needs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2770915"/>
            <a:ext cx="6301479" cy="4168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These are the non-negotiables. </a:t>
            </a: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If you don't pay for these, there are immediate, negative consequences to your: </a:t>
            </a:r>
          </a:p>
          <a:p>
            <a:pPr marL="518158" lvl="1" indent="-259079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health, </a:t>
            </a:r>
          </a:p>
          <a:p>
            <a:pPr marL="518158" lvl="1" indent="-259079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safety, or </a:t>
            </a:r>
          </a:p>
          <a:p>
            <a:pPr marL="518158" lvl="1" indent="-259079" algn="l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ability to function in society </a:t>
            </a: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(e.g., groceries, rent/mortgage, basic utilities, transportation to school/work).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87120" y="2770915"/>
            <a:ext cx="6372180" cy="3329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These are things that enhance your life but aren't required for survival. </a:t>
            </a: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If you don't get them, you might be bored or disappointed, but you’ll be okay </a:t>
            </a:r>
          </a:p>
          <a:p>
            <a:pPr algn="l">
              <a:lnSpc>
                <a:spcPts val="3359"/>
              </a:lnSpc>
            </a:pPr>
            <a:endParaRPr lang="en-US" sz="2399">
              <a:solidFill>
                <a:srgbClr val="4B4B4A"/>
              </a:solidFill>
              <a:latin typeface="Open Sans Light"/>
              <a:ea typeface="Open Sans Light"/>
              <a:cs typeface="Open Sans Light"/>
              <a:sym typeface="Open Sans"/>
            </a:endParaRPr>
          </a:p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4B4B4A"/>
                </a:solidFill>
                <a:latin typeface="Open Sans Light"/>
                <a:ea typeface="Open Sans Light"/>
                <a:cs typeface="Open Sans Light"/>
                <a:sym typeface="Open Sans"/>
              </a:rPr>
              <a:t>(e.g., gaming setups, designer clothes, eating out, concert tickets).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56040" y="942975"/>
            <a:ext cx="1164458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872641" y="942975"/>
            <a:ext cx="2401139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b="1">
                <a:solidFill>
                  <a:srgbClr val="177478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Wants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76780" y="1869728"/>
            <a:ext cx="3013881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834E95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The Must-Haves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566270" y="1869728"/>
            <a:ext cx="3013881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>
                <a:solidFill>
                  <a:srgbClr val="834E95"/>
                </a:solidFill>
                <a:latin typeface="Open Sans Light"/>
                <a:ea typeface="Open Sans Light"/>
                <a:cs typeface="Open Sans Light"/>
                <a:sym typeface="Open Sans"/>
              </a:rPr>
              <a:t>The Nice-to-Haves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759188" y="9536428"/>
            <a:ext cx="4769623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b="1">
                <a:solidFill>
                  <a:srgbClr val="834E95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Maslow’s Hierarchy of Needs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78A970B38FD1429C0643C0E64A7DAF" ma:contentTypeVersion="18" ma:contentTypeDescription="Create a new document." ma:contentTypeScope="" ma:versionID="1b32a340a4dfd5d7cd7d1caa49101939">
  <xsd:schema xmlns:xsd="http://www.w3.org/2001/XMLSchema" xmlns:xs="http://www.w3.org/2001/XMLSchema" xmlns:p="http://schemas.microsoft.com/office/2006/metadata/properties" xmlns:ns2="e3514fc7-6ab9-4a79-9a53-7a04955ac768" xmlns:ns3="26a793e9-0373-40e5-b3f4-66c206131cbb" targetNamespace="http://schemas.microsoft.com/office/2006/metadata/properties" ma:root="true" ma:fieldsID="3a4ac6a32170934d2b2e9e7001c7443f" ns2:_="" ns3:_="">
    <xsd:import namespace="e3514fc7-6ab9-4a79-9a53-7a04955ac768"/>
    <xsd:import namespace="26a793e9-0373-40e5-b3f4-66c206131c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14fc7-6ab9-4a79-9a53-7a04955ac7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4c46c83-c5ee-4e42-98f2-216ffc64b6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793e9-0373-40e5-b3f4-66c206131c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2b5af19-cff7-4b05-a650-0e02cecf7d15}" ma:internalName="TaxCatchAll" ma:showField="CatchAllData" ma:web="26a793e9-0373-40e5-b3f4-66c206131c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514fc7-6ab9-4a79-9a53-7a04955ac768">
      <Terms xmlns="http://schemas.microsoft.com/office/infopath/2007/PartnerControls"/>
    </lcf76f155ced4ddcb4097134ff3c332f>
    <TaxCatchAll xmlns="26a793e9-0373-40e5-b3f4-66c206131cbb" xsi:nil="true"/>
  </documentManagement>
</p:properties>
</file>

<file path=customXml/itemProps1.xml><?xml version="1.0" encoding="utf-8"?>
<ds:datastoreItem xmlns:ds="http://schemas.openxmlformats.org/officeDocument/2006/customXml" ds:itemID="{9F9BF33E-FB65-4418-9DF6-97313811C26B}"/>
</file>

<file path=customXml/itemProps2.xml><?xml version="1.0" encoding="utf-8"?>
<ds:datastoreItem xmlns:ds="http://schemas.openxmlformats.org/officeDocument/2006/customXml" ds:itemID="{FC2D2CAE-7A12-42EA-BBA0-BFC9941B3971}"/>
</file>

<file path=customXml/itemProps3.xml><?xml version="1.0" encoding="utf-8"?>
<ds:datastoreItem xmlns:ds="http://schemas.openxmlformats.org/officeDocument/2006/customXml" ds:itemID="{4502109B-AF9F-4885-945E-1DA60883A53A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1298</Words>
  <Application>Microsoft Macintosh PowerPoint</Application>
  <PresentationFormat>Custom</PresentationFormat>
  <Paragraphs>269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Open Sans Light</vt:lpstr>
      <vt:lpstr>Montserrat Bold</vt:lpstr>
      <vt:lpstr>Open Sans Bold</vt:lpstr>
      <vt:lpstr>Open Sans Semi-Bold</vt:lpstr>
      <vt:lpstr>Open Sans Medium</vt:lpstr>
      <vt:lpstr>Montserrat</vt:lpstr>
      <vt:lpstr>Montserrat Semi-Bold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3: Identifying Problems &amp; Opportunities</dc:title>
  <cp:lastModifiedBy>Kara Hunter</cp:lastModifiedBy>
  <cp:revision>4</cp:revision>
  <dcterms:created xsi:type="dcterms:W3CDTF">2006-08-16T00:00:00Z</dcterms:created>
  <dcterms:modified xsi:type="dcterms:W3CDTF">2026-04-09T16:50:16Z</dcterms:modified>
  <dc:identifier>DAHEA5ditYI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0x010100CC78A970B38FD1429C0643C0E64A7DAF</vt:lpwstr>
  </property>
</Properties>
</file>