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2" r:id="rId6"/>
    <p:sldId id="263" r:id="rId7"/>
    <p:sldId id="264" r:id="rId8"/>
    <p:sldId id="265" r:id="rId9"/>
  </p:sldIdLst>
  <p:sldSz cx="18288000" cy="10287000"/>
  <p:notesSz cx="6858000" cy="9144000"/>
  <p:embeddedFontLst>
    <p:embeddedFont>
      <p:font typeface="Montserrat" pitchFamily="2" charset="77"/>
      <p:regular r:id="rId11"/>
      <p:bold r:id="rId12"/>
      <p:italic r:id="rId13"/>
      <p:boldItalic r:id="rId14"/>
    </p:embeddedFont>
    <p:embeddedFont>
      <p:font typeface="Montserrat Bold" pitchFamily="2" charset="77"/>
      <p:regular r:id="rId15"/>
      <p:bold r:id="rId16"/>
      <p:italic r:id="rId17"/>
      <p:boldItalic r:id="rId18"/>
    </p:embeddedFont>
    <p:embeddedFont>
      <p:font typeface="Montserrat Semi-Bold" pitchFamily="2" charset="77"/>
      <p:regular r:id="rId19"/>
      <p:bold r:id="rId20"/>
      <p:italic r:id="rId21"/>
      <p:boldItalic r:id="rId22"/>
    </p:embeddedFont>
    <p:embeddedFont>
      <p:font typeface="Open Sans Bold" pitchFamily="2" charset="0"/>
      <p:regular r:id="rId23"/>
      <p:bold r:id="rId24"/>
    </p:embeddedFont>
    <p:embeddedFont>
      <p:font typeface="Open Sans Light" panose="020B0306030504020204" pitchFamily="34" charset="0"/>
      <p:regular r:id="rId25"/>
      <p:italic r:id="rId26"/>
    </p:embeddedFont>
    <p:embeddedFont>
      <p:font typeface="Open Sans Medium" pitchFamily="2" charset="0"/>
      <p:regular r:id="rId27"/>
    </p:embeddedFont>
    <p:embeddedFont>
      <p:font typeface="Open Sans Semi-Bold"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26" autoAdjust="0"/>
  </p:normalViewPr>
  <p:slideViewPr>
    <p:cSldViewPr>
      <p:cViewPr varScale="1">
        <p:scale>
          <a:sx n="80" d="100"/>
          <a:sy n="80" d="100"/>
        </p:scale>
        <p:origin x="110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customXml" Target="../customXml/item1.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Task 1: </a:t>
            </a:r>
          </a:p>
          <a:p>
            <a:r>
              <a:rPr lang="en-US"/>
              <a:t>During this slide support participant discussion. </a:t>
            </a:r>
          </a:p>
          <a:p>
            <a:endParaRPr lang="en-US"/>
          </a:p>
          <a:p>
            <a:r>
              <a:rPr lang="en-US"/>
              <a:t>What does confidence mean to you?</a:t>
            </a:r>
          </a:p>
          <a:p>
            <a:endParaRPr lang="en-US"/>
          </a:p>
          <a:p>
            <a:r>
              <a:rPr lang="en-US"/>
              <a:t>There is no single correct answer for this task!</a:t>
            </a:r>
          </a:p>
          <a:p>
            <a:endParaRPr lang="en-US"/>
          </a:p>
          <a:p>
            <a:endParaRPr lang="en-US"/>
          </a:p>
          <a:p>
            <a:r>
              <a:rPr lang="en-US"/>
              <a:t>Task 2:</a:t>
            </a:r>
          </a:p>
          <a:p>
            <a:r>
              <a:rPr lang="en-US"/>
              <a:t>Fill in their pre-session questionnaire.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Task 3:</a:t>
            </a:r>
          </a:p>
          <a:p>
            <a:r>
              <a:rPr lang="en-US"/>
              <a:t>Have you ever delayed doing something because you didn’t feel ready?</a:t>
            </a:r>
          </a:p>
          <a:p>
            <a:endParaRPr lang="en-US"/>
          </a:p>
          <a:p>
            <a:r>
              <a:rPr lang="en-US"/>
              <a:t>Discussion Examples:</a:t>
            </a:r>
          </a:p>
          <a:p>
            <a:endParaRPr lang="en-US"/>
          </a:p>
          <a:p>
            <a:r>
              <a:rPr lang="en-US"/>
              <a:t>• applying for a job</a:t>
            </a:r>
          </a:p>
          <a:p>
            <a:r>
              <a:rPr lang="en-US"/>
              <a:t>• speaking in front of people</a:t>
            </a:r>
          </a:p>
          <a:p>
            <a:r>
              <a:rPr lang="en-US"/>
              <a:t>• starting a project</a:t>
            </a:r>
          </a:p>
          <a:p>
            <a:r>
              <a:rPr lang="en-US"/>
              <a:t>• sharing an idea</a:t>
            </a:r>
          </a:p>
          <a:p>
            <a:endParaRPr lang="en-US"/>
          </a:p>
          <a:p>
            <a:r>
              <a:rPr lang="en-US"/>
              <a:t>Task 4:</a:t>
            </a:r>
          </a:p>
          <a:p>
            <a:r>
              <a:rPr lang="en-US"/>
              <a:t>Once they have written and discussed a time they delayed starting, next they want to think of the why.</a:t>
            </a:r>
          </a:p>
          <a:p>
            <a:endParaRPr lang="en-US"/>
          </a:p>
          <a:p>
            <a:r>
              <a:rPr lang="en-US"/>
              <a:t>What made you hesitate?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Workbook task 7</a:t>
            </a:r>
          </a:p>
          <a:p>
            <a:endParaRPr lang="en-US"/>
          </a:p>
          <a:p>
            <a:r>
              <a:rPr lang="en-US"/>
              <a:t>Each video will be a different person, and for each of the videos the participants will have these set questions to answer:</a:t>
            </a:r>
          </a:p>
          <a:p>
            <a:endParaRPr lang="en-US"/>
          </a:p>
          <a:p>
            <a:r>
              <a:rPr lang="en-US"/>
              <a:t>- What challenges did they mention?</a:t>
            </a:r>
          </a:p>
          <a:p>
            <a:endParaRPr lang="en-US"/>
          </a:p>
          <a:p>
            <a:r>
              <a:rPr lang="en-US"/>
              <a:t>- What helped them move forward?</a:t>
            </a:r>
          </a:p>
          <a:p>
            <a:endParaRPr lang="en-US"/>
          </a:p>
          <a:p>
            <a:r>
              <a:rPr lang="en-US"/>
              <a:t>- Did anything in their story feel familiar?</a:t>
            </a:r>
          </a:p>
          <a:p>
            <a:endParaRPr lang="en-US"/>
          </a:p>
          <a:p>
            <a:r>
              <a:rPr lang="en-US"/>
              <a:t>*Highlight how confidence challenges are common.</a:t>
            </a:r>
          </a:p>
          <a:p>
            <a:r>
              <a:rPr lang="en-US"/>
              <a:t>Encourage learners to notice similar feelings across different stories.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Encourage groups to notice that although the situations are different, the underlying pattern is often similar.</a:t>
            </a:r>
          </a:p>
          <a:p>
            <a:endParaRPr lang="en-US"/>
          </a:p>
          <a:p>
            <a:r>
              <a:rPr lang="en-US"/>
              <a:t>Common patterns you may hear:</a:t>
            </a:r>
          </a:p>
          <a:p>
            <a:endParaRPr lang="en-US"/>
          </a:p>
          <a:p>
            <a:r>
              <a:rPr lang="en-US"/>
              <a:t>• They felt unsure at the start</a:t>
            </a:r>
          </a:p>
          <a:p>
            <a:r>
              <a:rPr lang="en-US"/>
              <a:t>• They took a small first step</a:t>
            </a:r>
          </a:p>
          <a:p>
            <a:r>
              <a:rPr lang="en-US"/>
              <a:t>• They asked for help or support</a:t>
            </a:r>
          </a:p>
          <a:p>
            <a:r>
              <a:rPr lang="en-US"/>
              <a:t>• They learned from mistakes</a:t>
            </a:r>
          </a:p>
          <a:p>
            <a:r>
              <a:rPr lang="en-US"/>
              <a:t>• Confidence grew gradually through experience</a:t>
            </a:r>
          </a:p>
          <a:p>
            <a:endParaRPr lang="en-US"/>
          </a:p>
          <a:p>
            <a:r>
              <a:rPr lang="en-US"/>
              <a:t>If discussion slows, prompt with questions such as:</a:t>
            </a:r>
          </a:p>
          <a:p>
            <a:endParaRPr lang="en-US"/>
          </a:p>
          <a:p>
            <a:r>
              <a:rPr lang="en-US"/>
              <a:t>• Did anyone start feeling confident straight away?</a:t>
            </a:r>
          </a:p>
          <a:p>
            <a:r>
              <a:rPr lang="en-US"/>
              <a:t>• What was the first action they took?</a:t>
            </a:r>
          </a:p>
          <a:p>
            <a:r>
              <a:rPr lang="en-US"/>
              <a:t>• Did support from others make a difference?</a:t>
            </a:r>
          </a:p>
          <a:p>
            <a:r>
              <a:rPr lang="en-US"/>
              <a:t>• How did their situation (age, location, ability) shape their experience?</a:t>
            </a:r>
          </a:p>
          <a:p>
            <a:endParaRPr lang="en-US"/>
          </a:p>
          <a:p>
            <a:r>
              <a:rPr lang="en-US"/>
              <a:t>Bring the group back together and ask a few groups to share one insight.</a:t>
            </a:r>
          </a:p>
          <a:p>
            <a:endParaRPr lang="en-US"/>
          </a:p>
          <a:p>
            <a:r>
              <a:rPr lang="en-US"/>
              <a:t>Reinforce the key message:</a:t>
            </a:r>
          </a:p>
          <a:p>
            <a:endParaRPr lang="en-US"/>
          </a:p>
          <a:p>
            <a:r>
              <a:rPr lang="en-US"/>
              <a:t>Confidence rarely appears first. It usually grows after action, support and experience.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that confidence is a process that takes time and support.</a:t>
            </a:r>
          </a:p>
          <a:p>
            <a:endParaRPr lang="en-US"/>
          </a:p>
          <a:p>
            <a:r>
              <a:rPr lang="en-US"/>
              <a:t>The final activity is to make a picture of the people who they can go to when they need help, support of comfort.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Guide participants to the end survey, that will allow them to see progress they have made.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7288" y="2654871"/>
            <a:ext cx="5902464" cy="4163823"/>
          </a:xfrm>
          <a:prstGeom prst="rect">
            <a:avLst/>
          </a:prstGeom>
        </p:spPr>
        <p:txBody>
          <a:bodyPr lIns="0" tIns="0" rIns="0" bIns="0" rtlCol="0" anchor="t">
            <a:spAutoFit/>
          </a:bodyPr>
          <a:lstStyle/>
          <a:p>
            <a:pPr algn="l">
              <a:lnSpc>
                <a:spcPts val="8322"/>
              </a:lnSpc>
            </a:pPr>
            <a:r>
              <a:rPr lang="en-US" sz="5944" b="1">
                <a:solidFill>
                  <a:srgbClr val="177478"/>
                </a:solidFill>
                <a:latin typeface="Montserrat Bold"/>
                <a:ea typeface="Montserrat Bold"/>
                <a:cs typeface="Montserrat Bold"/>
                <a:sym typeface="Montserrat Bold"/>
              </a:rPr>
              <a:t>Module 2:</a:t>
            </a:r>
          </a:p>
          <a:p>
            <a:pPr algn="l">
              <a:lnSpc>
                <a:spcPts val="8322"/>
              </a:lnSpc>
            </a:pPr>
            <a:r>
              <a:rPr lang="en-US" sz="5944">
                <a:solidFill>
                  <a:srgbClr val="834E95"/>
                </a:solidFill>
                <a:latin typeface="Montserrat"/>
                <a:ea typeface="Montserrat"/>
                <a:cs typeface="Montserrat"/>
                <a:sym typeface="Montserrat"/>
              </a:rPr>
              <a:t>Confidence &amp; Starting Before You Feel Ready</a:t>
            </a:r>
          </a:p>
        </p:txBody>
      </p:sp>
      <p:sp>
        <p:nvSpPr>
          <p:cNvPr id="3" name="Freeform 3"/>
          <p:cNvSpPr/>
          <p:nvPr/>
        </p:nvSpPr>
        <p:spPr>
          <a:xfrm>
            <a:off x="7379704" y="3496910"/>
            <a:ext cx="9719752" cy="3118420"/>
          </a:xfrm>
          <a:custGeom>
            <a:avLst/>
            <a:gdLst/>
            <a:ahLst/>
            <a:cxnLst/>
            <a:rect l="l" t="t" r="r" b="b"/>
            <a:pathLst>
              <a:path w="9719752" h="3118420">
                <a:moveTo>
                  <a:pt x="0" y="0"/>
                </a:moveTo>
                <a:lnTo>
                  <a:pt x="9719752" y="0"/>
                </a:lnTo>
                <a:lnTo>
                  <a:pt x="9719752" y="3118420"/>
                </a:lnTo>
                <a:lnTo>
                  <a:pt x="0" y="3118420"/>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904827" y="8433816"/>
            <a:ext cx="2286972" cy="1404842"/>
            <a:chOff x="0" y="0"/>
            <a:chExt cx="3049295" cy="1873123"/>
          </a:xfrm>
        </p:grpSpPr>
        <p:grpSp>
          <p:nvGrpSpPr>
            <p:cNvPr id="5" name="Group 5"/>
            <p:cNvGrpSpPr/>
            <p:nvPr/>
          </p:nvGrpSpPr>
          <p:grpSpPr>
            <a:xfrm>
              <a:off x="48209" y="493039"/>
              <a:ext cx="3001086" cy="1380084"/>
              <a:chOff x="0" y="0"/>
              <a:chExt cx="3001086" cy="1380084"/>
            </a:xfrm>
          </p:grpSpPr>
          <p:sp>
            <p:nvSpPr>
              <p:cNvPr id="6" name="Freeform 6" descr="A blue and purple text on a black background  Description automatically generated"/>
              <p:cNvSpPr/>
              <p:nvPr/>
            </p:nvSpPr>
            <p:spPr>
              <a:xfrm>
                <a:off x="0" y="0"/>
                <a:ext cx="3001137" cy="1380109"/>
              </a:xfrm>
              <a:custGeom>
                <a:avLst/>
                <a:gdLst/>
                <a:ahLst/>
                <a:cxnLst/>
                <a:rect l="l" t="t" r="r" b="b"/>
                <a:pathLst>
                  <a:path w="3001137" h="1380109">
                    <a:moveTo>
                      <a:pt x="0" y="0"/>
                    </a:moveTo>
                    <a:lnTo>
                      <a:pt x="3001137" y="0"/>
                    </a:lnTo>
                    <a:lnTo>
                      <a:pt x="3001137" y="1380109"/>
                    </a:lnTo>
                    <a:lnTo>
                      <a:pt x="0" y="1380109"/>
                    </a:lnTo>
                    <a:lnTo>
                      <a:pt x="0" y="0"/>
                    </a:lnTo>
                    <a:close/>
                  </a:path>
                </a:pathLst>
              </a:custGeom>
              <a:blipFill>
                <a:blip r:embed="rId3"/>
                <a:stretch>
                  <a:fillRect r="1" b="1"/>
                </a:stretch>
              </a:blipFill>
            </p:spPr>
            <p:txBody>
              <a:bodyPr/>
              <a:lstStyle/>
              <a:p>
                <a:endParaRPr lang="en-US"/>
              </a:p>
            </p:txBody>
          </p:sp>
        </p:grpSp>
        <p:sp>
          <p:nvSpPr>
            <p:cNvPr id="7" name="TextBox 7"/>
            <p:cNvSpPr txBox="1"/>
            <p:nvPr/>
          </p:nvSpPr>
          <p:spPr>
            <a:xfrm>
              <a:off x="0" y="0"/>
              <a:ext cx="2757246" cy="432079"/>
            </a:xfrm>
            <a:prstGeom prst="rect">
              <a:avLst/>
            </a:prstGeom>
          </p:spPr>
          <p:txBody>
            <a:bodyPr lIns="0" tIns="0" rIns="0" bIns="0" rtlCol="0" anchor="t">
              <a:spAutoFit/>
            </a:bodyPr>
            <a:lstStyle/>
            <a:p>
              <a:pPr algn="l">
                <a:lnSpc>
                  <a:spcPts val="2160"/>
                </a:lnSpc>
              </a:pPr>
              <a:r>
                <a:rPr lang="en-US" sz="1800">
                  <a:solidFill>
                    <a:srgbClr val="000000"/>
                  </a:solidFill>
                  <a:latin typeface="Montserrat"/>
                  <a:ea typeface="Montserrat"/>
                  <a:cs typeface="Montserrat"/>
                  <a:sym typeface="Montserrat"/>
                </a:rPr>
                <a:t>Delivered by </a:t>
              </a:r>
            </a:p>
          </p:txBody>
        </p:sp>
      </p:gr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a:t>
            </a:r>
          </a:p>
        </p:txBody>
      </p:sp>
      <p:sp>
        <p:nvSpPr>
          <p:cNvPr id="9" name="TextBox 9"/>
          <p:cNvSpPr txBox="1"/>
          <p:nvPr/>
        </p:nvSpPr>
        <p:spPr>
          <a:xfrm>
            <a:off x="1567288" y="2382456"/>
            <a:ext cx="4129269" cy="396240"/>
          </a:xfrm>
          <a:prstGeom prst="rect">
            <a:avLst/>
          </a:prstGeom>
        </p:spPr>
        <p:txBody>
          <a:bodyPr lIns="0" tIns="0" rIns="0" bIns="0" rtlCol="0" anchor="t">
            <a:spAutoFit/>
          </a:bodyPr>
          <a:lstStyle/>
          <a:p>
            <a:pPr algn="l">
              <a:lnSpc>
                <a:spcPts val="3359"/>
              </a:lnSpc>
            </a:pPr>
            <a:r>
              <a:rPr lang="en-US" sz="2400" b="1">
                <a:solidFill>
                  <a:srgbClr val="834E95"/>
                </a:solidFill>
                <a:latin typeface="Open Sans Medium"/>
                <a:ea typeface="Open Sans Medium"/>
                <a:cs typeface="Open Sans Medium"/>
                <a:sym typeface="Open Sans Medium"/>
              </a:rPr>
              <a:t>Entrepreneurial Thinking</a:t>
            </a:r>
          </a:p>
        </p:txBody>
      </p:sp>
      <p:sp>
        <p:nvSpPr>
          <p:cNvPr id="10" name="TextBox 10"/>
          <p:cNvSpPr txBox="1"/>
          <p:nvPr/>
        </p:nvSpPr>
        <p:spPr>
          <a:xfrm>
            <a:off x="1567288" y="6851656"/>
            <a:ext cx="4438501" cy="374095"/>
          </a:xfrm>
          <a:prstGeom prst="rect">
            <a:avLst/>
          </a:prstGeom>
        </p:spPr>
        <p:txBody>
          <a:bodyPr lIns="0" tIns="0" rIns="0" bIns="0" rtlCol="0" anchor="t">
            <a:spAutoFit/>
          </a:bodyPr>
          <a:lstStyle/>
          <a:p>
            <a:pPr algn="ctr">
              <a:lnSpc>
                <a:spcPts val="3005"/>
              </a:lnSpc>
              <a:spcBef>
                <a:spcPct val="0"/>
              </a:spcBef>
            </a:pPr>
            <a:r>
              <a:rPr lang="en-US" sz="2146">
                <a:solidFill>
                  <a:srgbClr val="177478"/>
                </a:solidFill>
                <a:latin typeface="Open Sans Light"/>
                <a:ea typeface="Open Sans Light"/>
                <a:cs typeface="Open Sans Light"/>
                <a:sym typeface="Open Sans"/>
              </a:rPr>
              <a:t>Building confidence through action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981259"/>
            <a:ext cx="5448300" cy="1129323"/>
            <a:chOff x="0" y="0"/>
            <a:chExt cx="1434943" cy="297435"/>
          </a:xfrm>
        </p:grpSpPr>
        <p:sp>
          <p:nvSpPr>
            <p:cNvPr id="3" name="Freeform 3"/>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27478"/>
            </a:solidFill>
          </p:spPr>
          <p:txBody>
            <a:bodyPr/>
            <a:lstStyle/>
            <a:p>
              <a:endParaRPr lang="en-US"/>
            </a:p>
          </p:txBody>
        </p:sp>
        <p:sp>
          <p:nvSpPr>
            <p:cNvPr id="4" name="TextBox 4"/>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6438900" y="2981259"/>
            <a:ext cx="5448300" cy="1129323"/>
            <a:chOff x="0" y="0"/>
            <a:chExt cx="1434943" cy="297435"/>
          </a:xfrm>
        </p:grpSpPr>
        <p:sp>
          <p:nvSpPr>
            <p:cNvPr id="6" name="Freeform 6"/>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9F6BA2"/>
            </a:solidFill>
          </p:spPr>
          <p:txBody>
            <a:bodyPr/>
            <a:lstStyle/>
            <a:p>
              <a:endParaRPr lang="en-US"/>
            </a:p>
          </p:txBody>
        </p:sp>
        <p:sp>
          <p:nvSpPr>
            <p:cNvPr id="7" name="TextBox 7"/>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36254" y="9258300"/>
            <a:ext cx="1538935" cy="1083307"/>
            <a:chOff x="0" y="0"/>
            <a:chExt cx="1538935" cy="1083310"/>
          </a:xfrm>
        </p:grpSpPr>
        <p:sp>
          <p:nvSpPr>
            <p:cNvPr id="9" name="Freeform 9"/>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10" name="Freeform 10"/>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11" name="Freeform 11"/>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12" name="Freeform 12"/>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13" name="Group 13"/>
          <p:cNvGrpSpPr/>
          <p:nvPr/>
        </p:nvGrpSpPr>
        <p:grpSpPr>
          <a:xfrm>
            <a:off x="12192000" y="2981259"/>
            <a:ext cx="5448300" cy="1129323"/>
            <a:chOff x="0" y="0"/>
            <a:chExt cx="1434943" cy="297435"/>
          </a:xfrm>
        </p:grpSpPr>
        <p:sp>
          <p:nvSpPr>
            <p:cNvPr id="14" name="Freeform 14"/>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77478"/>
            </a:solidFill>
          </p:spPr>
          <p:txBody>
            <a:bodyPr/>
            <a:lstStyle/>
            <a:p>
              <a:endParaRPr lang="en-US"/>
            </a:p>
          </p:txBody>
        </p:sp>
        <p:sp>
          <p:nvSpPr>
            <p:cNvPr id="15" name="TextBox 15"/>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869950" y="3186868"/>
            <a:ext cx="711200" cy="711200"/>
            <a:chOff x="0" y="0"/>
            <a:chExt cx="948267" cy="948267"/>
          </a:xfrm>
        </p:grpSpPr>
        <p:grpSp>
          <p:nvGrpSpPr>
            <p:cNvPr id="17" name="Group 17"/>
            <p:cNvGrpSpPr/>
            <p:nvPr/>
          </p:nvGrpSpPr>
          <p:grpSpPr>
            <a:xfrm>
              <a:off x="0" y="0"/>
              <a:ext cx="948267" cy="94826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19" name="TextBox 1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0" name="TextBox 2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1</a:t>
              </a:r>
            </a:p>
          </p:txBody>
        </p:sp>
      </p:grpSp>
      <p:grpSp>
        <p:nvGrpSpPr>
          <p:cNvPr id="21" name="Group 21"/>
          <p:cNvGrpSpPr/>
          <p:nvPr/>
        </p:nvGrpSpPr>
        <p:grpSpPr>
          <a:xfrm>
            <a:off x="6696281" y="3186868"/>
            <a:ext cx="711200" cy="711200"/>
            <a:chOff x="0" y="0"/>
            <a:chExt cx="948267" cy="948267"/>
          </a:xfrm>
        </p:grpSpPr>
        <p:grpSp>
          <p:nvGrpSpPr>
            <p:cNvPr id="22" name="Group 22"/>
            <p:cNvGrpSpPr/>
            <p:nvPr/>
          </p:nvGrpSpPr>
          <p:grpSpPr>
            <a:xfrm>
              <a:off x="0" y="0"/>
              <a:ext cx="948267" cy="94826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2</a:t>
              </a:r>
            </a:p>
          </p:txBody>
        </p:sp>
      </p:grpSp>
      <p:grpSp>
        <p:nvGrpSpPr>
          <p:cNvPr id="26" name="Group 26"/>
          <p:cNvGrpSpPr/>
          <p:nvPr/>
        </p:nvGrpSpPr>
        <p:grpSpPr>
          <a:xfrm>
            <a:off x="12522612" y="3186868"/>
            <a:ext cx="711200" cy="711200"/>
            <a:chOff x="0" y="0"/>
            <a:chExt cx="948267" cy="948267"/>
          </a:xfrm>
        </p:grpSpPr>
        <p:grpSp>
          <p:nvGrpSpPr>
            <p:cNvPr id="27" name="Group 27"/>
            <p:cNvGrpSpPr/>
            <p:nvPr/>
          </p:nvGrpSpPr>
          <p:grpSpPr>
            <a:xfrm>
              <a:off x="0" y="0"/>
              <a:ext cx="948267" cy="9482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30" name="TextBox 3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3</a:t>
              </a:r>
            </a:p>
          </p:txBody>
        </p:sp>
      </p:grpSp>
      <p:sp>
        <p:nvSpPr>
          <p:cNvPr id="31" name="TextBox 31"/>
          <p:cNvSpPr txBox="1"/>
          <p:nvPr/>
        </p:nvSpPr>
        <p:spPr>
          <a:xfrm>
            <a:off x="1657350" y="3325298"/>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is Pathways?</a:t>
            </a:r>
          </a:p>
        </p:txBody>
      </p:sp>
      <p:sp>
        <p:nvSpPr>
          <p:cNvPr id="32" name="TextBox 32"/>
          <p:cNvSpPr txBox="1"/>
          <p:nvPr/>
        </p:nvSpPr>
        <p:spPr>
          <a:xfrm>
            <a:off x="685800" y="4264626"/>
            <a:ext cx="5448300" cy="2938145"/>
          </a:xfrm>
          <a:prstGeom prst="rect">
            <a:avLst/>
          </a:prstGeom>
        </p:spPr>
        <p:txBody>
          <a:bodyPr lIns="0" tIns="0" rIns="0" bIns="0" rtlCol="0" anchor="t">
            <a:spAutoFit/>
          </a:bodyPr>
          <a:lstStyle/>
          <a:p>
            <a:pPr algn="l">
              <a:lnSpc>
                <a:spcPts val="2380"/>
              </a:lnSpc>
            </a:pPr>
            <a:r>
              <a:rPr lang="en-US" sz="1700">
                <a:solidFill>
                  <a:srgbClr val="4B4B4A"/>
                </a:solidFill>
                <a:latin typeface="Open Sans Light"/>
                <a:ea typeface="Open Sans Light"/>
                <a:cs typeface="Open Sans Light"/>
                <a:sym typeface="Open Sans"/>
              </a:rPr>
              <a:t>The Pathways Programme by South of Scotland Enterprise (SOSE) is a support initiative designed to help people in the South of Scotland turn their business ideas into reality.</a:t>
            </a:r>
          </a:p>
          <a:p>
            <a:pPr algn="l">
              <a:lnSpc>
                <a:spcPts val="2380"/>
              </a:lnSpc>
            </a:pPr>
            <a:endParaRPr lang="en-US" sz="1700">
              <a:solidFill>
                <a:srgbClr val="4B4B4A"/>
              </a:solidFill>
              <a:latin typeface="Open Sans Light"/>
              <a:ea typeface="Open Sans Light"/>
              <a:cs typeface="Open Sans Light"/>
              <a:sym typeface="Open Sans"/>
            </a:endParaRPr>
          </a:p>
          <a:p>
            <a:pPr algn="l">
              <a:lnSpc>
                <a:spcPts val="2380"/>
              </a:lnSpc>
            </a:pPr>
            <a:r>
              <a:rPr lang="en-US" sz="1700">
                <a:solidFill>
                  <a:srgbClr val="4B4B4A"/>
                </a:solidFill>
                <a:latin typeface="Open Sans Light"/>
                <a:ea typeface="Open Sans Light"/>
                <a:cs typeface="Open Sans Light"/>
                <a:sym typeface="Open Sans"/>
              </a:rPr>
              <a:t>It specifically focuses on women and under-represented groups, helping them overcome the personal and practical barriers that often make starting a business feel overwhelming.</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3" name="TextBox 33"/>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2</a:t>
            </a:r>
          </a:p>
        </p:txBody>
      </p:sp>
      <p:sp>
        <p:nvSpPr>
          <p:cNvPr id="34" name="TextBox 34"/>
          <p:cNvSpPr txBox="1"/>
          <p:nvPr/>
        </p:nvSpPr>
        <p:spPr>
          <a:xfrm>
            <a:off x="790859" y="968035"/>
            <a:ext cx="16577021" cy="679449"/>
          </a:xfrm>
          <a:prstGeom prst="rect">
            <a:avLst/>
          </a:prstGeom>
        </p:spPr>
        <p:txBody>
          <a:bodyPr lIns="0" tIns="0" rIns="0" bIns="0" rtlCol="0" anchor="t">
            <a:spAutoFit/>
          </a:bodyPr>
          <a:lstStyle/>
          <a:p>
            <a:pPr algn="l">
              <a:lnSpc>
                <a:spcPts val="5600"/>
              </a:lnSpc>
              <a:spcBef>
                <a:spcPct val="0"/>
              </a:spcBef>
            </a:pPr>
            <a:r>
              <a:rPr lang="en-US" sz="4000" b="1">
                <a:solidFill>
                  <a:srgbClr val="177478"/>
                </a:solidFill>
                <a:latin typeface="Montserrat Semi-Bold"/>
                <a:ea typeface="Montserrat Semi-Bold"/>
                <a:cs typeface="Montserrat Semi-Bold"/>
                <a:sym typeface="Montserrat Semi-Bold"/>
              </a:rPr>
              <a:t>Understanding opportunities, ideas and local entrepreneurship</a:t>
            </a:r>
          </a:p>
        </p:txBody>
      </p:sp>
      <p:sp>
        <p:nvSpPr>
          <p:cNvPr id="35" name="TextBox 35"/>
          <p:cNvSpPr txBox="1"/>
          <p:nvPr/>
        </p:nvSpPr>
        <p:spPr>
          <a:xfrm>
            <a:off x="7485852" y="3325298"/>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will you gain?</a:t>
            </a:r>
          </a:p>
        </p:txBody>
      </p:sp>
      <p:sp>
        <p:nvSpPr>
          <p:cNvPr id="36" name="TextBox 36"/>
          <p:cNvSpPr txBox="1"/>
          <p:nvPr/>
        </p:nvSpPr>
        <p:spPr>
          <a:xfrm>
            <a:off x="13310012" y="3325298"/>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Session Structure</a:t>
            </a:r>
          </a:p>
        </p:txBody>
      </p:sp>
      <p:sp>
        <p:nvSpPr>
          <p:cNvPr id="37" name="TextBox 37"/>
          <p:cNvSpPr txBox="1"/>
          <p:nvPr/>
        </p:nvSpPr>
        <p:spPr>
          <a:xfrm>
            <a:off x="790859" y="2420074"/>
            <a:ext cx="16207747" cy="280670"/>
          </a:xfrm>
          <a:prstGeom prst="rect">
            <a:avLst/>
          </a:prstGeom>
        </p:spPr>
        <p:txBody>
          <a:bodyPr lIns="0" tIns="0" rIns="0" bIns="0" rtlCol="0" anchor="t">
            <a:spAutoFit/>
          </a:bodyPr>
          <a:lstStyle/>
          <a:p>
            <a:pPr algn="l">
              <a:lnSpc>
                <a:spcPts val="2380"/>
              </a:lnSpc>
              <a:spcBef>
                <a:spcPct val="0"/>
              </a:spcBef>
            </a:pPr>
            <a:r>
              <a:rPr lang="en-US" sz="1700" dirty="0">
                <a:solidFill>
                  <a:srgbClr val="834E95"/>
                </a:solidFill>
                <a:latin typeface="Montserrat"/>
                <a:ea typeface="Montserrat"/>
                <a:cs typeface="Montserrat"/>
                <a:sym typeface="Montserrat"/>
              </a:rPr>
              <a:t>This </a:t>
            </a:r>
            <a:r>
              <a:rPr lang="en-US" sz="1700" dirty="0" err="1">
                <a:solidFill>
                  <a:srgbClr val="834E95"/>
                </a:solidFill>
                <a:latin typeface="Montserrat"/>
                <a:ea typeface="Montserrat"/>
                <a:cs typeface="Montserrat"/>
                <a:sym typeface="Montserrat"/>
              </a:rPr>
              <a:t>programme</a:t>
            </a:r>
            <a:r>
              <a:rPr lang="en-US" sz="1700" dirty="0">
                <a:solidFill>
                  <a:srgbClr val="834E95"/>
                </a:solidFill>
                <a:latin typeface="Montserrat"/>
                <a:ea typeface="Montserrat"/>
                <a:cs typeface="Montserrat"/>
                <a:sym typeface="Montserrat"/>
              </a:rPr>
              <a:t> is about exploring ideas, building confidence and understanding how enterprise can create opportunities in the South of Scotland.</a:t>
            </a:r>
          </a:p>
        </p:txBody>
      </p:sp>
      <p:sp>
        <p:nvSpPr>
          <p:cNvPr id="38" name="TextBox 38"/>
          <p:cNvSpPr txBox="1"/>
          <p:nvPr/>
        </p:nvSpPr>
        <p:spPr>
          <a:xfrm>
            <a:off x="6438900" y="4264626"/>
            <a:ext cx="5448300"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Confidence &amp; Coaching: Personal support from local coaches to help you move past self-doubt and build the resilience needed to run a business.</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Financial Help: Small grants (up to £1,000) to help pay for start-up essentials like equipment, marketing, or training.</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Community: Connection to a network of other local entrepreneurs so you don’t have to start your journey alone.</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Growth Support: Specialist coaching for those ready to scale up or innovate their existing business.</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9" name="TextBox 39"/>
          <p:cNvSpPr txBox="1"/>
          <p:nvPr/>
        </p:nvSpPr>
        <p:spPr>
          <a:xfrm>
            <a:off x="12176471" y="4245576"/>
            <a:ext cx="5448300" cy="2249805"/>
          </a:xfrm>
          <a:prstGeom prst="rect">
            <a:avLst/>
          </a:prstGeom>
        </p:spPr>
        <p:txBody>
          <a:bodyPr lIns="0" tIns="0" rIns="0" bIns="0" rtlCol="0" anchor="t">
            <a:spAutoFit/>
          </a:bodyPr>
          <a:lstStyle/>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Introduction video</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Understanding entrepreneurship</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Regional opportunities</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Case study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Activity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Reflection</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Key takeaways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654588"/>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638745"/>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622901"/>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607058"/>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grpSp>
        <p:nvGrpSpPr>
          <p:cNvPr id="25" name="Group 25"/>
          <p:cNvGrpSpPr/>
          <p:nvPr/>
        </p:nvGrpSpPr>
        <p:grpSpPr>
          <a:xfrm>
            <a:off x="12663885" y="1990966"/>
            <a:ext cx="4440216" cy="4425857"/>
            <a:chOff x="0" y="0"/>
            <a:chExt cx="5920287" cy="5901142"/>
          </a:xfrm>
        </p:grpSpPr>
        <p:grpSp>
          <p:nvGrpSpPr>
            <p:cNvPr id="26" name="Group 26"/>
            <p:cNvGrpSpPr/>
            <p:nvPr/>
          </p:nvGrpSpPr>
          <p:grpSpPr>
            <a:xfrm>
              <a:off x="0" y="0"/>
              <a:ext cx="5920287" cy="5901142"/>
              <a:chOff x="0" y="0"/>
              <a:chExt cx="1169439" cy="1165658"/>
            </a:xfrm>
          </p:grpSpPr>
          <p:sp>
            <p:nvSpPr>
              <p:cNvPr id="27" name="Freeform 27"/>
              <p:cNvSpPr/>
              <p:nvPr/>
            </p:nvSpPr>
            <p:spPr>
              <a:xfrm>
                <a:off x="0" y="0"/>
                <a:ext cx="1169439" cy="1165658"/>
              </a:xfrm>
              <a:custGeom>
                <a:avLst/>
                <a:gdLst/>
                <a:ahLst/>
                <a:cxnLst/>
                <a:rect l="l" t="t" r="r" b="b"/>
                <a:pathLst>
                  <a:path w="1169439" h="1165658">
                    <a:moveTo>
                      <a:pt x="88923" y="0"/>
                    </a:moveTo>
                    <a:lnTo>
                      <a:pt x="1080516" y="0"/>
                    </a:lnTo>
                    <a:cubicBezTo>
                      <a:pt x="1129627" y="0"/>
                      <a:pt x="1169439" y="39812"/>
                      <a:pt x="1169439" y="88923"/>
                    </a:cubicBezTo>
                    <a:lnTo>
                      <a:pt x="1169439" y="1076735"/>
                    </a:lnTo>
                    <a:cubicBezTo>
                      <a:pt x="1169439" y="1125846"/>
                      <a:pt x="1129627" y="1165658"/>
                      <a:pt x="1080516" y="1165658"/>
                    </a:cubicBezTo>
                    <a:lnTo>
                      <a:pt x="88923" y="1165658"/>
                    </a:lnTo>
                    <a:cubicBezTo>
                      <a:pt x="39812" y="1165658"/>
                      <a:pt x="0" y="1125846"/>
                      <a:pt x="0" y="1076735"/>
                    </a:cubicBezTo>
                    <a:lnTo>
                      <a:pt x="0" y="88923"/>
                    </a:lnTo>
                    <a:cubicBezTo>
                      <a:pt x="0" y="39812"/>
                      <a:pt x="39812" y="0"/>
                      <a:pt x="88923" y="0"/>
                    </a:cubicBezTo>
                    <a:close/>
                  </a:path>
                </a:pathLst>
              </a:custGeom>
              <a:solidFill>
                <a:srgbClr val="834E95"/>
              </a:solidFill>
            </p:spPr>
            <p:txBody>
              <a:bodyPr/>
              <a:lstStyle/>
              <a:p>
                <a:endParaRPr lang="en-US"/>
              </a:p>
            </p:txBody>
          </p:sp>
          <p:sp>
            <p:nvSpPr>
              <p:cNvPr id="28" name="TextBox 28"/>
              <p:cNvSpPr txBox="1"/>
              <p:nvPr/>
            </p:nvSpPr>
            <p:spPr>
              <a:xfrm>
                <a:off x="0" y="-28575"/>
                <a:ext cx="1169439" cy="1194233"/>
              </a:xfrm>
              <a:prstGeom prst="rect">
                <a:avLst/>
              </a:prstGeom>
            </p:spPr>
            <p:txBody>
              <a:bodyPr lIns="50800" tIns="50800" rIns="50800" bIns="50800" rtlCol="0" anchor="ctr"/>
              <a:lstStyle/>
              <a:p>
                <a:pPr algn="ctr">
                  <a:lnSpc>
                    <a:spcPts val="1885"/>
                  </a:lnSpc>
                </a:pPr>
                <a:endParaRPr/>
              </a:p>
            </p:txBody>
          </p:sp>
        </p:grpSp>
        <p:sp>
          <p:nvSpPr>
            <p:cNvPr id="29" name="Freeform 29"/>
            <p:cNvSpPr/>
            <p:nvPr/>
          </p:nvSpPr>
          <p:spPr>
            <a:xfrm>
              <a:off x="453545" y="207371"/>
              <a:ext cx="5013198" cy="5486400"/>
            </a:xfrm>
            <a:custGeom>
              <a:avLst/>
              <a:gdLst/>
              <a:ahLst/>
              <a:cxnLst/>
              <a:rect l="l" t="t" r="r" b="b"/>
              <a:pathLst>
                <a:path w="5013198" h="5486400">
                  <a:moveTo>
                    <a:pt x="0" y="0"/>
                  </a:moveTo>
                  <a:lnTo>
                    <a:pt x="5013198" y="0"/>
                  </a:lnTo>
                  <a:lnTo>
                    <a:pt x="5013198" y="5486400"/>
                  </a:lnTo>
                  <a:lnTo>
                    <a:pt x="0" y="54864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0" name="TextBox 30"/>
          <p:cNvSpPr txBox="1"/>
          <p:nvPr/>
        </p:nvSpPr>
        <p:spPr>
          <a:xfrm>
            <a:off x="1028700" y="5637421"/>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31" name="TextBox 31"/>
          <p:cNvSpPr txBox="1"/>
          <p:nvPr/>
        </p:nvSpPr>
        <p:spPr>
          <a:xfrm>
            <a:off x="1918550" y="5757309"/>
            <a:ext cx="8277680"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Identify one idea or action they could try.</a:t>
            </a:r>
          </a:p>
        </p:txBody>
      </p:sp>
      <p:sp>
        <p:nvSpPr>
          <p:cNvPr id="32" name="TextBox 32"/>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3</a:t>
            </a:r>
          </a:p>
        </p:txBody>
      </p:sp>
      <p:sp>
        <p:nvSpPr>
          <p:cNvPr id="33" name="TextBox 33"/>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34" name="TextBox 34"/>
          <p:cNvSpPr txBox="1"/>
          <p:nvPr/>
        </p:nvSpPr>
        <p:spPr>
          <a:xfrm>
            <a:off x="1028700" y="1842971"/>
            <a:ext cx="13855293" cy="280670"/>
          </a:xfrm>
          <a:prstGeom prst="rect">
            <a:avLst/>
          </a:prstGeom>
        </p:spPr>
        <p:txBody>
          <a:bodyPr lIns="0" tIns="0" rIns="0" bIns="0" rtlCol="0" anchor="t">
            <a:spAutoFit/>
          </a:bodyPr>
          <a:lstStyle/>
          <a:p>
            <a:pPr algn="l">
              <a:lnSpc>
                <a:spcPts val="2380"/>
              </a:lnSpc>
              <a:spcBef>
                <a:spcPct val="0"/>
              </a:spcBef>
            </a:pPr>
            <a:r>
              <a:rPr lang="en-US" sz="1700">
                <a:solidFill>
                  <a:srgbClr val="834E95"/>
                </a:solidFill>
                <a:latin typeface="Montserrat"/>
                <a:ea typeface="Montserrat"/>
                <a:cs typeface="Montserrat"/>
                <a:sym typeface="Montserrat"/>
              </a:rPr>
              <a:t>By the end of this module you will:</a:t>
            </a:r>
          </a:p>
        </p:txBody>
      </p:sp>
      <p:sp>
        <p:nvSpPr>
          <p:cNvPr id="35" name="TextBox 35"/>
          <p:cNvSpPr txBox="1"/>
          <p:nvPr/>
        </p:nvSpPr>
        <p:spPr>
          <a:xfrm>
            <a:off x="1028700" y="7474730"/>
            <a:ext cx="13963010" cy="811530"/>
          </a:xfrm>
          <a:prstGeom prst="rect">
            <a:avLst/>
          </a:prstGeom>
        </p:spPr>
        <p:txBody>
          <a:bodyPr lIns="0" tIns="0" rIns="0" bIns="0" rtlCol="0" anchor="t">
            <a:spAutoFit/>
          </a:bodyPr>
          <a:lstStyle/>
          <a:p>
            <a:pPr algn="l">
              <a:lnSpc>
                <a:spcPts val="6719"/>
              </a:lnSpc>
              <a:spcBef>
                <a:spcPct val="0"/>
              </a:spcBef>
            </a:pPr>
            <a:r>
              <a:rPr lang="en-US" sz="4800" b="1">
                <a:solidFill>
                  <a:srgbClr val="834E95"/>
                </a:solidFill>
                <a:latin typeface="Montserrat Semi-Bold"/>
                <a:ea typeface="Montserrat Semi-Bold"/>
                <a:cs typeface="Montserrat Semi-Bold"/>
                <a:sym typeface="Montserrat Semi-Bold"/>
              </a:rPr>
              <a:t>What does “confidence” mean to you?</a:t>
            </a:r>
          </a:p>
        </p:txBody>
      </p:sp>
      <p:sp>
        <p:nvSpPr>
          <p:cNvPr id="36" name="TextBox 36"/>
          <p:cNvSpPr txBox="1"/>
          <p:nvPr/>
        </p:nvSpPr>
        <p:spPr>
          <a:xfrm>
            <a:off x="1918550" y="4795334"/>
            <a:ext cx="8277680"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Explore how small steps build confidence.</a:t>
            </a:r>
          </a:p>
        </p:txBody>
      </p:sp>
      <p:sp>
        <p:nvSpPr>
          <p:cNvPr id="37" name="TextBox 37"/>
          <p:cNvSpPr txBox="1"/>
          <p:nvPr/>
        </p:nvSpPr>
        <p:spPr>
          <a:xfrm>
            <a:off x="1918550" y="3808543"/>
            <a:ext cx="8277680"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Recognise common fears when starting something new.</a:t>
            </a:r>
          </a:p>
        </p:txBody>
      </p:sp>
      <p:sp>
        <p:nvSpPr>
          <p:cNvPr id="38" name="TextBox 38"/>
          <p:cNvSpPr txBox="1"/>
          <p:nvPr/>
        </p:nvSpPr>
        <p:spPr>
          <a:xfrm>
            <a:off x="1918550" y="2824387"/>
            <a:ext cx="9938865"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Understand why confidence often grows after taking action.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962025" y="737659"/>
            <a:ext cx="8490625" cy="1129323"/>
            <a:chOff x="0" y="0"/>
            <a:chExt cx="2236214" cy="297435"/>
          </a:xfrm>
        </p:grpSpPr>
        <p:sp>
          <p:nvSpPr>
            <p:cNvPr id="8" name="Freeform 8"/>
            <p:cNvSpPr/>
            <p:nvPr/>
          </p:nvSpPr>
          <p:spPr>
            <a:xfrm>
              <a:off x="0" y="0"/>
              <a:ext cx="2236214" cy="297435"/>
            </a:xfrm>
            <a:custGeom>
              <a:avLst/>
              <a:gdLst/>
              <a:ahLst/>
              <a:cxnLst/>
              <a:rect l="l" t="t" r="r" b="b"/>
              <a:pathLst>
                <a:path w="2236214" h="297435">
                  <a:moveTo>
                    <a:pt x="18236" y="0"/>
                  </a:moveTo>
                  <a:lnTo>
                    <a:pt x="2217978" y="0"/>
                  </a:lnTo>
                  <a:cubicBezTo>
                    <a:pt x="2228049" y="0"/>
                    <a:pt x="2236214" y="8165"/>
                    <a:pt x="2236214" y="18236"/>
                  </a:cubicBezTo>
                  <a:lnTo>
                    <a:pt x="2236214" y="279198"/>
                  </a:lnTo>
                  <a:cubicBezTo>
                    <a:pt x="2236214" y="284035"/>
                    <a:pt x="2234293" y="288673"/>
                    <a:pt x="2230873" y="292093"/>
                  </a:cubicBezTo>
                  <a:cubicBezTo>
                    <a:pt x="2227453" y="295513"/>
                    <a:pt x="2222814" y="297435"/>
                    <a:pt x="2217978" y="297435"/>
                  </a:cubicBezTo>
                  <a:lnTo>
                    <a:pt x="18236" y="297435"/>
                  </a:lnTo>
                  <a:cubicBezTo>
                    <a:pt x="8165" y="297435"/>
                    <a:pt x="0" y="289270"/>
                    <a:pt x="0" y="279198"/>
                  </a:cubicBezTo>
                  <a:lnTo>
                    <a:pt x="0" y="18236"/>
                  </a:lnTo>
                  <a:cubicBezTo>
                    <a:pt x="0" y="8165"/>
                    <a:pt x="8165" y="0"/>
                    <a:pt x="18236" y="0"/>
                  </a:cubicBezTo>
                  <a:close/>
                </a:path>
              </a:pathLst>
            </a:custGeom>
            <a:solidFill>
              <a:srgbClr val="177478"/>
            </a:solidFill>
          </p:spPr>
          <p:txBody>
            <a:bodyPr/>
            <a:lstStyle/>
            <a:p>
              <a:endParaRPr lang="en-US"/>
            </a:p>
          </p:txBody>
        </p:sp>
        <p:sp>
          <p:nvSpPr>
            <p:cNvPr id="9" name="TextBox 9"/>
            <p:cNvSpPr txBox="1"/>
            <p:nvPr/>
          </p:nvSpPr>
          <p:spPr>
            <a:xfrm>
              <a:off x="0" y="-28575"/>
              <a:ext cx="2236214" cy="326010"/>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1028700" y="2396344"/>
            <a:ext cx="16230600" cy="2910841"/>
          </a:xfrm>
          <a:prstGeom prst="rect">
            <a:avLst/>
          </a:prstGeom>
        </p:spPr>
        <p:txBody>
          <a:bodyPr lIns="0" tIns="0" rIns="0" bIns="0" rtlCol="0" anchor="t">
            <a:spAutoFit/>
          </a:bodyPr>
          <a:lstStyle/>
          <a:p>
            <a:pPr algn="l">
              <a:lnSpc>
                <a:spcPts val="3359"/>
              </a:lnSpc>
            </a:pPr>
            <a:r>
              <a:rPr lang="en-US" sz="2399">
                <a:solidFill>
                  <a:srgbClr val="4B4B4A"/>
                </a:solidFill>
                <a:latin typeface="Open Sans Light"/>
                <a:ea typeface="Open Sans Light"/>
                <a:cs typeface="Open Sans Light"/>
                <a:sym typeface="Open Sans"/>
              </a:rPr>
              <a:t>Starting something new can feel exciting, but it can also feel intimidating. Many people believe they need to feel confident, prepared, or experienced before they begin. In reality, most entrepreneurs start with uncertainty, doubts and questions about whether their idea will work.</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r>
              <a:rPr lang="en-US" sz="2399">
                <a:solidFill>
                  <a:srgbClr val="4B4B4A"/>
                </a:solidFill>
                <a:latin typeface="Open Sans Light"/>
                <a:ea typeface="Open Sans Light"/>
                <a:cs typeface="Open Sans Light"/>
                <a:sym typeface="Open Sans"/>
              </a:rPr>
              <a:t>This video explores why starting something new can feel daunting and why waiting until you feel “ready” can sometimes hold people back. As you watch, think about what might stop someone from starting their idea and how confidence can grow through taking small steps.</a:t>
            </a:r>
          </a:p>
        </p:txBody>
      </p:sp>
      <p:sp>
        <p:nvSpPr>
          <p:cNvPr id="11" name="TextBox 11"/>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4</a:t>
            </a:r>
          </a:p>
        </p:txBody>
      </p:sp>
      <p:sp>
        <p:nvSpPr>
          <p:cNvPr id="12" name="TextBox 12"/>
          <p:cNvSpPr txBox="1"/>
          <p:nvPr/>
        </p:nvSpPr>
        <p:spPr>
          <a:xfrm>
            <a:off x="1132863" y="853693"/>
            <a:ext cx="8319788" cy="1659255"/>
          </a:xfrm>
          <a:prstGeom prst="rect">
            <a:avLst/>
          </a:prstGeom>
        </p:spPr>
        <p:txBody>
          <a:bodyPr lIns="0" tIns="0" rIns="0" bIns="0" rtlCol="0" anchor="t">
            <a:spAutoFit/>
          </a:bodyPr>
          <a:lstStyle/>
          <a:p>
            <a:pPr algn="l">
              <a:lnSpc>
                <a:spcPts val="6719"/>
              </a:lnSpc>
              <a:spcBef>
                <a:spcPct val="0"/>
              </a:spcBef>
            </a:pPr>
            <a:r>
              <a:rPr lang="en-US" sz="4800" b="1">
                <a:solidFill>
                  <a:srgbClr val="FFFFFF"/>
                </a:solidFill>
                <a:latin typeface="Montserrat Semi-Bold"/>
                <a:ea typeface="Montserrat Semi-Bold"/>
                <a:cs typeface="Montserrat Semi-Bold"/>
                <a:sym typeface="Montserrat Semi-Bold"/>
              </a:rPr>
              <a:t>Why people wait too long to start?</a:t>
            </a:r>
          </a:p>
        </p:txBody>
      </p:sp>
      <p:sp>
        <p:nvSpPr>
          <p:cNvPr id="13" name="TextBox 13"/>
          <p:cNvSpPr txBox="1"/>
          <p:nvPr/>
        </p:nvSpPr>
        <p:spPr>
          <a:xfrm>
            <a:off x="962025" y="6134446"/>
            <a:ext cx="15544268" cy="1659255"/>
          </a:xfrm>
          <a:prstGeom prst="rect">
            <a:avLst/>
          </a:prstGeom>
        </p:spPr>
        <p:txBody>
          <a:bodyPr lIns="0" tIns="0" rIns="0" bIns="0" rtlCol="0" anchor="t">
            <a:spAutoFit/>
          </a:bodyPr>
          <a:lstStyle/>
          <a:p>
            <a:pPr algn="l">
              <a:lnSpc>
                <a:spcPts val="6719"/>
              </a:lnSpc>
              <a:spcBef>
                <a:spcPct val="0"/>
              </a:spcBef>
            </a:pPr>
            <a:r>
              <a:rPr lang="en-US" sz="4800" b="1">
                <a:solidFill>
                  <a:srgbClr val="834E95"/>
                </a:solidFill>
                <a:latin typeface="Montserrat Semi-Bold"/>
                <a:ea typeface="Montserrat Semi-Bold"/>
                <a:cs typeface="Montserrat Semi-Bold"/>
                <a:sym typeface="Montserrat Semi-Bold"/>
              </a:rPr>
              <a:t>Have you ever delayed doing something because you didn’t feel ready?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7261762" y="9450703"/>
            <a:ext cx="147476"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5</a:t>
            </a:r>
          </a:p>
        </p:txBody>
      </p:sp>
      <p:sp>
        <p:nvSpPr>
          <p:cNvPr id="8" name="TextBox 8"/>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dirty="0">
                <a:solidFill>
                  <a:srgbClr val="177478"/>
                </a:solidFill>
                <a:latin typeface="Montserrat Semi-Bold"/>
                <a:ea typeface="Montserrat Semi-Bold"/>
                <a:cs typeface="Montserrat Semi-Bold"/>
                <a:sym typeface="Montserrat Semi-Bold"/>
              </a:rPr>
              <a:t>Confidence Grows Through Action</a:t>
            </a:r>
          </a:p>
        </p:txBody>
      </p:sp>
      <p:sp>
        <p:nvSpPr>
          <p:cNvPr id="9" name="TextBox 9"/>
          <p:cNvSpPr txBox="1"/>
          <p:nvPr/>
        </p:nvSpPr>
        <p:spPr>
          <a:xfrm>
            <a:off x="1028700" y="1907848"/>
            <a:ext cx="16230600" cy="1653540"/>
          </a:xfrm>
          <a:prstGeom prst="rect">
            <a:avLst/>
          </a:prstGeom>
        </p:spPr>
        <p:txBody>
          <a:bodyPr lIns="0" tIns="0" rIns="0" bIns="0" rtlCol="0" anchor="t">
            <a:spAutoFit/>
          </a:bodyPr>
          <a:lstStyle/>
          <a:p>
            <a:pPr algn="l">
              <a:lnSpc>
                <a:spcPts val="3359"/>
              </a:lnSpc>
            </a:pPr>
            <a:r>
              <a:rPr lang="en-US" sz="2399">
                <a:solidFill>
                  <a:srgbClr val="4B4B4A"/>
                </a:solidFill>
                <a:latin typeface="Open Sans Light"/>
                <a:ea typeface="Open Sans Light"/>
                <a:cs typeface="Open Sans Light"/>
                <a:sym typeface="Open Sans"/>
              </a:rPr>
              <a:t>As you watch the video, write down any points that stand out to you.</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spcBef>
                <a:spcPct val="0"/>
              </a:spcBef>
            </a:pPr>
            <a:r>
              <a:rPr lang="en-US" sz="2399">
                <a:solidFill>
                  <a:srgbClr val="4B4B4A"/>
                </a:solidFill>
                <a:latin typeface="Open Sans Light"/>
                <a:ea typeface="Open Sans Light"/>
                <a:cs typeface="Open Sans Light"/>
                <a:sym typeface="Open Sans"/>
              </a:rPr>
              <a:t>Think about moments where you recognise your own thoughts, worries, or questions about starting a business or sharing an idea.</a:t>
            </a:r>
          </a:p>
        </p:txBody>
      </p:sp>
      <p:grpSp>
        <p:nvGrpSpPr>
          <p:cNvPr id="13" name="Group 8">
            <a:extLst>
              <a:ext uri="{FF2B5EF4-FFF2-40B4-BE49-F238E27FC236}">
                <a16:creationId xmlns:a16="http://schemas.microsoft.com/office/drawing/2014/main" id="{E135270E-BF08-21C3-8D35-B41349EA4C5E}"/>
              </a:ext>
            </a:extLst>
          </p:cNvPr>
          <p:cNvGrpSpPr/>
          <p:nvPr/>
        </p:nvGrpSpPr>
        <p:grpSpPr>
          <a:xfrm>
            <a:off x="15850253" y="405602"/>
            <a:ext cx="1972001" cy="1972001"/>
            <a:chOff x="0" y="0"/>
            <a:chExt cx="812800" cy="812800"/>
          </a:xfrm>
        </p:grpSpPr>
        <p:sp>
          <p:nvSpPr>
            <p:cNvPr id="14" name="Freeform 9">
              <a:extLst>
                <a:ext uri="{FF2B5EF4-FFF2-40B4-BE49-F238E27FC236}">
                  <a16:creationId xmlns:a16="http://schemas.microsoft.com/office/drawing/2014/main" id="{E70964A7-CAB0-4245-3934-3AD6D60364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7261762" y="9450703"/>
            <a:ext cx="147476"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6</a:t>
            </a:r>
          </a:p>
        </p:txBody>
      </p:sp>
      <p:sp>
        <p:nvSpPr>
          <p:cNvPr id="8" name="TextBox 8"/>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from Different Confidence Journeys</a:t>
            </a:r>
          </a:p>
        </p:txBody>
      </p:sp>
      <p:sp>
        <p:nvSpPr>
          <p:cNvPr id="9" name="TextBox 9"/>
          <p:cNvSpPr txBox="1"/>
          <p:nvPr/>
        </p:nvSpPr>
        <p:spPr>
          <a:xfrm>
            <a:off x="1028700" y="2752976"/>
            <a:ext cx="16230600" cy="396240"/>
          </a:xfrm>
          <a:prstGeom prst="rect">
            <a:avLst/>
          </a:prstGeom>
        </p:spPr>
        <p:txBody>
          <a:bodyPr lIns="0" tIns="0" rIns="0" bIns="0" rtlCol="0" anchor="t">
            <a:spAutoFit/>
          </a:bodyPr>
          <a:lstStyle/>
          <a:p>
            <a:pPr algn="l">
              <a:lnSpc>
                <a:spcPts val="3359"/>
              </a:lnSpc>
              <a:spcBef>
                <a:spcPct val="0"/>
              </a:spcBef>
            </a:pPr>
            <a:r>
              <a:rPr lang="en-US" sz="2399" dirty="0">
                <a:solidFill>
                  <a:srgbClr val="834E95"/>
                </a:solidFill>
                <a:latin typeface="Open Sans Light"/>
                <a:ea typeface="Open Sans Light"/>
                <a:cs typeface="Open Sans Light"/>
                <a:sym typeface="Open Sans"/>
              </a:rPr>
              <a:t>Confidence grows in different ways for different people.</a:t>
            </a:r>
          </a:p>
        </p:txBody>
      </p:sp>
      <p:sp>
        <p:nvSpPr>
          <p:cNvPr id="10" name="TextBox 10"/>
          <p:cNvSpPr txBox="1"/>
          <p:nvPr/>
        </p:nvSpPr>
        <p:spPr>
          <a:xfrm>
            <a:off x="1028700" y="3398402"/>
            <a:ext cx="8769818" cy="5425441"/>
          </a:xfrm>
          <a:prstGeom prst="rect">
            <a:avLst/>
          </a:prstGeom>
        </p:spPr>
        <p:txBody>
          <a:bodyPr lIns="0" tIns="0" rIns="0" bIns="0" rtlCol="0" anchor="t">
            <a:spAutoFit/>
          </a:bodyPr>
          <a:lstStyle/>
          <a:p>
            <a:pPr algn="l">
              <a:lnSpc>
                <a:spcPts val="3359"/>
              </a:lnSpc>
            </a:pPr>
            <a:r>
              <a:rPr lang="en-US" sz="2399" dirty="0">
                <a:solidFill>
                  <a:srgbClr val="4B4B4A"/>
                </a:solidFill>
                <a:latin typeface="Open Sans Light"/>
                <a:ea typeface="Open Sans Light"/>
                <a:cs typeface="Open Sans Light"/>
                <a:sym typeface="Open Sans"/>
              </a:rPr>
              <a:t>As a group, discuss the entrepreneurs you heard from.</a:t>
            </a:r>
          </a:p>
          <a:p>
            <a:pPr algn="l">
              <a:lnSpc>
                <a:spcPts val="3359"/>
              </a:lnSpc>
            </a:pPr>
            <a:endParaRPr lang="en-US" sz="2399" dirty="0">
              <a:solidFill>
                <a:srgbClr val="4B4B4A"/>
              </a:solidFill>
              <a:latin typeface="Open Sans Light"/>
              <a:ea typeface="Open Sans Light"/>
              <a:cs typeface="Open Sans Light"/>
              <a:sym typeface="Open Sans"/>
            </a:endParaRPr>
          </a:p>
          <a:p>
            <a:pPr algn="l">
              <a:lnSpc>
                <a:spcPts val="3359"/>
              </a:lnSpc>
            </a:pPr>
            <a:r>
              <a:rPr lang="en-US" sz="2399" dirty="0">
                <a:solidFill>
                  <a:srgbClr val="4B4B4A"/>
                </a:solidFill>
                <a:latin typeface="Open Sans Light"/>
                <a:ea typeface="Open Sans Light"/>
                <a:cs typeface="Open Sans Light"/>
                <a:sym typeface="Open Sans"/>
              </a:rPr>
              <a:t>Think about:</a:t>
            </a:r>
          </a:p>
          <a:p>
            <a:pPr algn="l">
              <a:lnSpc>
                <a:spcPts val="3359"/>
              </a:lnSpc>
            </a:pPr>
            <a:endParaRPr lang="en-US" sz="2399" dirty="0">
              <a:solidFill>
                <a:srgbClr val="4B4B4A"/>
              </a:solidFill>
              <a:latin typeface="Open Sans Light"/>
              <a:ea typeface="Open Sans Light"/>
              <a:cs typeface="Open Sans Light"/>
              <a:sym typeface="Open Sans"/>
            </a:endParaRPr>
          </a:p>
          <a:p>
            <a:pPr algn="l">
              <a:lnSpc>
                <a:spcPts val="3359"/>
              </a:lnSpc>
            </a:pPr>
            <a:r>
              <a:rPr lang="en-US" sz="2399" dirty="0">
                <a:solidFill>
                  <a:srgbClr val="4B4B4A"/>
                </a:solidFill>
                <a:latin typeface="Open Sans Light"/>
                <a:ea typeface="Open Sans Light"/>
                <a:cs typeface="Open Sans Light"/>
                <a:sym typeface="Open Sans"/>
              </a:rPr>
              <a:t>• What challenges did each person face?</a:t>
            </a:r>
          </a:p>
          <a:p>
            <a:pPr algn="l">
              <a:lnSpc>
                <a:spcPts val="3359"/>
              </a:lnSpc>
            </a:pPr>
            <a:r>
              <a:rPr lang="en-US" sz="2399" dirty="0">
                <a:solidFill>
                  <a:srgbClr val="4B4B4A"/>
                </a:solidFill>
                <a:latin typeface="Open Sans Light"/>
                <a:ea typeface="Open Sans Light"/>
                <a:cs typeface="Open Sans Light"/>
                <a:sym typeface="Open Sans"/>
              </a:rPr>
              <a:t>• What actions did they take to move forward?</a:t>
            </a:r>
          </a:p>
          <a:p>
            <a:pPr algn="l">
              <a:lnSpc>
                <a:spcPts val="3359"/>
              </a:lnSpc>
            </a:pPr>
            <a:r>
              <a:rPr lang="en-US" sz="2399" dirty="0">
                <a:solidFill>
                  <a:srgbClr val="4B4B4A"/>
                </a:solidFill>
                <a:latin typeface="Open Sans Light"/>
                <a:ea typeface="Open Sans Light"/>
                <a:cs typeface="Open Sans Light"/>
                <a:sym typeface="Open Sans"/>
              </a:rPr>
              <a:t>• Who or what helped them?</a:t>
            </a:r>
          </a:p>
          <a:p>
            <a:pPr algn="l">
              <a:lnSpc>
                <a:spcPts val="3359"/>
              </a:lnSpc>
            </a:pPr>
            <a:r>
              <a:rPr lang="en-US" sz="2399" dirty="0">
                <a:solidFill>
                  <a:srgbClr val="4B4B4A"/>
                </a:solidFill>
                <a:latin typeface="Open Sans Light"/>
                <a:ea typeface="Open Sans Light"/>
                <a:cs typeface="Open Sans Light"/>
                <a:sym typeface="Open Sans"/>
              </a:rPr>
              <a:t>• How did their confidence grow?</a:t>
            </a:r>
          </a:p>
          <a:p>
            <a:pPr algn="l">
              <a:lnSpc>
                <a:spcPts val="3359"/>
              </a:lnSpc>
            </a:pPr>
            <a:endParaRPr lang="en-US" sz="2399" dirty="0">
              <a:solidFill>
                <a:srgbClr val="4B4B4A"/>
              </a:solidFill>
              <a:latin typeface="Open Sans Light"/>
              <a:ea typeface="Open Sans Light"/>
              <a:cs typeface="Open Sans Light"/>
              <a:sym typeface="Open Sans"/>
            </a:endParaRPr>
          </a:p>
          <a:p>
            <a:pPr algn="l">
              <a:lnSpc>
                <a:spcPts val="3359"/>
              </a:lnSpc>
            </a:pPr>
            <a:r>
              <a:rPr lang="en-US" sz="2399" dirty="0">
                <a:solidFill>
                  <a:srgbClr val="4B4B4A"/>
                </a:solidFill>
                <a:latin typeface="Open Sans Light"/>
                <a:ea typeface="Open Sans Light"/>
                <a:cs typeface="Open Sans Light"/>
                <a:sym typeface="Open Sans"/>
              </a:rPr>
              <a:t>Complete the table in your workbook.</a:t>
            </a:r>
          </a:p>
          <a:p>
            <a:pPr algn="l">
              <a:lnSpc>
                <a:spcPts val="3359"/>
              </a:lnSpc>
            </a:pPr>
            <a:endParaRPr lang="en-US" sz="2399" dirty="0">
              <a:solidFill>
                <a:srgbClr val="4B4B4A"/>
              </a:solidFill>
              <a:latin typeface="Open Sans Light"/>
              <a:ea typeface="Open Sans Light"/>
              <a:cs typeface="Open Sans Light"/>
              <a:sym typeface="Open Sans"/>
            </a:endParaRPr>
          </a:p>
          <a:p>
            <a:pPr algn="l">
              <a:lnSpc>
                <a:spcPts val="3359"/>
              </a:lnSpc>
            </a:pPr>
            <a:r>
              <a:rPr lang="en-US" sz="2399" b="1" dirty="0">
                <a:solidFill>
                  <a:srgbClr val="4B4B4A"/>
                </a:solidFill>
                <a:latin typeface="Open Sans Bold"/>
                <a:ea typeface="Open Sans Bold"/>
                <a:cs typeface="Open Sans Bold"/>
                <a:sym typeface="Open Sans Bold"/>
              </a:rPr>
              <a:t>Be ready to share one key insight with the room.</a:t>
            </a:r>
          </a:p>
          <a:p>
            <a:pPr algn="l">
              <a:lnSpc>
                <a:spcPts val="3359"/>
              </a:lnSpc>
            </a:pPr>
            <a:endParaRPr lang="en-US" sz="2399" b="1" dirty="0">
              <a:solidFill>
                <a:srgbClr val="4B4B4A"/>
              </a:solidFill>
              <a:latin typeface="Open Sans Bold"/>
              <a:ea typeface="Open Sans Bold"/>
              <a:cs typeface="Open Sans Bold"/>
              <a:sym typeface="Open Sans Bold"/>
            </a:endParaRPr>
          </a:p>
        </p:txBody>
      </p:sp>
      <p:grpSp>
        <p:nvGrpSpPr>
          <p:cNvPr id="11" name="Group 11"/>
          <p:cNvGrpSpPr/>
          <p:nvPr/>
        </p:nvGrpSpPr>
        <p:grpSpPr>
          <a:xfrm>
            <a:off x="12518118" y="3239997"/>
            <a:ext cx="3224657" cy="3807007"/>
            <a:chOff x="0" y="0"/>
            <a:chExt cx="4299543" cy="5076009"/>
          </a:xfrm>
        </p:grpSpPr>
        <p:sp>
          <p:nvSpPr>
            <p:cNvPr id="12" name="Freeform 12"/>
            <p:cNvSpPr/>
            <p:nvPr/>
          </p:nvSpPr>
          <p:spPr>
            <a:xfrm>
              <a:off x="25821" y="25821"/>
              <a:ext cx="4273722" cy="5050188"/>
            </a:xfrm>
            <a:custGeom>
              <a:avLst/>
              <a:gdLst/>
              <a:ahLst/>
              <a:cxnLst/>
              <a:rect l="l" t="t" r="r" b="b"/>
              <a:pathLst>
                <a:path w="4273722" h="5050188">
                  <a:moveTo>
                    <a:pt x="0" y="0"/>
                  </a:moveTo>
                  <a:lnTo>
                    <a:pt x="4273722" y="0"/>
                  </a:lnTo>
                  <a:lnTo>
                    <a:pt x="4273722" y="5050188"/>
                  </a:lnTo>
                  <a:lnTo>
                    <a:pt x="0" y="5050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0" y="0"/>
              <a:ext cx="4273722" cy="5050188"/>
            </a:xfrm>
            <a:custGeom>
              <a:avLst/>
              <a:gdLst/>
              <a:ahLst/>
              <a:cxnLst/>
              <a:rect l="l" t="t" r="r" b="b"/>
              <a:pathLst>
                <a:path w="4273722" h="5050188">
                  <a:moveTo>
                    <a:pt x="0" y="0"/>
                  </a:moveTo>
                  <a:lnTo>
                    <a:pt x="4273722" y="0"/>
                  </a:lnTo>
                  <a:lnTo>
                    <a:pt x="4273722" y="5050188"/>
                  </a:lnTo>
                  <a:lnTo>
                    <a:pt x="0" y="505018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Freeform 7"/>
          <p:cNvSpPr/>
          <p:nvPr/>
        </p:nvSpPr>
        <p:spPr>
          <a:xfrm>
            <a:off x="265098" y="2632068"/>
            <a:ext cx="17712329" cy="6155034"/>
          </a:xfrm>
          <a:custGeom>
            <a:avLst/>
            <a:gdLst/>
            <a:ahLst/>
            <a:cxnLst/>
            <a:rect l="l" t="t" r="r" b="b"/>
            <a:pathLst>
              <a:path w="17712329" h="6155034">
                <a:moveTo>
                  <a:pt x="0" y="0"/>
                </a:moveTo>
                <a:lnTo>
                  <a:pt x="17712330" y="0"/>
                </a:lnTo>
                <a:lnTo>
                  <a:pt x="17712330" y="6155035"/>
                </a:lnTo>
                <a:lnTo>
                  <a:pt x="0" y="6155035"/>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480476" y="4556121"/>
            <a:ext cx="1954054" cy="1153464"/>
            <a:chOff x="0" y="0"/>
            <a:chExt cx="420888" cy="248447"/>
          </a:xfrm>
        </p:grpSpPr>
        <p:sp>
          <p:nvSpPr>
            <p:cNvPr id="9" name="Freeform 9"/>
            <p:cNvSpPr/>
            <p:nvPr/>
          </p:nvSpPr>
          <p:spPr>
            <a:xfrm>
              <a:off x="0" y="0"/>
              <a:ext cx="420888" cy="248447"/>
            </a:xfrm>
            <a:custGeom>
              <a:avLst/>
              <a:gdLst/>
              <a:ahLst/>
              <a:cxnLst/>
              <a:rect l="l" t="t" r="r" b="b"/>
              <a:pathLst>
                <a:path w="420888" h="248447">
                  <a:moveTo>
                    <a:pt x="124224" y="0"/>
                  </a:moveTo>
                  <a:lnTo>
                    <a:pt x="296665" y="0"/>
                  </a:lnTo>
                  <a:cubicBezTo>
                    <a:pt x="329611" y="0"/>
                    <a:pt x="361208" y="13088"/>
                    <a:pt x="384504" y="36384"/>
                  </a:cubicBezTo>
                  <a:cubicBezTo>
                    <a:pt x="407801" y="59681"/>
                    <a:pt x="420888" y="91278"/>
                    <a:pt x="420888" y="124224"/>
                  </a:cubicBezTo>
                  <a:lnTo>
                    <a:pt x="420888" y="124224"/>
                  </a:lnTo>
                  <a:cubicBezTo>
                    <a:pt x="420888" y="157170"/>
                    <a:pt x="407801" y="188767"/>
                    <a:pt x="384504" y="212063"/>
                  </a:cubicBezTo>
                  <a:cubicBezTo>
                    <a:pt x="361208" y="235360"/>
                    <a:pt x="329611" y="248447"/>
                    <a:pt x="296665" y="248447"/>
                  </a:cubicBezTo>
                  <a:lnTo>
                    <a:pt x="124224" y="248447"/>
                  </a:lnTo>
                  <a:cubicBezTo>
                    <a:pt x="91278" y="248447"/>
                    <a:pt x="59681" y="235360"/>
                    <a:pt x="36384" y="212063"/>
                  </a:cubicBezTo>
                  <a:cubicBezTo>
                    <a:pt x="13088" y="188767"/>
                    <a:pt x="0" y="157170"/>
                    <a:pt x="0" y="124224"/>
                  </a:cubicBezTo>
                  <a:lnTo>
                    <a:pt x="0" y="124224"/>
                  </a:lnTo>
                  <a:cubicBezTo>
                    <a:pt x="0" y="91278"/>
                    <a:pt x="13088" y="59681"/>
                    <a:pt x="36384" y="36384"/>
                  </a:cubicBezTo>
                  <a:cubicBezTo>
                    <a:pt x="59681" y="13088"/>
                    <a:pt x="91278" y="0"/>
                    <a:pt x="124224" y="0"/>
                  </a:cubicBezTo>
                  <a:close/>
                </a:path>
              </a:pathLst>
            </a:custGeom>
            <a:solidFill>
              <a:srgbClr val="834E95"/>
            </a:solidFill>
          </p:spPr>
          <p:txBody>
            <a:bodyPr/>
            <a:lstStyle/>
            <a:p>
              <a:endParaRPr lang="en-US"/>
            </a:p>
          </p:txBody>
        </p:sp>
        <p:sp>
          <p:nvSpPr>
            <p:cNvPr id="10" name="TextBox 10"/>
            <p:cNvSpPr txBox="1"/>
            <p:nvPr/>
          </p:nvSpPr>
          <p:spPr>
            <a:xfrm>
              <a:off x="0" y="-47625"/>
              <a:ext cx="420888" cy="296072"/>
            </a:xfrm>
            <a:prstGeom prst="rect">
              <a:avLst/>
            </a:prstGeom>
          </p:spPr>
          <p:txBody>
            <a:bodyPr lIns="50800" tIns="50800" rIns="50800" bIns="50800" rtlCol="0" anchor="ctr"/>
            <a:lstStyle/>
            <a:p>
              <a:pPr algn="ctr">
                <a:lnSpc>
                  <a:spcPts val="4339"/>
                </a:lnSpc>
              </a:pPr>
              <a:r>
                <a:rPr lang="en-US" sz="3099">
                  <a:solidFill>
                    <a:srgbClr val="FFFFFF"/>
                  </a:solidFill>
                  <a:latin typeface="Open Sans Light"/>
                  <a:ea typeface="Open Sans Light"/>
                  <a:cs typeface="Open Sans Light"/>
                  <a:sym typeface="Open Sans"/>
                </a:rPr>
                <a:t>Doubt</a:t>
              </a:r>
            </a:p>
          </p:txBody>
        </p:sp>
      </p:grpSp>
      <p:sp>
        <p:nvSpPr>
          <p:cNvPr id="11" name="TextBox 11"/>
          <p:cNvSpPr txBox="1"/>
          <p:nvPr/>
        </p:nvSpPr>
        <p:spPr>
          <a:xfrm>
            <a:off x="17261762" y="9450703"/>
            <a:ext cx="147476"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7</a:t>
            </a:r>
          </a:p>
        </p:txBody>
      </p:sp>
      <p:sp>
        <p:nvSpPr>
          <p:cNvPr id="12" name="TextBox 12"/>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Confidence rarely appears first. </a:t>
            </a:r>
          </a:p>
        </p:txBody>
      </p:sp>
      <p:grpSp>
        <p:nvGrpSpPr>
          <p:cNvPr id="13" name="Group 13"/>
          <p:cNvGrpSpPr/>
          <p:nvPr/>
        </p:nvGrpSpPr>
        <p:grpSpPr>
          <a:xfrm>
            <a:off x="4699821" y="5837423"/>
            <a:ext cx="1954054" cy="1537363"/>
            <a:chOff x="0" y="0"/>
            <a:chExt cx="420888" cy="331136"/>
          </a:xfrm>
        </p:grpSpPr>
        <p:sp>
          <p:nvSpPr>
            <p:cNvPr id="14" name="Freeform 14"/>
            <p:cNvSpPr/>
            <p:nvPr/>
          </p:nvSpPr>
          <p:spPr>
            <a:xfrm>
              <a:off x="0" y="0"/>
              <a:ext cx="420888" cy="331136"/>
            </a:xfrm>
            <a:custGeom>
              <a:avLst/>
              <a:gdLst/>
              <a:ahLst/>
              <a:cxnLst/>
              <a:rect l="l" t="t" r="r" b="b"/>
              <a:pathLst>
                <a:path w="420888" h="331136">
                  <a:moveTo>
                    <a:pt x="165568" y="0"/>
                  </a:moveTo>
                  <a:lnTo>
                    <a:pt x="255320" y="0"/>
                  </a:lnTo>
                  <a:cubicBezTo>
                    <a:pt x="346761" y="0"/>
                    <a:pt x="420888" y="74127"/>
                    <a:pt x="420888" y="165568"/>
                  </a:cubicBezTo>
                  <a:lnTo>
                    <a:pt x="420888" y="165568"/>
                  </a:lnTo>
                  <a:cubicBezTo>
                    <a:pt x="420888" y="209480"/>
                    <a:pt x="403445" y="251592"/>
                    <a:pt x="372395" y="282643"/>
                  </a:cubicBezTo>
                  <a:cubicBezTo>
                    <a:pt x="341345" y="313693"/>
                    <a:pt x="299232" y="331136"/>
                    <a:pt x="255320" y="331136"/>
                  </a:cubicBezTo>
                  <a:lnTo>
                    <a:pt x="165568" y="331136"/>
                  </a:lnTo>
                  <a:cubicBezTo>
                    <a:pt x="121657" y="331136"/>
                    <a:pt x="79544" y="313693"/>
                    <a:pt x="48494" y="282643"/>
                  </a:cubicBezTo>
                  <a:cubicBezTo>
                    <a:pt x="17444" y="251592"/>
                    <a:pt x="0" y="209480"/>
                    <a:pt x="0" y="165568"/>
                  </a:cubicBezTo>
                  <a:lnTo>
                    <a:pt x="0" y="165568"/>
                  </a:lnTo>
                  <a:cubicBezTo>
                    <a:pt x="0" y="121657"/>
                    <a:pt x="17444" y="79544"/>
                    <a:pt x="48494" y="48494"/>
                  </a:cubicBezTo>
                  <a:cubicBezTo>
                    <a:pt x="79544" y="17444"/>
                    <a:pt x="121657" y="0"/>
                    <a:pt x="165568" y="0"/>
                  </a:cubicBezTo>
                  <a:close/>
                </a:path>
              </a:pathLst>
            </a:custGeom>
            <a:solidFill>
              <a:srgbClr val="177478"/>
            </a:solidFill>
          </p:spPr>
          <p:txBody>
            <a:bodyPr/>
            <a:lstStyle/>
            <a:p>
              <a:endParaRPr lang="en-US"/>
            </a:p>
          </p:txBody>
        </p:sp>
        <p:sp>
          <p:nvSpPr>
            <p:cNvPr id="15" name="TextBox 15"/>
            <p:cNvSpPr txBox="1"/>
            <p:nvPr/>
          </p:nvSpPr>
          <p:spPr>
            <a:xfrm>
              <a:off x="0" y="-47625"/>
              <a:ext cx="420888" cy="378761"/>
            </a:xfrm>
            <a:prstGeom prst="rect">
              <a:avLst/>
            </a:prstGeom>
          </p:spPr>
          <p:txBody>
            <a:bodyPr lIns="50800" tIns="50800" rIns="50800" bIns="50800" rtlCol="0" anchor="ctr"/>
            <a:lstStyle/>
            <a:p>
              <a:pPr algn="ctr">
                <a:lnSpc>
                  <a:spcPts val="4339"/>
                </a:lnSpc>
              </a:pPr>
              <a:r>
                <a:rPr lang="en-US" sz="3099">
                  <a:solidFill>
                    <a:srgbClr val="FFFFFF"/>
                  </a:solidFill>
                  <a:latin typeface="Open Sans Light"/>
                  <a:ea typeface="Open Sans Light"/>
                  <a:cs typeface="Open Sans Light"/>
                  <a:sym typeface="Open Sans"/>
                </a:rPr>
                <a:t>Small Action</a:t>
              </a:r>
            </a:p>
          </p:txBody>
        </p:sp>
      </p:grpSp>
      <p:grpSp>
        <p:nvGrpSpPr>
          <p:cNvPr id="16" name="Group 16"/>
          <p:cNvGrpSpPr/>
          <p:nvPr/>
        </p:nvGrpSpPr>
        <p:grpSpPr>
          <a:xfrm>
            <a:off x="7729782" y="4556121"/>
            <a:ext cx="2429249" cy="1153464"/>
            <a:chOff x="0" y="0"/>
            <a:chExt cx="523242" cy="248447"/>
          </a:xfrm>
        </p:grpSpPr>
        <p:sp>
          <p:nvSpPr>
            <p:cNvPr id="17" name="Freeform 17"/>
            <p:cNvSpPr/>
            <p:nvPr/>
          </p:nvSpPr>
          <p:spPr>
            <a:xfrm>
              <a:off x="0" y="0"/>
              <a:ext cx="523242" cy="248447"/>
            </a:xfrm>
            <a:custGeom>
              <a:avLst/>
              <a:gdLst/>
              <a:ahLst/>
              <a:cxnLst/>
              <a:rect l="l" t="t" r="r" b="b"/>
              <a:pathLst>
                <a:path w="523242" h="248447">
                  <a:moveTo>
                    <a:pt x="124224" y="0"/>
                  </a:moveTo>
                  <a:lnTo>
                    <a:pt x="399018" y="0"/>
                  </a:lnTo>
                  <a:cubicBezTo>
                    <a:pt x="431964" y="0"/>
                    <a:pt x="463561" y="13088"/>
                    <a:pt x="486858" y="36384"/>
                  </a:cubicBezTo>
                  <a:cubicBezTo>
                    <a:pt x="510154" y="59681"/>
                    <a:pt x="523242" y="91278"/>
                    <a:pt x="523242" y="124224"/>
                  </a:cubicBezTo>
                  <a:lnTo>
                    <a:pt x="523242" y="124224"/>
                  </a:lnTo>
                  <a:cubicBezTo>
                    <a:pt x="523242" y="157170"/>
                    <a:pt x="510154" y="188767"/>
                    <a:pt x="486858" y="212063"/>
                  </a:cubicBezTo>
                  <a:cubicBezTo>
                    <a:pt x="463561" y="235360"/>
                    <a:pt x="431964" y="248447"/>
                    <a:pt x="399018" y="248447"/>
                  </a:cubicBezTo>
                  <a:lnTo>
                    <a:pt x="124224" y="248447"/>
                  </a:lnTo>
                  <a:cubicBezTo>
                    <a:pt x="91278" y="248447"/>
                    <a:pt x="59681" y="235360"/>
                    <a:pt x="36384" y="212063"/>
                  </a:cubicBezTo>
                  <a:cubicBezTo>
                    <a:pt x="13088" y="188767"/>
                    <a:pt x="0" y="157170"/>
                    <a:pt x="0" y="124224"/>
                  </a:cubicBezTo>
                  <a:lnTo>
                    <a:pt x="0" y="124224"/>
                  </a:lnTo>
                  <a:cubicBezTo>
                    <a:pt x="0" y="91278"/>
                    <a:pt x="13088" y="59681"/>
                    <a:pt x="36384" y="36384"/>
                  </a:cubicBezTo>
                  <a:cubicBezTo>
                    <a:pt x="59681" y="13088"/>
                    <a:pt x="91278" y="0"/>
                    <a:pt x="124224" y="0"/>
                  </a:cubicBezTo>
                  <a:close/>
                </a:path>
              </a:pathLst>
            </a:custGeom>
            <a:solidFill>
              <a:srgbClr val="834E95"/>
            </a:solidFill>
          </p:spPr>
          <p:txBody>
            <a:bodyPr/>
            <a:lstStyle/>
            <a:p>
              <a:endParaRPr lang="en-US"/>
            </a:p>
          </p:txBody>
        </p:sp>
        <p:sp>
          <p:nvSpPr>
            <p:cNvPr id="18" name="TextBox 18"/>
            <p:cNvSpPr txBox="1"/>
            <p:nvPr/>
          </p:nvSpPr>
          <p:spPr>
            <a:xfrm>
              <a:off x="0" y="-47625"/>
              <a:ext cx="523242" cy="296072"/>
            </a:xfrm>
            <a:prstGeom prst="rect">
              <a:avLst/>
            </a:prstGeom>
          </p:spPr>
          <p:txBody>
            <a:bodyPr lIns="50800" tIns="50800" rIns="50800" bIns="50800" rtlCol="0" anchor="ctr"/>
            <a:lstStyle/>
            <a:p>
              <a:pPr algn="ctr">
                <a:lnSpc>
                  <a:spcPts val="4339"/>
                </a:lnSpc>
              </a:pPr>
              <a:r>
                <a:rPr lang="en-US" sz="3099">
                  <a:solidFill>
                    <a:srgbClr val="FFFFFF"/>
                  </a:solidFill>
                  <a:latin typeface="Open Sans Light"/>
                  <a:ea typeface="Open Sans Light"/>
                  <a:cs typeface="Open Sans Light"/>
                  <a:sym typeface="Open Sans"/>
                </a:rPr>
                <a:t>Support</a:t>
              </a:r>
            </a:p>
          </p:txBody>
        </p:sp>
      </p:grpSp>
      <p:grpSp>
        <p:nvGrpSpPr>
          <p:cNvPr id="19" name="Group 19"/>
          <p:cNvGrpSpPr/>
          <p:nvPr/>
        </p:nvGrpSpPr>
        <p:grpSpPr>
          <a:xfrm>
            <a:off x="10823332" y="5837423"/>
            <a:ext cx="2809230" cy="1153464"/>
            <a:chOff x="0" y="0"/>
            <a:chExt cx="605087" cy="248447"/>
          </a:xfrm>
        </p:grpSpPr>
        <p:sp>
          <p:nvSpPr>
            <p:cNvPr id="20" name="Freeform 20"/>
            <p:cNvSpPr/>
            <p:nvPr/>
          </p:nvSpPr>
          <p:spPr>
            <a:xfrm>
              <a:off x="0" y="0"/>
              <a:ext cx="605087" cy="248447"/>
            </a:xfrm>
            <a:custGeom>
              <a:avLst/>
              <a:gdLst/>
              <a:ahLst/>
              <a:cxnLst/>
              <a:rect l="l" t="t" r="r" b="b"/>
              <a:pathLst>
                <a:path w="605087" h="248447">
                  <a:moveTo>
                    <a:pt x="124224" y="0"/>
                  </a:moveTo>
                  <a:lnTo>
                    <a:pt x="480863" y="0"/>
                  </a:lnTo>
                  <a:cubicBezTo>
                    <a:pt x="513809" y="0"/>
                    <a:pt x="545406" y="13088"/>
                    <a:pt x="568703" y="36384"/>
                  </a:cubicBezTo>
                  <a:cubicBezTo>
                    <a:pt x="591999" y="59681"/>
                    <a:pt x="605087" y="91278"/>
                    <a:pt x="605087" y="124224"/>
                  </a:cubicBezTo>
                  <a:lnTo>
                    <a:pt x="605087" y="124224"/>
                  </a:lnTo>
                  <a:cubicBezTo>
                    <a:pt x="605087" y="157170"/>
                    <a:pt x="591999" y="188767"/>
                    <a:pt x="568703" y="212063"/>
                  </a:cubicBezTo>
                  <a:cubicBezTo>
                    <a:pt x="545406" y="235360"/>
                    <a:pt x="513809" y="248447"/>
                    <a:pt x="480863" y="248447"/>
                  </a:cubicBezTo>
                  <a:lnTo>
                    <a:pt x="124224" y="248447"/>
                  </a:lnTo>
                  <a:cubicBezTo>
                    <a:pt x="91278" y="248447"/>
                    <a:pt x="59681" y="235360"/>
                    <a:pt x="36384" y="212063"/>
                  </a:cubicBezTo>
                  <a:cubicBezTo>
                    <a:pt x="13088" y="188767"/>
                    <a:pt x="0" y="157170"/>
                    <a:pt x="0" y="124224"/>
                  </a:cubicBezTo>
                  <a:lnTo>
                    <a:pt x="0" y="124224"/>
                  </a:lnTo>
                  <a:cubicBezTo>
                    <a:pt x="0" y="91278"/>
                    <a:pt x="13088" y="59681"/>
                    <a:pt x="36384" y="36384"/>
                  </a:cubicBezTo>
                  <a:cubicBezTo>
                    <a:pt x="59681" y="13088"/>
                    <a:pt x="91278" y="0"/>
                    <a:pt x="124224" y="0"/>
                  </a:cubicBezTo>
                  <a:close/>
                </a:path>
              </a:pathLst>
            </a:custGeom>
            <a:solidFill>
              <a:srgbClr val="177478"/>
            </a:solidFill>
          </p:spPr>
          <p:txBody>
            <a:bodyPr/>
            <a:lstStyle/>
            <a:p>
              <a:endParaRPr lang="en-US"/>
            </a:p>
          </p:txBody>
        </p:sp>
        <p:sp>
          <p:nvSpPr>
            <p:cNvPr id="21" name="TextBox 21"/>
            <p:cNvSpPr txBox="1"/>
            <p:nvPr/>
          </p:nvSpPr>
          <p:spPr>
            <a:xfrm>
              <a:off x="0" y="-47625"/>
              <a:ext cx="605087" cy="296072"/>
            </a:xfrm>
            <a:prstGeom prst="rect">
              <a:avLst/>
            </a:prstGeom>
          </p:spPr>
          <p:txBody>
            <a:bodyPr lIns="50800" tIns="50800" rIns="50800" bIns="50800" rtlCol="0" anchor="ctr"/>
            <a:lstStyle/>
            <a:p>
              <a:pPr algn="ctr">
                <a:lnSpc>
                  <a:spcPts val="4339"/>
                </a:lnSpc>
              </a:pPr>
              <a:r>
                <a:rPr lang="en-US" sz="3099">
                  <a:solidFill>
                    <a:srgbClr val="FFFFFF"/>
                  </a:solidFill>
                  <a:latin typeface="Open Sans Light"/>
                  <a:ea typeface="Open Sans Light"/>
                  <a:cs typeface="Open Sans Light"/>
                  <a:sym typeface="Open Sans"/>
                </a:rPr>
                <a:t>Experience</a:t>
              </a:r>
            </a:p>
          </p:txBody>
        </p:sp>
      </p:grpSp>
      <p:grpSp>
        <p:nvGrpSpPr>
          <p:cNvPr id="22" name="Group 22"/>
          <p:cNvGrpSpPr/>
          <p:nvPr/>
        </p:nvGrpSpPr>
        <p:grpSpPr>
          <a:xfrm>
            <a:off x="14337741" y="4556121"/>
            <a:ext cx="2736449" cy="1153464"/>
            <a:chOff x="0" y="0"/>
            <a:chExt cx="589410" cy="248447"/>
          </a:xfrm>
        </p:grpSpPr>
        <p:sp>
          <p:nvSpPr>
            <p:cNvPr id="23" name="Freeform 23"/>
            <p:cNvSpPr/>
            <p:nvPr/>
          </p:nvSpPr>
          <p:spPr>
            <a:xfrm>
              <a:off x="0" y="0"/>
              <a:ext cx="589410" cy="248447"/>
            </a:xfrm>
            <a:custGeom>
              <a:avLst/>
              <a:gdLst/>
              <a:ahLst/>
              <a:cxnLst/>
              <a:rect l="l" t="t" r="r" b="b"/>
              <a:pathLst>
                <a:path w="589410" h="248447">
                  <a:moveTo>
                    <a:pt x="124224" y="0"/>
                  </a:moveTo>
                  <a:lnTo>
                    <a:pt x="465187" y="0"/>
                  </a:lnTo>
                  <a:cubicBezTo>
                    <a:pt x="498133" y="0"/>
                    <a:pt x="529730" y="13088"/>
                    <a:pt x="553026" y="36384"/>
                  </a:cubicBezTo>
                  <a:cubicBezTo>
                    <a:pt x="576323" y="59681"/>
                    <a:pt x="589410" y="91278"/>
                    <a:pt x="589410" y="124224"/>
                  </a:cubicBezTo>
                  <a:lnTo>
                    <a:pt x="589410" y="124224"/>
                  </a:lnTo>
                  <a:cubicBezTo>
                    <a:pt x="589410" y="157170"/>
                    <a:pt x="576323" y="188767"/>
                    <a:pt x="553026" y="212063"/>
                  </a:cubicBezTo>
                  <a:cubicBezTo>
                    <a:pt x="529730" y="235360"/>
                    <a:pt x="498133" y="248447"/>
                    <a:pt x="465187" y="248447"/>
                  </a:cubicBezTo>
                  <a:lnTo>
                    <a:pt x="124224" y="248447"/>
                  </a:lnTo>
                  <a:cubicBezTo>
                    <a:pt x="91278" y="248447"/>
                    <a:pt x="59681" y="235360"/>
                    <a:pt x="36384" y="212063"/>
                  </a:cubicBezTo>
                  <a:cubicBezTo>
                    <a:pt x="13088" y="188767"/>
                    <a:pt x="0" y="157170"/>
                    <a:pt x="0" y="124224"/>
                  </a:cubicBezTo>
                  <a:lnTo>
                    <a:pt x="0" y="124224"/>
                  </a:lnTo>
                  <a:cubicBezTo>
                    <a:pt x="0" y="91278"/>
                    <a:pt x="13088" y="59681"/>
                    <a:pt x="36384" y="36384"/>
                  </a:cubicBezTo>
                  <a:cubicBezTo>
                    <a:pt x="59681" y="13088"/>
                    <a:pt x="91278" y="0"/>
                    <a:pt x="124224" y="0"/>
                  </a:cubicBezTo>
                  <a:close/>
                </a:path>
              </a:pathLst>
            </a:custGeom>
            <a:solidFill>
              <a:srgbClr val="834E95"/>
            </a:solidFill>
          </p:spPr>
          <p:txBody>
            <a:bodyPr/>
            <a:lstStyle/>
            <a:p>
              <a:endParaRPr lang="en-US"/>
            </a:p>
          </p:txBody>
        </p:sp>
        <p:sp>
          <p:nvSpPr>
            <p:cNvPr id="24" name="TextBox 24"/>
            <p:cNvSpPr txBox="1"/>
            <p:nvPr/>
          </p:nvSpPr>
          <p:spPr>
            <a:xfrm>
              <a:off x="0" y="-47625"/>
              <a:ext cx="589410" cy="296072"/>
            </a:xfrm>
            <a:prstGeom prst="rect">
              <a:avLst/>
            </a:prstGeom>
          </p:spPr>
          <p:txBody>
            <a:bodyPr lIns="50800" tIns="50800" rIns="50800" bIns="50800" rtlCol="0" anchor="ctr"/>
            <a:lstStyle/>
            <a:p>
              <a:pPr algn="ctr">
                <a:lnSpc>
                  <a:spcPts val="4339"/>
                </a:lnSpc>
              </a:pPr>
              <a:r>
                <a:rPr lang="en-US" sz="3099">
                  <a:solidFill>
                    <a:srgbClr val="FFFFFF"/>
                  </a:solidFill>
                  <a:latin typeface="Open Sans Light"/>
                  <a:ea typeface="Open Sans Light"/>
                  <a:cs typeface="Open Sans Light"/>
                  <a:sym typeface="Open Sans"/>
                </a:rPr>
                <a:t>Confidence</a:t>
              </a:r>
            </a:p>
          </p:txBody>
        </p:sp>
      </p:grpSp>
      <p:sp>
        <p:nvSpPr>
          <p:cNvPr id="25" name="TextBox 25"/>
          <p:cNvSpPr txBox="1"/>
          <p:nvPr/>
        </p:nvSpPr>
        <p:spPr>
          <a:xfrm>
            <a:off x="1114425" y="1833242"/>
            <a:ext cx="8375376" cy="396240"/>
          </a:xfrm>
          <a:prstGeom prst="rect">
            <a:avLst/>
          </a:prstGeom>
        </p:spPr>
        <p:txBody>
          <a:bodyPr lIns="0" tIns="0" rIns="0" bIns="0" rtlCol="0" anchor="t">
            <a:spAutoFit/>
          </a:bodyPr>
          <a:lstStyle/>
          <a:p>
            <a:pPr algn="l">
              <a:lnSpc>
                <a:spcPts val="3359"/>
              </a:lnSpc>
              <a:spcBef>
                <a:spcPct val="0"/>
              </a:spcBef>
            </a:pPr>
            <a:r>
              <a:rPr lang="en-US" sz="2399">
                <a:solidFill>
                  <a:srgbClr val="834E95"/>
                </a:solidFill>
                <a:latin typeface="Open Sans Light"/>
                <a:ea typeface="Open Sans Light"/>
                <a:cs typeface="Open Sans Light"/>
                <a:sym typeface="Open Sans"/>
              </a:rPr>
              <a:t>It usually grows after action, support and experience.</a:t>
            </a:r>
          </a:p>
        </p:txBody>
      </p:sp>
      <p:sp>
        <p:nvSpPr>
          <p:cNvPr id="26" name="TextBox 26"/>
          <p:cNvSpPr txBox="1"/>
          <p:nvPr/>
        </p:nvSpPr>
        <p:spPr>
          <a:xfrm>
            <a:off x="1480476" y="8409278"/>
            <a:ext cx="13855293" cy="679449"/>
          </a:xfrm>
          <a:prstGeom prst="rect">
            <a:avLst/>
          </a:prstGeom>
        </p:spPr>
        <p:txBody>
          <a:bodyPr lIns="0" tIns="0" rIns="0" bIns="0" rtlCol="0" anchor="t">
            <a:spAutoFit/>
          </a:bodyPr>
          <a:lstStyle/>
          <a:p>
            <a:pPr algn="l">
              <a:lnSpc>
                <a:spcPts val="5600"/>
              </a:lnSpc>
              <a:spcBef>
                <a:spcPct val="0"/>
              </a:spcBef>
            </a:pPr>
            <a:r>
              <a:rPr lang="en-US" sz="4000" b="1">
                <a:solidFill>
                  <a:srgbClr val="834E95"/>
                </a:solidFill>
                <a:latin typeface="Montserrat Bold"/>
                <a:ea typeface="Montserrat Bold"/>
                <a:cs typeface="Montserrat Bold"/>
                <a:sym typeface="Montserrat Bold"/>
              </a:rPr>
              <a:t>Who can you ask or reach out to for support?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7261762" y="9450703"/>
            <a:ext cx="147476"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8</a:t>
            </a:r>
          </a:p>
        </p:txBody>
      </p:sp>
      <p:sp>
        <p:nvSpPr>
          <p:cNvPr id="8" name="TextBox 8"/>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9" name="TextBox 9"/>
          <p:cNvSpPr txBox="1"/>
          <p:nvPr/>
        </p:nvSpPr>
        <p:spPr>
          <a:xfrm>
            <a:off x="1028700" y="1716405"/>
            <a:ext cx="13855293" cy="339725"/>
          </a:xfrm>
          <a:prstGeom prst="rect">
            <a:avLst/>
          </a:prstGeom>
        </p:spPr>
        <p:txBody>
          <a:bodyPr lIns="0" tIns="0" rIns="0" bIns="0" rtlCol="0" anchor="t">
            <a:spAutoFit/>
          </a:bodyPr>
          <a:lstStyle/>
          <a:p>
            <a:pPr algn="l">
              <a:lnSpc>
                <a:spcPts val="2799"/>
              </a:lnSpc>
              <a:spcBef>
                <a:spcPct val="0"/>
              </a:spcBef>
            </a:pPr>
            <a:r>
              <a:rPr lang="en-US" sz="1999">
                <a:solidFill>
                  <a:srgbClr val="834E95"/>
                </a:solidFill>
                <a:latin typeface="Open Sans Light"/>
                <a:ea typeface="Open Sans Light"/>
                <a:cs typeface="Open Sans Light"/>
                <a:sym typeface="Open Sans"/>
              </a:rPr>
              <a:t>Let’s Recap:</a:t>
            </a:r>
          </a:p>
        </p:txBody>
      </p:sp>
      <p:grpSp>
        <p:nvGrpSpPr>
          <p:cNvPr id="10" name="Group 10"/>
          <p:cNvGrpSpPr/>
          <p:nvPr/>
        </p:nvGrpSpPr>
        <p:grpSpPr>
          <a:xfrm>
            <a:off x="1028700" y="2759781"/>
            <a:ext cx="711200" cy="711200"/>
            <a:chOff x="0" y="0"/>
            <a:chExt cx="948267" cy="948267"/>
          </a:xfrm>
        </p:grpSpPr>
        <p:grpSp>
          <p:nvGrpSpPr>
            <p:cNvPr id="11" name="Group 11"/>
            <p:cNvGrpSpPr/>
            <p:nvPr/>
          </p:nvGrpSpPr>
          <p:grpSpPr>
            <a:xfrm>
              <a:off x="0" y="0"/>
              <a:ext cx="948267" cy="9482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3" name="TextBox 13"/>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4" name="TextBox 14"/>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5" name="Group 15"/>
          <p:cNvGrpSpPr/>
          <p:nvPr/>
        </p:nvGrpSpPr>
        <p:grpSpPr>
          <a:xfrm>
            <a:off x="1028700" y="3743937"/>
            <a:ext cx="711200" cy="711200"/>
            <a:chOff x="0" y="0"/>
            <a:chExt cx="948267" cy="948267"/>
          </a:xfrm>
        </p:grpSpPr>
        <p:grpSp>
          <p:nvGrpSpPr>
            <p:cNvPr id="16" name="Group 16"/>
            <p:cNvGrpSpPr/>
            <p:nvPr/>
          </p:nvGrpSpPr>
          <p:grpSpPr>
            <a:xfrm>
              <a:off x="0" y="0"/>
              <a:ext cx="948267" cy="94826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8" name="TextBox 18"/>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9" name="TextBox 19"/>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20" name="Group 20"/>
          <p:cNvGrpSpPr/>
          <p:nvPr/>
        </p:nvGrpSpPr>
        <p:grpSpPr>
          <a:xfrm>
            <a:off x="1028700" y="4728094"/>
            <a:ext cx="711200" cy="711200"/>
            <a:chOff x="0" y="0"/>
            <a:chExt cx="948267" cy="948267"/>
          </a:xfrm>
        </p:grpSpPr>
        <p:grpSp>
          <p:nvGrpSpPr>
            <p:cNvPr id="21" name="Group 21"/>
            <p:cNvGrpSpPr/>
            <p:nvPr/>
          </p:nvGrpSpPr>
          <p:grpSpPr>
            <a:xfrm>
              <a:off x="0" y="0"/>
              <a:ext cx="948267" cy="94826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3" name="TextBox 23"/>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4" name="TextBox 24"/>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5" name="Group 25"/>
          <p:cNvGrpSpPr/>
          <p:nvPr/>
        </p:nvGrpSpPr>
        <p:grpSpPr>
          <a:xfrm>
            <a:off x="1028700" y="5712250"/>
            <a:ext cx="711200" cy="711200"/>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7" name="TextBox 27"/>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grpSp>
        <p:nvGrpSpPr>
          <p:cNvPr id="28" name="Group 28"/>
          <p:cNvGrpSpPr/>
          <p:nvPr/>
        </p:nvGrpSpPr>
        <p:grpSpPr>
          <a:xfrm>
            <a:off x="12536035" y="2056130"/>
            <a:ext cx="4440216" cy="4425857"/>
            <a:chOff x="0" y="0"/>
            <a:chExt cx="5920287" cy="5901142"/>
          </a:xfrm>
        </p:grpSpPr>
        <p:grpSp>
          <p:nvGrpSpPr>
            <p:cNvPr id="29" name="Group 29"/>
            <p:cNvGrpSpPr/>
            <p:nvPr/>
          </p:nvGrpSpPr>
          <p:grpSpPr>
            <a:xfrm>
              <a:off x="0" y="0"/>
              <a:ext cx="5920287" cy="5901142"/>
              <a:chOff x="0" y="0"/>
              <a:chExt cx="1169439" cy="1165658"/>
            </a:xfrm>
          </p:grpSpPr>
          <p:sp>
            <p:nvSpPr>
              <p:cNvPr id="30" name="Freeform 30"/>
              <p:cNvSpPr/>
              <p:nvPr/>
            </p:nvSpPr>
            <p:spPr>
              <a:xfrm>
                <a:off x="0" y="0"/>
                <a:ext cx="1169439" cy="1165658"/>
              </a:xfrm>
              <a:custGeom>
                <a:avLst/>
                <a:gdLst/>
                <a:ahLst/>
                <a:cxnLst/>
                <a:rect l="l" t="t" r="r" b="b"/>
                <a:pathLst>
                  <a:path w="1169439" h="1165658">
                    <a:moveTo>
                      <a:pt x="88923" y="0"/>
                    </a:moveTo>
                    <a:lnTo>
                      <a:pt x="1080516" y="0"/>
                    </a:lnTo>
                    <a:cubicBezTo>
                      <a:pt x="1129627" y="0"/>
                      <a:pt x="1169439" y="39812"/>
                      <a:pt x="1169439" y="88923"/>
                    </a:cubicBezTo>
                    <a:lnTo>
                      <a:pt x="1169439" y="1076735"/>
                    </a:lnTo>
                    <a:cubicBezTo>
                      <a:pt x="1169439" y="1125846"/>
                      <a:pt x="1129627" y="1165658"/>
                      <a:pt x="1080516" y="1165658"/>
                    </a:cubicBezTo>
                    <a:lnTo>
                      <a:pt x="88923" y="1165658"/>
                    </a:lnTo>
                    <a:cubicBezTo>
                      <a:pt x="39812" y="1165658"/>
                      <a:pt x="0" y="1125846"/>
                      <a:pt x="0" y="1076735"/>
                    </a:cubicBezTo>
                    <a:lnTo>
                      <a:pt x="0" y="88923"/>
                    </a:lnTo>
                    <a:cubicBezTo>
                      <a:pt x="0" y="39812"/>
                      <a:pt x="39812" y="0"/>
                      <a:pt x="88923" y="0"/>
                    </a:cubicBezTo>
                    <a:close/>
                  </a:path>
                </a:pathLst>
              </a:custGeom>
              <a:solidFill>
                <a:srgbClr val="834E95"/>
              </a:solidFill>
            </p:spPr>
            <p:txBody>
              <a:bodyPr/>
              <a:lstStyle/>
              <a:p>
                <a:endParaRPr lang="en-US"/>
              </a:p>
            </p:txBody>
          </p:sp>
          <p:sp>
            <p:nvSpPr>
              <p:cNvPr id="31" name="TextBox 31"/>
              <p:cNvSpPr txBox="1"/>
              <p:nvPr/>
            </p:nvSpPr>
            <p:spPr>
              <a:xfrm>
                <a:off x="0" y="-28575"/>
                <a:ext cx="1169439" cy="1194233"/>
              </a:xfrm>
              <a:prstGeom prst="rect">
                <a:avLst/>
              </a:prstGeom>
            </p:spPr>
            <p:txBody>
              <a:bodyPr lIns="50800" tIns="50800" rIns="50800" bIns="50800" rtlCol="0" anchor="ctr"/>
              <a:lstStyle/>
              <a:p>
                <a:pPr algn="ctr">
                  <a:lnSpc>
                    <a:spcPts val="1885"/>
                  </a:lnSpc>
                </a:pPr>
                <a:endParaRPr/>
              </a:p>
            </p:txBody>
          </p:sp>
        </p:grpSp>
        <p:sp>
          <p:nvSpPr>
            <p:cNvPr id="32" name="Freeform 32"/>
            <p:cNvSpPr/>
            <p:nvPr/>
          </p:nvSpPr>
          <p:spPr>
            <a:xfrm>
              <a:off x="453545" y="207371"/>
              <a:ext cx="5013198" cy="5486400"/>
            </a:xfrm>
            <a:custGeom>
              <a:avLst/>
              <a:gdLst/>
              <a:ahLst/>
              <a:cxnLst/>
              <a:rect l="l" t="t" r="r" b="b"/>
              <a:pathLst>
                <a:path w="5013198" h="5486400">
                  <a:moveTo>
                    <a:pt x="0" y="0"/>
                  </a:moveTo>
                  <a:lnTo>
                    <a:pt x="5013198" y="0"/>
                  </a:lnTo>
                  <a:lnTo>
                    <a:pt x="5013198" y="5486400"/>
                  </a:lnTo>
                  <a:lnTo>
                    <a:pt x="0" y="54864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3" name="TextBox 33"/>
          <p:cNvSpPr txBox="1"/>
          <p:nvPr/>
        </p:nvSpPr>
        <p:spPr>
          <a:xfrm>
            <a:off x="1028700" y="5742614"/>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34" name="TextBox 34"/>
          <p:cNvSpPr txBox="1"/>
          <p:nvPr/>
        </p:nvSpPr>
        <p:spPr>
          <a:xfrm>
            <a:off x="1918550" y="5862501"/>
            <a:ext cx="8600510"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Identify one idea or action they could try.</a:t>
            </a:r>
          </a:p>
        </p:txBody>
      </p:sp>
      <p:sp>
        <p:nvSpPr>
          <p:cNvPr id="35" name="TextBox 35"/>
          <p:cNvSpPr txBox="1"/>
          <p:nvPr/>
        </p:nvSpPr>
        <p:spPr>
          <a:xfrm>
            <a:off x="1918550" y="4900526"/>
            <a:ext cx="8600510"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Explore how small steps build confidence.</a:t>
            </a:r>
          </a:p>
        </p:txBody>
      </p:sp>
      <p:sp>
        <p:nvSpPr>
          <p:cNvPr id="36" name="TextBox 36"/>
          <p:cNvSpPr txBox="1"/>
          <p:nvPr/>
        </p:nvSpPr>
        <p:spPr>
          <a:xfrm>
            <a:off x="1918550" y="3913736"/>
            <a:ext cx="8600510"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Recognise common fears when starting something new.</a:t>
            </a:r>
          </a:p>
        </p:txBody>
      </p:sp>
      <p:sp>
        <p:nvSpPr>
          <p:cNvPr id="37" name="TextBox 37"/>
          <p:cNvSpPr txBox="1"/>
          <p:nvPr/>
        </p:nvSpPr>
        <p:spPr>
          <a:xfrm>
            <a:off x="1918550" y="2929579"/>
            <a:ext cx="10326481"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Understand why confidence often grows after taking action.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A970B38FD1429C0643C0E64A7DAF" ma:contentTypeVersion="18" ma:contentTypeDescription="Create a new document." ma:contentTypeScope="" ma:versionID="1b32a340a4dfd5d7cd7d1caa49101939">
  <xsd:schema xmlns:xsd="http://www.w3.org/2001/XMLSchema" xmlns:xs="http://www.w3.org/2001/XMLSchema" xmlns:p="http://schemas.microsoft.com/office/2006/metadata/properties" xmlns:ns2="e3514fc7-6ab9-4a79-9a53-7a04955ac768" xmlns:ns3="26a793e9-0373-40e5-b3f4-66c206131cbb" targetNamespace="http://schemas.microsoft.com/office/2006/metadata/properties" ma:root="true" ma:fieldsID="3a4ac6a32170934d2b2e9e7001c7443f" ns2:_="" ns3:_="">
    <xsd:import namespace="e3514fc7-6ab9-4a79-9a53-7a04955ac768"/>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4fc7-6ab9-4a79-9a53-7a04955ac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14fc7-6ab9-4a79-9a53-7a04955ac768">
      <Terms xmlns="http://schemas.microsoft.com/office/infopath/2007/PartnerControls"/>
    </lcf76f155ced4ddcb4097134ff3c332f>
    <TaxCatchAll xmlns="26a793e9-0373-40e5-b3f4-66c206131cbb" xsi:nil="true"/>
  </documentManagement>
</p:properties>
</file>

<file path=customXml/itemProps1.xml><?xml version="1.0" encoding="utf-8"?>
<ds:datastoreItem xmlns:ds="http://schemas.openxmlformats.org/officeDocument/2006/customXml" ds:itemID="{DCBE2D07-E482-4AD6-81EB-A2AC7455DA2A}"/>
</file>

<file path=customXml/itemProps2.xml><?xml version="1.0" encoding="utf-8"?>
<ds:datastoreItem xmlns:ds="http://schemas.openxmlformats.org/officeDocument/2006/customXml" ds:itemID="{7D062CBF-7667-46FF-A67D-D6C008D564C7}"/>
</file>

<file path=customXml/itemProps3.xml><?xml version="1.0" encoding="utf-8"?>
<ds:datastoreItem xmlns:ds="http://schemas.openxmlformats.org/officeDocument/2006/customXml" ds:itemID="{26EBFF72-9F21-4128-9254-F72A57F20EAB}"/>
</file>

<file path=docProps/app.xml><?xml version="1.0" encoding="utf-8"?>
<Properties xmlns="http://schemas.openxmlformats.org/officeDocument/2006/extended-properties" xmlns:vt="http://schemas.openxmlformats.org/officeDocument/2006/docPropsVTypes">
  <TotalTime>193</TotalTime>
  <Words>977</Words>
  <Application>Microsoft Macintosh PowerPoint</Application>
  <PresentationFormat>Custom</PresentationFormat>
  <Paragraphs>164</Paragraphs>
  <Slides>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Open Sans Light</vt:lpstr>
      <vt:lpstr>Montserrat Bold</vt:lpstr>
      <vt:lpstr>Open Sans Bold</vt:lpstr>
      <vt:lpstr>Open Sans Semi-Bold</vt:lpstr>
      <vt:lpstr>Open Sans Medium</vt:lpstr>
      <vt:lpstr>Montserrat</vt:lpstr>
      <vt:lpstr>Montserrat Semi-Bold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Confidence &amp; Starting Before You Feel Ready</dc:title>
  <cp:lastModifiedBy>Kara Hunter</cp:lastModifiedBy>
  <cp:revision>11</cp:revision>
  <cp:lastPrinted>2026-03-24T22:52:00Z</cp:lastPrinted>
  <dcterms:created xsi:type="dcterms:W3CDTF">2006-08-16T00:00:00Z</dcterms:created>
  <dcterms:modified xsi:type="dcterms:W3CDTF">2026-04-09T16:50:23Z</dcterms:modified>
  <dc:identifier>DAHDu8o52r4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0x010100CC78A970B38FD1429C0643C0E64A7DAF</vt:lpwstr>
  </property>
</Properties>
</file>