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Montserrat" pitchFamily="2" charset="77"/>
      <p:regular r:id="rId13"/>
      <p:bold r:id="rId14"/>
      <p:italic r:id="rId15"/>
      <p:boldItalic r:id="rId16"/>
    </p:embeddedFont>
    <p:embeddedFont>
      <p:font typeface="Montserrat Bold" pitchFamily="2" charset="77"/>
      <p:regular r:id="rId17"/>
      <p:bold r:id="rId18"/>
      <p:italic r:id="rId19"/>
      <p:boldItalic r:id="rId20"/>
    </p:embeddedFont>
    <p:embeddedFont>
      <p:font typeface="Montserrat Semi-Bold" pitchFamily="2" charset="77"/>
      <p:regular r:id="rId21"/>
      <p:bold r:id="rId22"/>
      <p:italic r:id="rId23"/>
      <p:boldItalic r:id="rId24"/>
    </p:embeddedFont>
    <p:embeddedFont>
      <p:font typeface="Open Sans Bold" pitchFamily="2" charset="0"/>
      <p:regular r:id="rId25"/>
      <p:bold r:id="rId26"/>
    </p:embeddedFont>
    <p:embeddedFont>
      <p:font typeface="Open Sans Light" panose="020B0306030504020204" pitchFamily="34" charset="0"/>
      <p:regular r:id="rId27"/>
      <p:italic r:id="rId28"/>
    </p:embeddedFont>
    <p:embeddedFont>
      <p:font typeface="Open Sans Medium" pitchFamily="2" charset="0"/>
      <p:regular r:id="rId29"/>
    </p:embeddedFont>
    <p:embeddedFont>
      <p:font typeface="Open Sans Semi-Bold" pitchFamily="2"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0" autoAdjust="0"/>
    <p:restoredTop sz="94626" autoAdjust="0"/>
  </p:normalViewPr>
  <p:slideViewPr>
    <p:cSldViewPr>
      <p:cViewPr varScale="1">
        <p:scale>
          <a:sx n="80" d="100"/>
          <a:sy n="80" d="100"/>
        </p:scale>
        <p:origin x="100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customXml" Target="../customXml/item2.xml"/><Relationship Id="rId21" Type="http://schemas.openxmlformats.org/officeDocument/2006/relationships/font" Target="fonts/font9.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09.04.2026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67288" y="3107285"/>
            <a:ext cx="5902464" cy="4163823"/>
          </a:xfrm>
          <a:prstGeom prst="rect">
            <a:avLst/>
          </a:prstGeom>
        </p:spPr>
        <p:txBody>
          <a:bodyPr lIns="0" tIns="0" rIns="0" bIns="0" rtlCol="0" anchor="t">
            <a:spAutoFit/>
          </a:bodyPr>
          <a:lstStyle/>
          <a:p>
            <a:pPr algn="l">
              <a:lnSpc>
                <a:spcPts val="8322"/>
              </a:lnSpc>
            </a:pPr>
            <a:r>
              <a:rPr lang="en-US" sz="5944" b="1" dirty="0">
                <a:solidFill>
                  <a:srgbClr val="177478"/>
                </a:solidFill>
                <a:latin typeface="Montserrat Bold"/>
                <a:ea typeface="Montserrat Bold"/>
                <a:cs typeface="Montserrat Bold"/>
                <a:sym typeface="Montserrat Bold"/>
              </a:rPr>
              <a:t>Module 10:</a:t>
            </a:r>
          </a:p>
          <a:p>
            <a:pPr algn="l">
              <a:lnSpc>
                <a:spcPts val="8322"/>
              </a:lnSpc>
            </a:pPr>
            <a:r>
              <a:rPr lang="en-US" sz="5944" dirty="0">
                <a:solidFill>
                  <a:srgbClr val="834E95"/>
                </a:solidFill>
                <a:latin typeface="Montserrat"/>
                <a:ea typeface="Montserrat"/>
                <a:cs typeface="Montserrat"/>
                <a:sym typeface="Montserrat"/>
              </a:rPr>
              <a:t>Using AI for Business Ideas &amp; Productivity</a:t>
            </a:r>
          </a:p>
        </p:txBody>
      </p:sp>
      <p:sp>
        <p:nvSpPr>
          <p:cNvPr id="3" name="Freeform 3"/>
          <p:cNvSpPr/>
          <p:nvPr/>
        </p:nvSpPr>
        <p:spPr>
          <a:xfrm>
            <a:off x="7379704" y="3496910"/>
            <a:ext cx="9719752" cy="3118420"/>
          </a:xfrm>
          <a:custGeom>
            <a:avLst/>
            <a:gdLst/>
            <a:ahLst/>
            <a:cxnLst/>
            <a:rect l="l" t="t" r="r" b="b"/>
            <a:pathLst>
              <a:path w="9719752" h="3118420">
                <a:moveTo>
                  <a:pt x="0" y="0"/>
                </a:moveTo>
                <a:lnTo>
                  <a:pt x="9719752" y="0"/>
                </a:lnTo>
                <a:lnTo>
                  <a:pt x="9719752" y="3118420"/>
                </a:lnTo>
                <a:lnTo>
                  <a:pt x="0" y="3118420"/>
                </a:lnTo>
                <a:lnTo>
                  <a:pt x="0" y="0"/>
                </a:lnTo>
                <a:close/>
              </a:path>
            </a:pathLst>
          </a:custGeom>
          <a:blipFill>
            <a:blip r:embed="rId2"/>
            <a:stretch>
              <a:fillRect/>
            </a:stretch>
          </a:blipFill>
        </p:spPr>
        <p:txBody>
          <a:bodyPr/>
          <a:lstStyle/>
          <a:p>
            <a:endParaRPr lang="en-US"/>
          </a:p>
        </p:txBody>
      </p:sp>
      <p:grpSp>
        <p:nvGrpSpPr>
          <p:cNvPr id="4" name="Group 4"/>
          <p:cNvGrpSpPr/>
          <p:nvPr/>
        </p:nvGrpSpPr>
        <p:grpSpPr>
          <a:xfrm>
            <a:off x="904827" y="8433816"/>
            <a:ext cx="2286972" cy="1404842"/>
            <a:chOff x="0" y="0"/>
            <a:chExt cx="3049295" cy="1873123"/>
          </a:xfrm>
        </p:grpSpPr>
        <p:grpSp>
          <p:nvGrpSpPr>
            <p:cNvPr id="5" name="Group 5"/>
            <p:cNvGrpSpPr/>
            <p:nvPr/>
          </p:nvGrpSpPr>
          <p:grpSpPr>
            <a:xfrm>
              <a:off x="48209" y="493039"/>
              <a:ext cx="3001086" cy="1380084"/>
              <a:chOff x="0" y="0"/>
              <a:chExt cx="3001086" cy="1380084"/>
            </a:xfrm>
          </p:grpSpPr>
          <p:sp>
            <p:nvSpPr>
              <p:cNvPr id="6" name="Freeform 6" descr="A blue and purple text on a black background  Description automatically generated"/>
              <p:cNvSpPr/>
              <p:nvPr/>
            </p:nvSpPr>
            <p:spPr>
              <a:xfrm>
                <a:off x="0" y="0"/>
                <a:ext cx="3001137" cy="1380109"/>
              </a:xfrm>
              <a:custGeom>
                <a:avLst/>
                <a:gdLst/>
                <a:ahLst/>
                <a:cxnLst/>
                <a:rect l="l" t="t" r="r" b="b"/>
                <a:pathLst>
                  <a:path w="3001137" h="1380109">
                    <a:moveTo>
                      <a:pt x="0" y="0"/>
                    </a:moveTo>
                    <a:lnTo>
                      <a:pt x="3001137" y="0"/>
                    </a:lnTo>
                    <a:lnTo>
                      <a:pt x="3001137" y="1380109"/>
                    </a:lnTo>
                    <a:lnTo>
                      <a:pt x="0" y="1380109"/>
                    </a:lnTo>
                    <a:lnTo>
                      <a:pt x="0" y="0"/>
                    </a:lnTo>
                    <a:close/>
                  </a:path>
                </a:pathLst>
              </a:custGeom>
              <a:blipFill>
                <a:blip r:embed="rId3"/>
                <a:stretch>
                  <a:fillRect r="1" b="1"/>
                </a:stretch>
              </a:blipFill>
            </p:spPr>
            <p:txBody>
              <a:bodyPr/>
              <a:lstStyle/>
              <a:p>
                <a:endParaRPr lang="en-US"/>
              </a:p>
            </p:txBody>
          </p:sp>
        </p:grpSp>
        <p:sp>
          <p:nvSpPr>
            <p:cNvPr id="7" name="TextBox 7"/>
            <p:cNvSpPr txBox="1"/>
            <p:nvPr/>
          </p:nvSpPr>
          <p:spPr>
            <a:xfrm>
              <a:off x="0" y="0"/>
              <a:ext cx="2757246" cy="432079"/>
            </a:xfrm>
            <a:prstGeom prst="rect">
              <a:avLst/>
            </a:prstGeom>
          </p:spPr>
          <p:txBody>
            <a:bodyPr lIns="0" tIns="0" rIns="0" bIns="0" rtlCol="0" anchor="t">
              <a:spAutoFit/>
            </a:bodyPr>
            <a:lstStyle/>
            <a:p>
              <a:pPr algn="l">
                <a:lnSpc>
                  <a:spcPts val="2160"/>
                </a:lnSpc>
              </a:pPr>
              <a:r>
                <a:rPr lang="en-US" sz="1800">
                  <a:solidFill>
                    <a:srgbClr val="000000"/>
                  </a:solidFill>
                  <a:latin typeface="Montserrat"/>
                  <a:ea typeface="Montserrat"/>
                  <a:cs typeface="Montserrat"/>
                  <a:sym typeface="Montserrat"/>
                </a:rPr>
                <a:t>Delivered by </a:t>
              </a:r>
            </a:p>
          </p:txBody>
        </p:sp>
      </p:grpSp>
      <p:sp>
        <p:nvSpPr>
          <p:cNvPr id="8" name="TextBox 8"/>
          <p:cNvSpPr txBox="1"/>
          <p:nvPr/>
        </p:nvSpPr>
        <p:spPr>
          <a:xfrm>
            <a:off x="17259300" y="9210675"/>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1</a:t>
            </a:r>
          </a:p>
        </p:txBody>
      </p:sp>
      <p:sp>
        <p:nvSpPr>
          <p:cNvPr id="9" name="TextBox 9"/>
          <p:cNvSpPr txBox="1"/>
          <p:nvPr/>
        </p:nvSpPr>
        <p:spPr>
          <a:xfrm>
            <a:off x="1567288" y="2748696"/>
            <a:ext cx="4129269" cy="396240"/>
          </a:xfrm>
          <a:prstGeom prst="rect">
            <a:avLst/>
          </a:prstGeom>
        </p:spPr>
        <p:txBody>
          <a:bodyPr lIns="0" tIns="0" rIns="0" bIns="0" rtlCol="0" anchor="t">
            <a:spAutoFit/>
          </a:bodyPr>
          <a:lstStyle/>
          <a:p>
            <a:pPr algn="l">
              <a:lnSpc>
                <a:spcPts val="3359"/>
              </a:lnSpc>
            </a:pPr>
            <a:r>
              <a:rPr lang="en-US" sz="2400" b="1">
                <a:solidFill>
                  <a:srgbClr val="834E95"/>
                </a:solidFill>
                <a:latin typeface="Open Sans Medium"/>
                <a:ea typeface="Open Sans Medium"/>
                <a:cs typeface="Open Sans Medium"/>
                <a:sym typeface="Open Sans Medium"/>
              </a:rPr>
              <a:t>Building Your Business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pSp>
        <p:nvGrpSpPr>
          <p:cNvPr id="7" name="Group 7"/>
          <p:cNvGrpSpPr/>
          <p:nvPr/>
        </p:nvGrpSpPr>
        <p:grpSpPr>
          <a:xfrm>
            <a:off x="1028700" y="2759781"/>
            <a:ext cx="711200" cy="711200"/>
            <a:chOff x="0" y="0"/>
            <a:chExt cx="948267" cy="948267"/>
          </a:xfrm>
        </p:grpSpPr>
        <p:grpSp>
          <p:nvGrpSpPr>
            <p:cNvPr id="8" name="Group 8"/>
            <p:cNvGrpSpPr/>
            <p:nvPr/>
          </p:nvGrpSpPr>
          <p:grpSpPr>
            <a:xfrm>
              <a:off x="0" y="0"/>
              <a:ext cx="948267" cy="94826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10" name="TextBox 10"/>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11" name="TextBox 11"/>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1</a:t>
              </a:r>
            </a:p>
          </p:txBody>
        </p:sp>
      </p:grpSp>
      <p:grpSp>
        <p:nvGrpSpPr>
          <p:cNvPr id="12" name="Group 12"/>
          <p:cNvGrpSpPr/>
          <p:nvPr/>
        </p:nvGrpSpPr>
        <p:grpSpPr>
          <a:xfrm>
            <a:off x="1028700" y="3743937"/>
            <a:ext cx="711200" cy="711200"/>
            <a:chOff x="0" y="0"/>
            <a:chExt cx="948267" cy="948267"/>
          </a:xfrm>
        </p:grpSpPr>
        <p:grpSp>
          <p:nvGrpSpPr>
            <p:cNvPr id="13" name="Group 13"/>
            <p:cNvGrpSpPr/>
            <p:nvPr/>
          </p:nvGrpSpPr>
          <p:grpSpPr>
            <a:xfrm>
              <a:off x="0" y="0"/>
              <a:ext cx="948267" cy="94826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15" name="TextBox 15"/>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16" name="TextBox 16"/>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2</a:t>
              </a:r>
            </a:p>
          </p:txBody>
        </p:sp>
      </p:grpSp>
      <p:grpSp>
        <p:nvGrpSpPr>
          <p:cNvPr id="17" name="Group 17"/>
          <p:cNvGrpSpPr/>
          <p:nvPr/>
        </p:nvGrpSpPr>
        <p:grpSpPr>
          <a:xfrm>
            <a:off x="1028700" y="4728094"/>
            <a:ext cx="711200" cy="711200"/>
            <a:chOff x="0" y="0"/>
            <a:chExt cx="948267" cy="948267"/>
          </a:xfrm>
        </p:grpSpPr>
        <p:grpSp>
          <p:nvGrpSpPr>
            <p:cNvPr id="18" name="Group 18"/>
            <p:cNvGrpSpPr/>
            <p:nvPr/>
          </p:nvGrpSpPr>
          <p:grpSpPr>
            <a:xfrm>
              <a:off x="0" y="0"/>
              <a:ext cx="948267" cy="94826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20" name="TextBox 20"/>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1" name="TextBox 21"/>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3</a:t>
              </a:r>
            </a:p>
          </p:txBody>
        </p:sp>
      </p:grpSp>
      <p:grpSp>
        <p:nvGrpSpPr>
          <p:cNvPr id="22" name="Group 22"/>
          <p:cNvGrpSpPr/>
          <p:nvPr/>
        </p:nvGrpSpPr>
        <p:grpSpPr>
          <a:xfrm>
            <a:off x="1028700" y="5712250"/>
            <a:ext cx="711200" cy="71120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24" name="TextBox 24"/>
            <p:cNvSpPr txBox="1"/>
            <p:nvPr/>
          </p:nvSpPr>
          <p:spPr>
            <a:xfrm>
              <a:off x="76200" y="47625"/>
              <a:ext cx="660400" cy="688975"/>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5" name="TextBox 25"/>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10</a:t>
            </a:r>
          </a:p>
        </p:txBody>
      </p:sp>
      <p:sp>
        <p:nvSpPr>
          <p:cNvPr id="26" name="TextBox 26"/>
          <p:cNvSpPr txBox="1"/>
          <p:nvPr/>
        </p:nvSpPr>
        <p:spPr>
          <a:xfrm>
            <a:off x="1028700" y="942975"/>
            <a:ext cx="13855293"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Learning Objectives</a:t>
            </a:r>
          </a:p>
        </p:txBody>
      </p:sp>
      <p:sp>
        <p:nvSpPr>
          <p:cNvPr id="27" name="TextBox 27"/>
          <p:cNvSpPr txBox="1"/>
          <p:nvPr/>
        </p:nvSpPr>
        <p:spPr>
          <a:xfrm>
            <a:off x="1028700" y="1716405"/>
            <a:ext cx="13855293" cy="339725"/>
          </a:xfrm>
          <a:prstGeom prst="rect">
            <a:avLst/>
          </a:prstGeom>
        </p:spPr>
        <p:txBody>
          <a:bodyPr lIns="0" tIns="0" rIns="0" bIns="0" rtlCol="0" anchor="t">
            <a:spAutoFit/>
          </a:bodyPr>
          <a:lstStyle/>
          <a:p>
            <a:pPr algn="l">
              <a:lnSpc>
                <a:spcPts val="2799"/>
              </a:lnSpc>
              <a:spcBef>
                <a:spcPct val="0"/>
              </a:spcBef>
            </a:pPr>
            <a:r>
              <a:rPr lang="en-US" sz="1999">
                <a:solidFill>
                  <a:srgbClr val="834E95"/>
                </a:solidFill>
                <a:latin typeface="Open Sans Light"/>
                <a:ea typeface="Open Sans Light"/>
                <a:cs typeface="Open Sans Light"/>
                <a:sym typeface="Open Sans"/>
              </a:rPr>
              <a:t>Let’s Recap:</a:t>
            </a:r>
          </a:p>
        </p:txBody>
      </p:sp>
      <p:sp>
        <p:nvSpPr>
          <p:cNvPr id="28" name="TextBox 28"/>
          <p:cNvSpPr txBox="1"/>
          <p:nvPr/>
        </p:nvSpPr>
        <p:spPr>
          <a:xfrm>
            <a:off x="1028700" y="5742614"/>
            <a:ext cx="711200" cy="516128"/>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4</a:t>
            </a:r>
          </a:p>
        </p:txBody>
      </p:sp>
      <p:sp>
        <p:nvSpPr>
          <p:cNvPr id="29" name="Freeform 29"/>
          <p:cNvSpPr/>
          <p:nvPr/>
        </p:nvSpPr>
        <p:spPr>
          <a:xfrm>
            <a:off x="13889223" y="482777"/>
            <a:ext cx="3515333" cy="3690638"/>
          </a:xfrm>
          <a:custGeom>
            <a:avLst/>
            <a:gdLst/>
            <a:ahLst/>
            <a:cxnLst/>
            <a:rect l="l" t="t" r="r" b="b"/>
            <a:pathLst>
              <a:path w="3515333" h="3690638">
                <a:moveTo>
                  <a:pt x="0" y="0"/>
                </a:moveTo>
                <a:lnTo>
                  <a:pt x="3515333" y="0"/>
                </a:lnTo>
                <a:lnTo>
                  <a:pt x="3515333" y="3690638"/>
                </a:lnTo>
                <a:lnTo>
                  <a:pt x="0" y="3690638"/>
                </a:lnTo>
                <a:lnTo>
                  <a:pt x="0" y="0"/>
                </a:lnTo>
                <a:close/>
              </a:path>
            </a:pathLst>
          </a:custGeom>
          <a:blipFill>
            <a:blip r:embed="rId3"/>
            <a:stretch>
              <a:fillRect/>
            </a:stretch>
          </a:blipFill>
        </p:spPr>
        <p:txBody>
          <a:bodyPr/>
          <a:lstStyle/>
          <a:p>
            <a:endParaRPr lang="en-US"/>
          </a:p>
        </p:txBody>
      </p:sp>
      <p:sp>
        <p:nvSpPr>
          <p:cNvPr id="30" name="TextBox 30"/>
          <p:cNvSpPr txBox="1"/>
          <p:nvPr/>
        </p:nvSpPr>
        <p:spPr>
          <a:xfrm>
            <a:off x="1931999" y="2809434"/>
            <a:ext cx="12442029" cy="396241"/>
          </a:xfrm>
          <a:prstGeom prst="rect">
            <a:avLst/>
          </a:prstGeom>
        </p:spPr>
        <p:txBody>
          <a:bodyPr lIns="0" tIns="0" rIns="0" bIns="0" rtlCol="0" anchor="t">
            <a:spAutoFit/>
          </a:bodyPr>
          <a:lstStyle/>
          <a:p>
            <a:pPr algn="l">
              <a:lnSpc>
                <a:spcPts val="3359"/>
              </a:lnSpc>
            </a:pPr>
            <a:r>
              <a:rPr lang="en-US" sz="2399" b="1">
                <a:solidFill>
                  <a:srgbClr val="4B4B4A"/>
                </a:solidFill>
                <a:latin typeface="Open Sans Medium"/>
                <a:ea typeface="Open Sans Medium"/>
                <a:cs typeface="Open Sans Medium"/>
                <a:sym typeface="Open Sans Medium"/>
              </a:rPr>
              <a:t>Understand how AI can support your business and work more effectively</a:t>
            </a:r>
          </a:p>
        </p:txBody>
      </p:sp>
      <p:sp>
        <p:nvSpPr>
          <p:cNvPr id="31" name="TextBox 31"/>
          <p:cNvSpPr txBox="1"/>
          <p:nvPr/>
        </p:nvSpPr>
        <p:spPr>
          <a:xfrm>
            <a:off x="1931999" y="3777174"/>
            <a:ext cx="15327301" cy="396241"/>
          </a:xfrm>
          <a:prstGeom prst="rect">
            <a:avLst/>
          </a:prstGeom>
        </p:spPr>
        <p:txBody>
          <a:bodyPr lIns="0" tIns="0" rIns="0" bIns="0" rtlCol="0" anchor="t">
            <a:spAutoFit/>
          </a:bodyPr>
          <a:lstStyle/>
          <a:p>
            <a:pPr algn="l">
              <a:lnSpc>
                <a:spcPts val="3359"/>
              </a:lnSpc>
            </a:pPr>
            <a:r>
              <a:rPr lang="en-US" sz="2399" b="1">
                <a:solidFill>
                  <a:srgbClr val="4B4B4A"/>
                </a:solidFill>
                <a:latin typeface="Open Sans Medium"/>
                <a:ea typeface="Open Sans Medium"/>
                <a:cs typeface="Open Sans Medium"/>
                <a:sym typeface="Open Sans Medium"/>
              </a:rPr>
              <a:t>Understand how to use AI safely and effectively to boost productivity</a:t>
            </a:r>
          </a:p>
        </p:txBody>
      </p:sp>
      <p:sp>
        <p:nvSpPr>
          <p:cNvPr id="32" name="TextBox 32"/>
          <p:cNvSpPr txBox="1"/>
          <p:nvPr/>
        </p:nvSpPr>
        <p:spPr>
          <a:xfrm>
            <a:off x="1931999" y="4804153"/>
            <a:ext cx="13887729" cy="396241"/>
          </a:xfrm>
          <a:prstGeom prst="rect">
            <a:avLst/>
          </a:prstGeom>
        </p:spPr>
        <p:txBody>
          <a:bodyPr lIns="0" tIns="0" rIns="0" bIns="0" rtlCol="0" anchor="t">
            <a:spAutoFit/>
          </a:bodyPr>
          <a:lstStyle/>
          <a:p>
            <a:pPr algn="l">
              <a:lnSpc>
                <a:spcPts val="3359"/>
              </a:lnSpc>
            </a:pPr>
            <a:r>
              <a:rPr lang="en-US" sz="2399" b="1">
                <a:solidFill>
                  <a:srgbClr val="4B4B4A"/>
                </a:solidFill>
                <a:latin typeface="Open Sans Medium"/>
                <a:ea typeface="Open Sans Medium"/>
                <a:cs typeface="Open Sans Medium"/>
                <a:sym typeface="Open Sans Medium"/>
              </a:rPr>
              <a:t>Be able to use AI to generate ideas, improve your work and create content for your business</a:t>
            </a:r>
          </a:p>
        </p:txBody>
      </p:sp>
      <p:sp>
        <p:nvSpPr>
          <p:cNvPr id="33" name="TextBox 33"/>
          <p:cNvSpPr txBox="1"/>
          <p:nvPr/>
        </p:nvSpPr>
        <p:spPr>
          <a:xfrm>
            <a:off x="1931999" y="5831132"/>
            <a:ext cx="15083394" cy="396241"/>
          </a:xfrm>
          <a:prstGeom prst="rect">
            <a:avLst/>
          </a:prstGeom>
        </p:spPr>
        <p:txBody>
          <a:bodyPr lIns="0" tIns="0" rIns="0" bIns="0" rtlCol="0" anchor="t">
            <a:spAutoFit/>
          </a:bodyPr>
          <a:lstStyle/>
          <a:p>
            <a:pPr algn="l">
              <a:lnSpc>
                <a:spcPts val="3359"/>
              </a:lnSpc>
            </a:pPr>
            <a:r>
              <a:rPr lang="en-US" sz="2399" b="1">
                <a:solidFill>
                  <a:srgbClr val="4B4B4A"/>
                </a:solidFill>
                <a:latin typeface="Open Sans Medium"/>
                <a:ea typeface="Open Sans Medium"/>
                <a:cs typeface="Open Sans Medium"/>
                <a:sym typeface="Open Sans Medium"/>
              </a:rPr>
              <a:t>Feel more confident using AI as a tool to support your ideas, make decisions and improve your work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8954" y="3156472"/>
            <a:ext cx="5448300" cy="1129323"/>
            <a:chOff x="0" y="0"/>
            <a:chExt cx="1434943" cy="297435"/>
          </a:xfrm>
        </p:grpSpPr>
        <p:sp>
          <p:nvSpPr>
            <p:cNvPr id="3" name="Freeform 3"/>
            <p:cNvSpPr/>
            <p:nvPr/>
          </p:nvSpPr>
          <p:spPr>
            <a:xfrm>
              <a:off x="0" y="0"/>
              <a:ext cx="1434943" cy="297435"/>
            </a:xfrm>
            <a:custGeom>
              <a:avLst/>
              <a:gdLst/>
              <a:ahLst/>
              <a:cxnLst/>
              <a:rect l="l" t="t" r="r" b="b"/>
              <a:pathLst>
                <a:path w="1434943" h="297435">
                  <a:moveTo>
                    <a:pt x="28420" y="0"/>
                  </a:moveTo>
                  <a:lnTo>
                    <a:pt x="1406524" y="0"/>
                  </a:lnTo>
                  <a:cubicBezTo>
                    <a:pt x="1422219" y="0"/>
                    <a:pt x="1434943" y="12724"/>
                    <a:pt x="1434943" y="28420"/>
                  </a:cubicBezTo>
                  <a:lnTo>
                    <a:pt x="1434943" y="269015"/>
                  </a:lnTo>
                  <a:cubicBezTo>
                    <a:pt x="1434943" y="284711"/>
                    <a:pt x="1422219" y="297435"/>
                    <a:pt x="1406524" y="297435"/>
                  </a:cubicBezTo>
                  <a:lnTo>
                    <a:pt x="28420" y="297435"/>
                  </a:lnTo>
                  <a:cubicBezTo>
                    <a:pt x="12724" y="297435"/>
                    <a:pt x="0" y="284711"/>
                    <a:pt x="0" y="269015"/>
                  </a:cubicBezTo>
                  <a:lnTo>
                    <a:pt x="0" y="28420"/>
                  </a:lnTo>
                  <a:cubicBezTo>
                    <a:pt x="0" y="12724"/>
                    <a:pt x="12724" y="0"/>
                    <a:pt x="28420" y="0"/>
                  </a:cubicBezTo>
                  <a:close/>
                </a:path>
              </a:pathLst>
            </a:custGeom>
            <a:solidFill>
              <a:srgbClr val="127478"/>
            </a:solidFill>
          </p:spPr>
          <p:txBody>
            <a:bodyPr/>
            <a:lstStyle/>
            <a:p>
              <a:endParaRPr lang="en-US"/>
            </a:p>
          </p:txBody>
        </p:sp>
        <p:sp>
          <p:nvSpPr>
            <p:cNvPr id="4" name="TextBox 4"/>
            <p:cNvSpPr txBox="1"/>
            <p:nvPr/>
          </p:nvSpPr>
          <p:spPr>
            <a:xfrm>
              <a:off x="0" y="-28575"/>
              <a:ext cx="1434943" cy="326010"/>
            </a:xfrm>
            <a:prstGeom prst="rect">
              <a:avLst/>
            </a:prstGeom>
          </p:spPr>
          <p:txBody>
            <a:bodyPr lIns="50800" tIns="50800" rIns="50800" bIns="50800" rtlCol="0" anchor="ctr"/>
            <a:lstStyle/>
            <a:p>
              <a:pPr algn="ctr">
                <a:lnSpc>
                  <a:spcPts val="1960"/>
                </a:lnSpc>
              </a:pPr>
              <a:endParaRPr/>
            </a:p>
          </p:txBody>
        </p:sp>
      </p:grpSp>
      <p:grpSp>
        <p:nvGrpSpPr>
          <p:cNvPr id="5" name="Group 5"/>
          <p:cNvGrpSpPr/>
          <p:nvPr/>
        </p:nvGrpSpPr>
        <p:grpSpPr>
          <a:xfrm>
            <a:off x="6282054" y="3156472"/>
            <a:ext cx="5448300" cy="1129323"/>
            <a:chOff x="0" y="0"/>
            <a:chExt cx="1434943" cy="297435"/>
          </a:xfrm>
        </p:grpSpPr>
        <p:sp>
          <p:nvSpPr>
            <p:cNvPr id="6" name="Freeform 6"/>
            <p:cNvSpPr/>
            <p:nvPr/>
          </p:nvSpPr>
          <p:spPr>
            <a:xfrm>
              <a:off x="0" y="0"/>
              <a:ext cx="1434943" cy="297435"/>
            </a:xfrm>
            <a:custGeom>
              <a:avLst/>
              <a:gdLst/>
              <a:ahLst/>
              <a:cxnLst/>
              <a:rect l="l" t="t" r="r" b="b"/>
              <a:pathLst>
                <a:path w="1434943" h="297435">
                  <a:moveTo>
                    <a:pt x="28420" y="0"/>
                  </a:moveTo>
                  <a:lnTo>
                    <a:pt x="1406524" y="0"/>
                  </a:lnTo>
                  <a:cubicBezTo>
                    <a:pt x="1422219" y="0"/>
                    <a:pt x="1434943" y="12724"/>
                    <a:pt x="1434943" y="28420"/>
                  </a:cubicBezTo>
                  <a:lnTo>
                    <a:pt x="1434943" y="269015"/>
                  </a:lnTo>
                  <a:cubicBezTo>
                    <a:pt x="1434943" y="284711"/>
                    <a:pt x="1422219" y="297435"/>
                    <a:pt x="1406524" y="297435"/>
                  </a:cubicBezTo>
                  <a:lnTo>
                    <a:pt x="28420" y="297435"/>
                  </a:lnTo>
                  <a:cubicBezTo>
                    <a:pt x="12724" y="297435"/>
                    <a:pt x="0" y="284711"/>
                    <a:pt x="0" y="269015"/>
                  </a:cubicBezTo>
                  <a:lnTo>
                    <a:pt x="0" y="28420"/>
                  </a:lnTo>
                  <a:cubicBezTo>
                    <a:pt x="0" y="12724"/>
                    <a:pt x="12724" y="0"/>
                    <a:pt x="28420" y="0"/>
                  </a:cubicBezTo>
                  <a:close/>
                </a:path>
              </a:pathLst>
            </a:custGeom>
            <a:solidFill>
              <a:srgbClr val="9F6BA2"/>
            </a:solidFill>
          </p:spPr>
          <p:txBody>
            <a:bodyPr/>
            <a:lstStyle/>
            <a:p>
              <a:endParaRPr lang="en-US"/>
            </a:p>
          </p:txBody>
        </p:sp>
        <p:sp>
          <p:nvSpPr>
            <p:cNvPr id="7" name="TextBox 7"/>
            <p:cNvSpPr txBox="1"/>
            <p:nvPr/>
          </p:nvSpPr>
          <p:spPr>
            <a:xfrm>
              <a:off x="0" y="-28575"/>
              <a:ext cx="1434943" cy="326010"/>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16836254" y="9258300"/>
            <a:ext cx="1538935" cy="1083307"/>
            <a:chOff x="0" y="0"/>
            <a:chExt cx="1538935" cy="1083310"/>
          </a:xfrm>
        </p:grpSpPr>
        <p:sp>
          <p:nvSpPr>
            <p:cNvPr id="9" name="Freeform 9"/>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10" name="Freeform 10"/>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11" name="Freeform 11"/>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12" name="Freeform 12"/>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pSp>
        <p:nvGrpSpPr>
          <p:cNvPr id="13" name="Group 13"/>
          <p:cNvGrpSpPr/>
          <p:nvPr/>
        </p:nvGrpSpPr>
        <p:grpSpPr>
          <a:xfrm>
            <a:off x="12035154" y="3156472"/>
            <a:ext cx="5448300" cy="1129323"/>
            <a:chOff x="0" y="0"/>
            <a:chExt cx="1434943" cy="297435"/>
          </a:xfrm>
        </p:grpSpPr>
        <p:sp>
          <p:nvSpPr>
            <p:cNvPr id="14" name="Freeform 14"/>
            <p:cNvSpPr/>
            <p:nvPr/>
          </p:nvSpPr>
          <p:spPr>
            <a:xfrm>
              <a:off x="0" y="0"/>
              <a:ext cx="1434943" cy="297435"/>
            </a:xfrm>
            <a:custGeom>
              <a:avLst/>
              <a:gdLst/>
              <a:ahLst/>
              <a:cxnLst/>
              <a:rect l="l" t="t" r="r" b="b"/>
              <a:pathLst>
                <a:path w="1434943" h="297435">
                  <a:moveTo>
                    <a:pt x="28420" y="0"/>
                  </a:moveTo>
                  <a:lnTo>
                    <a:pt x="1406524" y="0"/>
                  </a:lnTo>
                  <a:cubicBezTo>
                    <a:pt x="1422219" y="0"/>
                    <a:pt x="1434943" y="12724"/>
                    <a:pt x="1434943" y="28420"/>
                  </a:cubicBezTo>
                  <a:lnTo>
                    <a:pt x="1434943" y="269015"/>
                  </a:lnTo>
                  <a:cubicBezTo>
                    <a:pt x="1434943" y="284711"/>
                    <a:pt x="1422219" y="297435"/>
                    <a:pt x="1406524" y="297435"/>
                  </a:cubicBezTo>
                  <a:lnTo>
                    <a:pt x="28420" y="297435"/>
                  </a:lnTo>
                  <a:cubicBezTo>
                    <a:pt x="12724" y="297435"/>
                    <a:pt x="0" y="284711"/>
                    <a:pt x="0" y="269015"/>
                  </a:cubicBezTo>
                  <a:lnTo>
                    <a:pt x="0" y="28420"/>
                  </a:lnTo>
                  <a:cubicBezTo>
                    <a:pt x="0" y="12724"/>
                    <a:pt x="12724" y="0"/>
                    <a:pt x="28420" y="0"/>
                  </a:cubicBezTo>
                  <a:close/>
                </a:path>
              </a:pathLst>
            </a:custGeom>
            <a:solidFill>
              <a:srgbClr val="177478"/>
            </a:solidFill>
          </p:spPr>
          <p:txBody>
            <a:bodyPr/>
            <a:lstStyle/>
            <a:p>
              <a:endParaRPr lang="en-US"/>
            </a:p>
          </p:txBody>
        </p:sp>
        <p:sp>
          <p:nvSpPr>
            <p:cNvPr id="15" name="TextBox 15"/>
            <p:cNvSpPr txBox="1"/>
            <p:nvPr/>
          </p:nvSpPr>
          <p:spPr>
            <a:xfrm>
              <a:off x="0" y="-28575"/>
              <a:ext cx="1434943" cy="326010"/>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713104" y="3362081"/>
            <a:ext cx="711200" cy="711200"/>
            <a:chOff x="0" y="0"/>
            <a:chExt cx="948267" cy="948267"/>
          </a:xfrm>
        </p:grpSpPr>
        <p:grpSp>
          <p:nvGrpSpPr>
            <p:cNvPr id="17" name="Group 17"/>
            <p:cNvGrpSpPr/>
            <p:nvPr/>
          </p:nvGrpSpPr>
          <p:grpSpPr>
            <a:xfrm>
              <a:off x="0" y="0"/>
              <a:ext cx="948267" cy="94826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US"/>
              </a:p>
            </p:txBody>
          </p:sp>
          <p:sp>
            <p:nvSpPr>
              <p:cNvPr id="19" name="TextBox 19"/>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0" name="TextBox 20"/>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834E95"/>
                  </a:solidFill>
                  <a:latin typeface="Open Sans Light"/>
                  <a:ea typeface="Open Sans Light"/>
                  <a:cs typeface="Open Sans Light"/>
                  <a:sym typeface="Open Sans"/>
                </a:rPr>
                <a:t>1</a:t>
              </a:r>
            </a:p>
          </p:txBody>
        </p:sp>
      </p:grpSp>
      <p:grpSp>
        <p:nvGrpSpPr>
          <p:cNvPr id="21" name="Group 21"/>
          <p:cNvGrpSpPr/>
          <p:nvPr/>
        </p:nvGrpSpPr>
        <p:grpSpPr>
          <a:xfrm>
            <a:off x="6539435" y="3362081"/>
            <a:ext cx="711200" cy="711200"/>
            <a:chOff x="0" y="0"/>
            <a:chExt cx="948267" cy="948267"/>
          </a:xfrm>
        </p:grpSpPr>
        <p:grpSp>
          <p:nvGrpSpPr>
            <p:cNvPr id="22" name="Group 22"/>
            <p:cNvGrpSpPr/>
            <p:nvPr/>
          </p:nvGrpSpPr>
          <p:grpSpPr>
            <a:xfrm>
              <a:off x="0" y="0"/>
              <a:ext cx="948267" cy="948267"/>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US"/>
              </a:p>
            </p:txBody>
          </p:sp>
          <p:sp>
            <p:nvSpPr>
              <p:cNvPr id="24" name="TextBox 24"/>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5" name="TextBox 25"/>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834E95"/>
                  </a:solidFill>
                  <a:latin typeface="Open Sans Light"/>
                  <a:ea typeface="Open Sans Light"/>
                  <a:cs typeface="Open Sans Light"/>
                  <a:sym typeface="Open Sans"/>
                </a:rPr>
                <a:t>2</a:t>
              </a:r>
            </a:p>
          </p:txBody>
        </p:sp>
      </p:grpSp>
      <p:grpSp>
        <p:nvGrpSpPr>
          <p:cNvPr id="26" name="Group 26"/>
          <p:cNvGrpSpPr/>
          <p:nvPr/>
        </p:nvGrpSpPr>
        <p:grpSpPr>
          <a:xfrm>
            <a:off x="12365766" y="3362081"/>
            <a:ext cx="711200" cy="711200"/>
            <a:chOff x="0" y="0"/>
            <a:chExt cx="948267" cy="948267"/>
          </a:xfrm>
        </p:grpSpPr>
        <p:grpSp>
          <p:nvGrpSpPr>
            <p:cNvPr id="27" name="Group 27"/>
            <p:cNvGrpSpPr/>
            <p:nvPr/>
          </p:nvGrpSpPr>
          <p:grpSpPr>
            <a:xfrm>
              <a:off x="0" y="0"/>
              <a:ext cx="948267" cy="94826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cap="sq">
                <a:noFill/>
                <a:prstDash val="solid"/>
                <a:miter/>
              </a:ln>
            </p:spPr>
            <p:txBody>
              <a:bodyPr/>
              <a:lstStyle/>
              <a:p>
                <a:endParaRPr lang="en-US"/>
              </a:p>
            </p:txBody>
          </p:sp>
          <p:sp>
            <p:nvSpPr>
              <p:cNvPr id="29" name="TextBox 29"/>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30" name="TextBox 30"/>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834E95"/>
                  </a:solidFill>
                  <a:latin typeface="Open Sans Light"/>
                  <a:ea typeface="Open Sans Light"/>
                  <a:cs typeface="Open Sans Light"/>
                  <a:sym typeface="Open Sans"/>
                </a:rPr>
                <a:t>3</a:t>
              </a:r>
            </a:p>
          </p:txBody>
        </p:sp>
      </p:grpSp>
      <p:sp>
        <p:nvSpPr>
          <p:cNvPr id="31" name="TextBox 31"/>
          <p:cNvSpPr txBox="1"/>
          <p:nvPr/>
        </p:nvSpPr>
        <p:spPr>
          <a:xfrm>
            <a:off x="1500504" y="3500511"/>
            <a:ext cx="3225134" cy="396241"/>
          </a:xfrm>
          <a:prstGeom prst="rect">
            <a:avLst/>
          </a:prstGeom>
        </p:spPr>
        <p:txBody>
          <a:bodyPr lIns="0" tIns="0" rIns="0" bIns="0" rtlCol="0" anchor="t">
            <a:spAutoFit/>
          </a:bodyPr>
          <a:lstStyle/>
          <a:p>
            <a:pPr algn="l">
              <a:lnSpc>
                <a:spcPts val="3359"/>
              </a:lnSpc>
            </a:pPr>
            <a:r>
              <a:rPr lang="en-US" sz="2399" b="1">
                <a:solidFill>
                  <a:srgbClr val="FFFFFF"/>
                </a:solidFill>
                <a:latin typeface="Open Sans Semi-Bold"/>
                <a:ea typeface="Open Sans Semi-Bold"/>
                <a:cs typeface="Open Sans Semi-Bold"/>
                <a:sym typeface="Open Sans Semi-Bold"/>
              </a:rPr>
              <a:t>What is Pathways?</a:t>
            </a:r>
          </a:p>
        </p:txBody>
      </p:sp>
      <p:sp>
        <p:nvSpPr>
          <p:cNvPr id="32" name="TextBox 32"/>
          <p:cNvSpPr txBox="1"/>
          <p:nvPr/>
        </p:nvSpPr>
        <p:spPr>
          <a:xfrm>
            <a:off x="528954" y="4439839"/>
            <a:ext cx="5448300" cy="2938145"/>
          </a:xfrm>
          <a:prstGeom prst="rect">
            <a:avLst/>
          </a:prstGeom>
        </p:spPr>
        <p:txBody>
          <a:bodyPr lIns="0" tIns="0" rIns="0" bIns="0" rtlCol="0" anchor="t">
            <a:spAutoFit/>
          </a:bodyPr>
          <a:lstStyle/>
          <a:p>
            <a:pPr algn="l">
              <a:lnSpc>
                <a:spcPts val="2380"/>
              </a:lnSpc>
            </a:pPr>
            <a:r>
              <a:rPr lang="en-US" sz="1700">
                <a:solidFill>
                  <a:srgbClr val="4B4B4A"/>
                </a:solidFill>
                <a:latin typeface="Open Sans Light"/>
                <a:ea typeface="Open Sans Light"/>
                <a:cs typeface="Open Sans Light"/>
                <a:sym typeface="Open Sans"/>
              </a:rPr>
              <a:t>The Pathways Programme by South of Scotland Enterprise (SOSE) is a support initiative designed to help people in the South of Scotland turn their business ideas into reality.</a:t>
            </a:r>
          </a:p>
          <a:p>
            <a:pPr algn="l">
              <a:lnSpc>
                <a:spcPts val="2380"/>
              </a:lnSpc>
            </a:pPr>
            <a:endParaRPr lang="en-US" sz="1700">
              <a:solidFill>
                <a:srgbClr val="4B4B4A"/>
              </a:solidFill>
              <a:latin typeface="Open Sans Light"/>
              <a:ea typeface="Open Sans Light"/>
              <a:cs typeface="Open Sans Light"/>
              <a:sym typeface="Open Sans"/>
            </a:endParaRPr>
          </a:p>
          <a:p>
            <a:pPr algn="l">
              <a:lnSpc>
                <a:spcPts val="2380"/>
              </a:lnSpc>
            </a:pPr>
            <a:r>
              <a:rPr lang="en-US" sz="1700">
                <a:solidFill>
                  <a:srgbClr val="4B4B4A"/>
                </a:solidFill>
                <a:latin typeface="Open Sans Light"/>
                <a:ea typeface="Open Sans Light"/>
                <a:cs typeface="Open Sans Light"/>
                <a:sym typeface="Open Sans"/>
              </a:rPr>
              <a:t>It specifically focuses on women and under-represented groups, helping them overcome the personal and practical barriers that often make starting a business feel overwhelming.</a:t>
            </a:r>
          </a:p>
          <a:p>
            <a:pPr algn="l">
              <a:lnSpc>
                <a:spcPts val="2380"/>
              </a:lnSpc>
            </a:pPr>
            <a:endParaRPr lang="en-US" sz="1700">
              <a:solidFill>
                <a:srgbClr val="4B4B4A"/>
              </a:solidFill>
              <a:latin typeface="Open Sans Light"/>
              <a:ea typeface="Open Sans Light"/>
              <a:cs typeface="Open Sans Light"/>
              <a:sym typeface="Open Sans"/>
            </a:endParaRPr>
          </a:p>
        </p:txBody>
      </p:sp>
      <p:sp>
        <p:nvSpPr>
          <p:cNvPr id="33" name="TextBox 33"/>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2</a:t>
            </a:r>
          </a:p>
        </p:txBody>
      </p:sp>
      <p:sp>
        <p:nvSpPr>
          <p:cNvPr id="34" name="TextBox 34"/>
          <p:cNvSpPr txBox="1"/>
          <p:nvPr/>
        </p:nvSpPr>
        <p:spPr>
          <a:xfrm>
            <a:off x="790859" y="968035"/>
            <a:ext cx="16577021" cy="679449"/>
          </a:xfrm>
          <a:prstGeom prst="rect">
            <a:avLst/>
          </a:prstGeom>
        </p:spPr>
        <p:txBody>
          <a:bodyPr lIns="0" tIns="0" rIns="0" bIns="0" rtlCol="0" anchor="t">
            <a:spAutoFit/>
          </a:bodyPr>
          <a:lstStyle/>
          <a:p>
            <a:pPr algn="l">
              <a:lnSpc>
                <a:spcPts val="5600"/>
              </a:lnSpc>
              <a:spcBef>
                <a:spcPct val="0"/>
              </a:spcBef>
            </a:pPr>
            <a:r>
              <a:rPr lang="en-US" sz="4000" b="1">
                <a:solidFill>
                  <a:srgbClr val="177478"/>
                </a:solidFill>
                <a:latin typeface="Montserrat Semi-Bold"/>
                <a:ea typeface="Montserrat Semi-Bold"/>
                <a:cs typeface="Montserrat Semi-Bold"/>
                <a:sym typeface="Montserrat Semi-Bold"/>
              </a:rPr>
              <a:t>Understanding opportunities, ideas and local entrepreneurship</a:t>
            </a:r>
          </a:p>
        </p:txBody>
      </p:sp>
      <p:sp>
        <p:nvSpPr>
          <p:cNvPr id="35" name="TextBox 35"/>
          <p:cNvSpPr txBox="1"/>
          <p:nvPr/>
        </p:nvSpPr>
        <p:spPr>
          <a:xfrm>
            <a:off x="7329006" y="3500511"/>
            <a:ext cx="3225134" cy="396241"/>
          </a:xfrm>
          <a:prstGeom prst="rect">
            <a:avLst/>
          </a:prstGeom>
        </p:spPr>
        <p:txBody>
          <a:bodyPr lIns="0" tIns="0" rIns="0" bIns="0" rtlCol="0" anchor="t">
            <a:spAutoFit/>
          </a:bodyPr>
          <a:lstStyle/>
          <a:p>
            <a:pPr algn="l">
              <a:lnSpc>
                <a:spcPts val="3359"/>
              </a:lnSpc>
            </a:pPr>
            <a:r>
              <a:rPr lang="en-US" sz="2399" b="1">
                <a:solidFill>
                  <a:srgbClr val="FFFFFF"/>
                </a:solidFill>
                <a:latin typeface="Open Sans Semi-Bold"/>
                <a:ea typeface="Open Sans Semi-Bold"/>
                <a:cs typeface="Open Sans Semi-Bold"/>
                <a:sym typeface="Open Sans Semi-Bold"/>
              </a:rPr>
              <a:t>What will you gain?</a:t>
            </a:r>
          </a:p>
        </p:txBody>
      </p:sp>
      <p:sp>
        <p:nvSpPr>
          <p:cNvPr id="36" name="TextBox 36"/>
          <p:cNvSpPr txBox="1"/>
          <p:nvPr/>
        </p:nvSpPr>
        <p:spPr>
          <a:xfrm>
            <a:off x="13153166" y="3500511"/>
            <a:ext cx="3225134" cy="396241"/>
          </a:xfrm>
          <a:prstGeom prst="rect">
            <a:avLst/>
          </a:prstGeom>
        </p:spPr>
        <p:txBody>
          <a:bodyPr lIns="0" tIns="0" rIns="0" bIns="0" rtlCol="0" anchor="t">
            <a:spAutoFit/>
          </a:bodyPr>
          <a:lstStyle/>
          <a:p>
            <a:pPr algn="l">
              <a:lnSpc>
                <a:spcPts val="3359"/>
              </a:lnSpc>
            </a:pPr>
            <a:r>
              <a:rPr lang="en-US" sz="2399" b="1">
                <a:solidFill>
                  <a:srgbClr val="FFFFFF"/>
                </a:solidFill>
                <a:latin typeface="Open Sans Semi-Bold"/>
                <a:ea typeface="Open Sans Semi-Bold"/>
                <a:cs typeface="Open Sans Semi-Bold"/>
                <a:sym typeface="Open Sans Semi-Bold"/>
              </a:rPr>
              <a:t>Session Structure</a:t>
            </a:r>
          </a:p>
        </p:txBody>
      </p:sp>
      <p:sp>
        <p:nvSpPr>
          <p:cNvPr id="37" name="TextBox 37"/>
          <p:cNvSpPr txBox="1"/>
          <p:nvPr/>
        </p:nvSpPr>
        <p:spPr>
          <a:xfrm>
            <a:off x="790859" y="2495032"/>
            <a:ext cx="16207747" cy="280670"/>
          </a:xfrm>
          <a:prstGeom prst="rect">
            <a:avLst/>
          </a:prstGeom>
        </p:spPr>
        <p:txBody>
          <a:bodyPr lIns="0" tIns="0" rIns="0" bIns="0" rtlCol="0" anchor="t">
            <a:spAutoFit/>
          </a:bodyPr>
          <a:lstStyle/>
          <a:p>
            <a:pPr algn="l">
              <a:lnSpc>
                <a:spcPts val="2380"/>
              </a:lnSpc>
              <a:spcBef>
                <a:spcPct val="0"/>
              </a:spcBef>
            </a:pPr>
            <a:r>
              <a:rPr lang="en-US" sz="1700" dirty="0">
                <a:solidFill>
                  <a:srgbClr val="834E95"/>
                </a:solidFill>
                <a:latin typeface="Montserrat"/>
                <a:ea typeface="Montserrat"/>
                <a:cs typeface="Montserrat"/>
                <a:sym typeface="Montserrat"/>
              </a:rPr>
              <a:t>This </a:t>
            </a:r>
            <a:r>
              <a:rPr lang="en-US" sz="1700" dirty="0" err="1">
                <a:solidFill>
                  <a:srgbClr val="834E95"/>
                </a:solidFill>
                <a:latin typeface="Montserrat"/>
                <a:ea typeface="Montserrat"/>
                <a:cs typeface="Montserrat"/>
                <a:sym typeface="Montserrat"/>
              </a:rPr>
              <a:t>programme</a:t>
            </a:r>
            <a:r>
              <a:rPr lang="en-US" sz="1700" dirty="0">
                <a:solidFill>
                  <a:srgbClr val="834E95"/>
                </a:solidFill>
                <a:latin typeface="Montserrat"/>
                <a:ea typeface="Montserrat"/>
                <a:cs typeface="Montserrat"/>
                <a:sym typeface="Montserrat"/>
              </a:rPr>
              <a:t> is about exploring ideas, building confidence and understanding how enterprise can create opportunities in the South of Scotland.</a:t>
            </a:r>
          </a:p>
        </p:txBody>
      </p:sp>
      <p:sp>
        <p:nvSpPr>
          <p:cNvPr id="38" name="TextBox 38"/>
          <p:cNvSpPr txBox="1"/>
          <p:nvPr/>
        </p:nvSpPr>
        <p:spPr>
          <a:xfrm>
            <a:off x="6282054" y="4439839"/>
            <a:ext cx="5448300" cy="4709795"/>
          </a:xfrm>
          <a:prstGeom prst="rect">
            <a:avLst/>
          </a:prstGeom>
        </p:spPr>
        <p:txBody>
          <a:bodyPr lIns="0" tIns="0" rIns="0" bIns="0" rtlCol="0" anchor="t">
            <a:spAutoFit/>
          </a:bodyPr>
          <a:lstStyle/>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Confidence &amp; Coaching: Personal support from local coaches to help you move past self-doubt and build the resilience needed to run a business.</a:t>
            </a:r>
          </a:p>
          <a:p>
            <a:pPr algn="l">
              <a:lnSpc>
                <a:spcPts val="2380"/>
              </a:lnSpc>
            </a:pPr>
            <a:endParaRPr lang="en-US" sz="1700">
              <a:solidFill>
                <a:srgbClr val="4B4B4A"/>
              </a:solidFill>
              <a:latin typeface="Open Sans Light"/>
              <a:ea typeface="Open Sans Light"/>
              <a:cs typeface="Open Sans Light"/>
              <a:sym typeface="Open Sans"/>
            </a:endParaRPr>
          </a:p>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Financial Help: Small grants (up to £1,000) to help pay for start-up essentials like equipment, marketing, or training.</a:t>
            </a:r>
          </a:p>
          <a:p>
            <a:pPr algn="l">
              <a:lnSpc>
                <a:spcPts val="2380"/>
              </a:lnSpc>
            </a:pPr>
            <a:endParaRPr lang="en-US" sz="1700">
              <a:solidFill>
                <a:srgbClr val="4B4B4A"/>
              </a:solidFill>
              <a:latin typeface="Open Sans Light"/>
              <a:ea typeface="Open Sans Light"/>
              <a:cs typeface="Open Sans Light"/>
              <a:sym typeface="Open Sans"/>
            </a:endParaRPr>
          </a:p>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Community: Connection to a network of other local entrepreneurs so you don’t have to start your journey alone.</a:t>
            </a:r>
          </a:p>
          <a:p>
            <a:pPr algn="l">
              <a:lnSpc>
                <a:spcPts val="2380"/>
              </a:lnSpc>
            </a:pPr>
            <a:endParaRPr lang="en-US" sz="1700">
              <a:solidFill>
                <a:srgbClr val="4B4B4A"/>
              </a:solidFill>
              <a:latin typeface="Open Sans Light"/>
              <a:ea typeface="Open Sans Light"/>
              <a:cs typeface="Open Sans Light"/>
              <a:sym typeface="Open Sans"/>
            </a:endParaRPr>
          </a:p>
          <a:p>
            <a:pPr marL="367031" lvl="1" indent="-183515" algn="l">
              <a:lnSpc>
                <a:spcPts val="2380"/>
              </a:lnSpc>
              <a:buFont typeface="Arial"/>
              <a:buChar char="•"/>
            </a:pPr>
            <a:r>
              <a:rPr lang="en-US" sz="1700">
                <a:solidFill>
                  <a:srgbClr val="4B4B4A"/>
                </a:solidFill>
                <a:latin typeface="Open Sans Light"/>
                <a:ea typeface="Open Sans Light"/>
                <a:cs typeface="Open Sans Light"/>
                <a:sym typeface="Open Sans"/>
              </a:rPr>
              <a:t>Growth Support: Specialist coaching for those ready to scale up or innovate their existing business.</a:t>
            </a:r>
          </a:p>
          <a:p>
            <a:pPr algn="l">
              <a:lnSpc>
                <a:spcPts val="2380"/>
              </a:lnSpc>
            </a:pPr>
            <a:endParaRPr lang="en-US" sz="1700">
              <a:solidFill>
                <a:srgbClr val="4B4B4A"/>
              </a:solidFill>
              <a:latin typeface="Open Sans Light"/>
              <a:ea typeface="Open Sans Light"/>
              <a:cs typeface="Open Sans Light"/>
              <a:sym typeface="Open Sans"/>
            </a:endParaRPr>
          </a:p>
        </p:txBody>
      </p:sp>
      <p:sp>
        <p:nvSpPr>
          <p:cNvPr id="39" name="TextBox 39"/>
          <p:cNvSpPr txBox="1"/>
          <p:nvPr/>
        </p:nvSpPr>
        <p:spPr>
          <a:xfrm>
            <a:off x="12019625" y="4420789"/>
            <a:ext cx="5448300" cy="2249805"/>
          </a:xfrm>
          <a:prstGeom prst="rect">
            <a:avLst/>
          </a:prstGeom>
        </p:spPr>
        <p:txBody>
          <a:bodyPr lIns="0" tIns="0" rIns="0" bIns="0" rtlCol="0" anchor="t">
            <a:spAutoFit/>
          </a:bodyPr>
          <a:lstStyle/>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Introduction video</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Understanding entrepreneurship</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Regional opportunities</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Case study</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Activity</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Reflection</a:t>
            </a:r>
          </a:p>
          <a:p>
            <a:pPr marL="367031" lvl="1" indent="-183515" algn="l">
              <a:lnSpc>
                <a:spcPts val="2550"/>
              </a:lnSpc>
              <a:buAutoNum type="arabicPeriod"/>
            </a:pPr>
            <a:r>
              <a:rPr lang="en-US" sz="1700">
                <a:solidFill>
                  <a:srgbClr val="4B4B4A"/>
                </a:solidFill>
                <a:latin typeface="Open Sans Light"/>
                <a:ea typeface="Open Sans Light"/>
                <a:cs typeface="Open Sans Light"/>
                <a:sym typeface="Open Sans"/>
              </a:rPr>
              <a:t>Key takeaways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pSp>
        <p:nvGrpSpPr>
          <p:cNvPr id="7" name="Group 7"/>
          <p:cNvGrpSpPr/>
          <p:nvPr/>
        </p:nvGrpSpPr>
        <p:grpSpPr>
          <a:xfrm>
            <a:off x="1028700" y="2654588"/>
            <a:ext cx="711200" cy="711200"/>
            <a:chOff x="0" y="0"/>
            <a:chExt cx="948267" cy="948267"/>
          </a:xfrm>
        </p:grpSpPr>
        <p:grpSp>
          <p:nvGrpSpPr>
            <p:cNvPr id="8" name="Group 8"/>
            <p:cNvGrpSpPr/>
            <p:nvPr/>
          </p:nvGrpSpPr>
          <p:grpSpPr>
            <a:xfrm>
              <a:off x="0" y="0"/>
              <a:ext cx="948267" cy="94826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10" name="TextBox 10"/>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11" name="TextBox 11"/>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1</a:t>
              </a:r>
            </a:p>
          </p:txBody>
        </p:sp>
      </p:grpSp>
      <p:grpSp>
        <p:nvGrpSpPr>
          <p:cNvPr id="12" name="Group 12"/>
          <p:cNvGrpSpPr/>
          <p:nvPr/>
        </p:nvGrpSpPr>
        <p:grpSpPr>
          <a:xfrm>
            <a:off x="1028700" y="3638745"/>
            <a:ext cx="711200" cy="711200"/>
            <a:chOff x="0" y="0"/>
            <a:chExt cx="948267" cy="948267"/>
          </a:xfrm>
        </p:grpSpPr>
        <p:grpSp>
          <p:nvGrpSpPr>
            <p:cNvPr id="13" name="Group 13"/>
            <p:cNvGrpSpPr/>
            <p:nvPr/>
          </p:nvGrpSpPr>
          <p:grpSpPr>
            <a:xfrm>
              <a:off x="0" y="0"/>
              <a:ext cx="948267" cy="94826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15" name="TextBox 15"/>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16" name="TextBox 16"/>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2</a:t>
              </a:r>
            </a:p>
          </p:txBody>
        </p:sp>
      </p:grpSp>
      <p:grpSp>
        <p:nvGrpSpPr>
          <p:cNvPr id="17" name="Group 17"/>
          <p:cNvGrpSpPr/>
          <p:nvPr/>
        </p:nvGrpSpPr>
        <p:grpSpPr>
          <a:xfrm>
            <a:off x="1028700" y="4622901"/>
            <a:ext cx="711200" cy="711200"/>
            <a:chOff x="0" y="0"/>
            <a:chExt cx="948267" cy="948267"/>
          </a:xfrm>
        </p:grpSpPr>
        <p:grpSp>
          <p:nvGrpSpPr>
            <p:cNvPr id="18" name="Group 18"/>
            <p:cNvGrpSpPr/>
            <p:nvPr/>
          </p:nvGrpSpPr>
          <p:grpSpPr>
            <a:xfrm>
              <a:off x="0" y="0"/>
              <a:ext cx="948267" cy="948267"/>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20" name="TextBox 20"/>
              <p:cNvSpPr txBox="1"/>
              <p:nvPr/>
            </p:nvSpPr>
            <p:spPr>
              <a:xfrm>
                <a:off x="76200" y="38100"/>
                <a:ext cx="660400" cy="698500"/>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1" name="TextBox 21"/>
            <p:cNvSpPr txBox="1"/>
            <p:nvPr/>
          </p:nvSpPr>
          <p:spPr>
            <a:xfrm>
              <a:off x="0" y="72234"/>
              <a:ext cx="948267" cy="656421"/>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3</a:t>
              </a:r>
            </a:p>
          </p:txBody>
        </p:sp>
      </p:grpSp>
      <p:grpSp>
        <p:nvGrpSpPr>
          <p:cNvPr id="22" name="Group 22"/>
          <p:cNvGrpSpPr/>
          <p:nvPr/>
        </p:nvGrpSpPr>
        <p:grpSpPr>
          <a:xfrm>
            <a:off x="1028700" y="5607058"/>
            <a:ext cx="711200" cy="711200"/>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7478"/>
            </a:solidFill>
            <a:ln cap="sq">
              <a:noFill/>
              <a:prstDash val="solid"/>
              <a:miter/>
            </a:ln>
          </p:spPr>
          <p:txBody>
            <a:bodyPr/>
            <a:lstStyle/>
            <a:p>
              <a:endParaRPr lang="en-US"/>
            </a:p>
          </p:txBody>
        </p:sp>
        <p:sp>
          <p:nvSpPr>
            <p:cNvPr id="24" name="TextBox 24"/>
            <p:cNvSpPr txBox="1"/>
            <p:nvPr/>
          </p:nvSpPr>
          <p:spPr>
            <a:xfrm>
              <a:off x="76200" y="47625"/>
              <a:ext cx="660400" cy="688975"/>
            </a:xfrm>
            <a:prstGeom prst="rect">
              <a:avLst/>
            </a:prstGeom>
          </p:spPr>
          <p:txBody>
            <a:bodyPr lIns="38443" tIns="38443" rIns="38443" bIns="38443" rtlCol="0" anchor="ctr"/>
            <a:lstStyle/>
            <a:p>
              <a:pPr marL="0" lvl="0" indent="0" algn="ctr">
                <a:lnSpc>
                  <a:spcPts val="1960"/>
                </a:lnSpc>
                <a:spcBef>
                  <a:spcPct val="0"/>
                </a:spcBef>
              </a:pPr>
              <a:endParaRPr/>
            </a:p>
          </p:txBody>
        </p:sp>
      </p:grpSp>
      <p:sp>
        <p:nvSpPr>
          <p:cNvPr id="25" name="Freeform 25"/>
          <p:cNvSpPr/>
          <p:nvPr/>
        </p:nvSpPr>
        <p:spPr>
          <a:xfrm>
            <a:off x="13889223" y="482777"/>
            <a:ext cx="3515333" cy="3690638"/>
          </a:xfrm>
          <a:custGeom>
            <a:avLst/>
            <a:gdLst/>
            <a:ahLst/>
            <a:cxnLst/>
            <a:rect l="l" t="t" r="r" b="b"/>
            <a:pathLst>
              <a:path w="3515333" h="3690638">
                <a:moveTo>
                  <a:pt x="0" y="0"/>
                </a:moveTo>
                <a:lnTo>
                  <a:pt x="3515333" y="0"/>
                </a:lnTo>
                <a:lnTo>
                  <a:pt x="3515333" y="3690638"/>
                </a:lnTo>
                <a:lnTo>
                  <a:pt x="0" y="3690638"/>
                </a:lnTo>
                <a:lnTo>
                  <a:pt x="0" y="0"/>
                </a:lnTo>
                <a:close/>
              </a:path>
            </a:pathLst>
          </a:custGeom>
          <a:blipFill>
            <a:blip r:embed="rId3"/>
            <a:stretch>
              <a:fillRect/>
            </a:stretch>
          </a:blipFill>
        </p:spPr>
        <p:txBody>
          <a:bodyPr/>
          <a:lstStyle/>
          <a:p>
            <a:endParaRPr lang="en-US"/>
          </a:p>
        </p:txBody>
      </p:sp>
      <p:sp>
        <p:nvSpPr>
          <p:cNvPr id="26" name="TextBox 26"/>
          <p:cNvSpPr txBox="1"/>
          <p:nvPr/>
        </p:nvSpPr>
        <p:spPr>
          <a:xfrm>
            <a:off x="1028700" y="5637421"/>
            <a:ext cx="711200" cy="516128"/>
          </a:xfrm>
          <a:prstGeom prst="rect">
            <a:avLst/>
          </a:prstGeom>
        </p:spPr>
        <p:txBody>
          <a:bodyPr lIns="0" tIns="0" rIns="0" bIns="0" rtlCol="0" anchor="t">
            <a:spAutoFit/>
          </a:bodyPr>
          <a:lstStyle/>
          <a:p>
            <a:pPr algn="ctr">
              <a:lnSpc>
                <a:spcPts val="4395"/>
              </a:lnSpc>
            </a:pPr>
            <a:r>
              <a:rPr lang="en-US" sz="2799">
                <a:solidFill>
                  <a:srgbClr val="FFFFFF"/>
                </a:solidFill>
                <a:latin typeface="Open Sans Light"/>
                <a:ea typeface="Open Sans Light"/>
                <a:cs typeface="Open Sans Light"/>
                <a:sym typeface="Open Sans"/>
              </a:rPr>
              <a:t>4</a:t>
            </a:r>
          </a:p>
        </p:txBody>
      </p:sp>
      <p:sp>
        <p:nvSpPr>
          <p:cNvPr id="27" name="TextBox 27"/>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3</a:t>
            </a:r>
          </a:p>
        </p:txBody>
      </p:sp>
      <p:sp>
        <p:nvSpPr>
          <p:cNvPr id="28" name="TextBox 28"/>
          <p:cNvSpPr txBox="1"/>
          <p:nvPr/>
        </p:nvSpPr>
        <p:spPr>
          <a:xfrm>
            <a:off x="1028700" y="942975"/>
            <a:ext cx="13855293"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Learning Objectives</a:t>
            </a:r>
          </a:p>
        </p:txBody>
      </p:sp>
      <p:sp>
        <p:nvSpPr>
          <p:cNvPr id="29" name="TextBox 29"/>
          <p:cNvSpPr txBox="1"/>
          <p:nvPr/>
        </p:nvSpPr>
        <p:spPr>
          <a:xfrm>
            <a:off x="1028700" y="1842971"/>
            <a:ext cx="13855293" cy="280670"/>
          </a:xfrm>
          <a:prstGeom prst="rect">
            <a:avLst/>
          </a:prstGeom>
        </p:spPr>
        <p:txBody>
          <a:bodyPr lIns="0" tIns="0" rIns="0" bIns="0" rtlCol="0" anchor="t">
            <a:spAutoFit/>
          </a:bodyPr>
          <a:lstStyle/>
          <a:p>
            <a:pPr algn="l">
              <a:lnSpc>
                <a:spcPts val="2380"/>
              </a:lnSpc>
              <a:spcBef>
                <a:spcPct val="0"/>
              </a:spcBef>
            </a:pPr>
            <a:r>
              <a:rPr lang="en-US" sz="1700">
                <a:solidFill>
                  <a:srgbClr val="834E95"/>
                </a:solidFill>
                <a:latin typeface="Montserrat"/>
                <a:ea typeface="Montserrat"/>
                <a:cs typeface="Montserrat"/>
                <a:sym typeface="Montserrat"/>
              </a:rPr>
              <a:t>By the end of this module you will:</a:t>
            </a:r>
          </a:p>
        </p:txBody>
      </p:sp>
      <p:sp>
        <p:nvSpPr>
          <p:cNvPr id="30" name="TextBox 30"/>
          <p:cNvSpPr txBox="1"/>
          <p:nvPr/>
        </p:nvSpPr>
        <p:spPr>
          <a:xfrm>
            <a:off x="1028700" y="7753108"/>
            <a:ext cx="16230600" cy="811530"/>
          </a:xfrm>
          <a:prstGeom prst="rect">
            <a:avLst/>
          </a:prstGeom>
        </p:spPr>
        <p:txBody>
          <a:bodyPr lIns="0" tIns="0" rIns="0" bIns="0" rtlCol="0" anchor="t">
            <a:spAutoFit/>
          </a:bodyPr>
          <a:lstStyle/>
          <a:p>
            <a:pPr algn="l">
              <a:lnSpc>
                <a:spcPts val="6719"/>
              </a:lnSpc>
              <a:spcBef>
                <a:spcPct val="0"/>
              </a:spcBef>
            </a:pPr>
            <a:r>
              <a:rPr lang="en-US" sz="4800" b="1">
                <a:solidFill>
                  <a:srgbClr val="834E95"/>
                </a:solidFill>
                <a:latin typeface="Montserrat Semi-Bold"/>
                <a:ea typeface="Montserrat Semi-Bold"/>
                <a:cs typeface="Montserrat Semi-Bold"/>
                <a:sym typeface="Montserrat Semi-Bold"/>
              </a:rPr>
              <a:t>What do you use AI for at the moment?</a:t>
            </a:r>
          </a:p>
        </p:txBody>
      </p:sp>
      <p:sp>
        <p:nvSpPr>
          <p:cNvPr id="31" name="TextBox 31"/>
          <p:cNvSpPr txBox="1"/>
          <p:nvPr/>
        </p:nvSpPr>
        <p:spPr>
          <a:xfrm>
            <a:off x="1931999" y="2809434"/>
            <a:ext cx="12442029" cy="396241"/>
          </a:xfrm>
          <a:prstGeom prst="rect">
            <a:avLst/>
          </a:prstGeom>
        </p:spPr>
        <p:txBody>
          <a:bodyPr lIns="0" tIns="0" rIns="0" bIns="0" rtlCol="0" anchor="t">
            <a:spAutoFit/>
          </a:bodyPr>
          <a:lstStyle/>
          <a:p>
            <a:pPr algn="l">
              <a:lnSpc>
                <a:spcPts val="3359"/>
              </a:lnSpc>
            </a:pPr>
            <a:r>
              <a:rPr lang="en-US" sz="2399" b="1">
                <a:solidFill>
                  <a:srgbClr val="4B4B4A"/>
                </a:solidFill>
                <a:latin typeface="Open Sans Medium"/>
                <a:ea typeface="Open Sans Medium"/>
                <a:cs typeface="Open Sans Medium"/>
                <a:sym typeface="Open Sans Medium"/>
              </a:rPr>
              <a:t>Understand how AI can support your business and work more effectively</a:t>
            </a:r>
          </a:p>
        </p:txBody>
      </p:sp>
      <p:sp>
        <p:nvSpPr>
          <p:cNvPr id="32" name="TextBox 32"/>
          <p:cNvSpPr txBox="1"/>
          <p:nvPr/>
        </p:nvSpPr>
        <p:spPr>
          <a:xfrm>
            <a:off x="1931999" y="3777174"/>
            <a:ext cx="15327301" cy="396241"/>
          </a:xfrm>
          <a:prstGeom prst="rect">
            <a:avLst/>
          </a:prstGeom>
        </p:spPr>
        <p:txBody>
          <a:bodyPr lIns="0" tIns="0" rIns="0" bIns="0" rtlCol="0" anchor="t">
            <a:spAutoFit/>
          </a:bodyPr>
          <a:lstStyle/>
          <a:p>
            <a:pPr algn="l">
              <a:lnSpc>
                <a:spcPts val="3359"/>
              </a:lnSpc>
            </a:pPr>
            <a:r>
              <a:rPr lang="en-US" sz="2399" b="1" dirty="0">
                <a:solidFill>
                  <a:srgbClr val="4B4B4A"/>
                </a:solidFill>
                <a:latin typeface="Open Sans Medium"/>
                <a:ea typeface="Open Sans Medium"/>
                <a:cs typeface="Open Sans Medium"/>
                <a:sym typeface="Open Sans Medium"/>
              </a:rPr>
              <a:t>Understand how to use AI safely and effectively to boost productivity</a:t>
            </a:r>
          </a:p>
        </p:txBody>
      </p:sp>
      <p:sp>
        <p:nvSpPr>
          <p:cNvPr id="33" name="TextBox 33"/>
          <p:cNvSpPr txBox="1"/>
          <p:nvPr/>
        </p:nvSpPr>
        <p:spPr>
          <a:xfrm>
            <a:off x="1931999" y="4747259"/>
            <a:ext cx="13887729" cy="396241"/>
          </a:xfrm>
          <a:prstGeom prst="rect">
            <a:avLst/>
          </a:prstGeom>
        </p:spPr>
        <p:txBody>
          <a:bodyPr lIns="0" tIns="0" rIns="0" bIns="0" rtlCol="0" anchor="t">
            <a:spAutoFit/>
          </a:bodyPr>
          <a:lstStyle/>
          <a:p>
            <a:pPr algn="l">
              <a:lnSpc>
                <a:spcPts val="3359"/>
              </a:lnSpc>
            </a:pPr>
            <a:r>
              <a:rPr lang="en-US" sz="2399" b="1">
                <a:solidFill>
                  <a:srgbClr val="4B4B4A"/>
                </a:solidFill>
                <a:latin typeface="Open Sans Medium"/>
                <a:ea typeface="Open Sans Medium"/>
                <a:cs typeface="Open Sans Medium"/>
                <a:sym typeface="Open Sans Medium"/>
              </a:rPr>
              <a:t>Be able to use AI to generate ideas, improve your work and create content for your business</a:t>
            </a:r>
          </a:p>
        </p:txBody>
      </p:sp>
      <p:sp>
        <p:nvSpPr>
          <p:cNvPr id="34" name="TextBox 34"/>
          <p:cNvSpPr txBox="1"/>
          <p:nvPr/>
        </p:nvSpPr>
        <p:spPr>
          <a:xfrm>
            <a:off x="1931999" y="5788954"/>
            <a:ext cx="15083394" cy="396241"/>
          </a:xfrm>
          <a:prstGeom prst="rect">
            <a:avLst/>
          </a:prstGeom>
        </p:spPr>
        <p:txBody>
          <a:bodyPr lIns="0" tIns="0" rIns="0" bIns="0" rtlCol="0" anchor="t">
            <a:spAutoFit/>
          </a:bodyPr>
          <a:lstStyle/>
          <a:p>
            <a:pPr algn="l">
              <a:lnSpc>
                <a:spcPts val="3359"/>
              </a:lnSpc>
            </a:pPr>
            <a:r>
              <a:rPr lang="en-US" sz="2399" b="1">
                <a:solidFill>
                  <a:srgbClr val="4B4B4A"/>
                </a:solidFill>
                <a:latin typeface="Open Sans Medium"/>
                <a:ea typeface="Open Sans Medium"/>
                <a:cs typeface="Open Sans Medium"/>
                <a:sym typeface="Open Sans Medium"/>
              </a:rPr>
              <a:t>Feel more confident using AI as a tool to support your ideas, make decisions and improve your work</a:t>
            </a:r>
          </a:p>
        </p:txBody>
      </p:sp>
      <p:sp>
        <p:nvSpPr>
          <p:cNvPr id="35" name="TextBox 35"/>
          <p:cNvSpPr txBox="1"/>
          <p:nvPr/>
        </p:nvSpPr>
        <p:spPr>
          <a:xfrm>
            <a:off x="16818838" y="3975295"/>
            <a:ext cx="1171436" cy="182328"/>
          </a:xfrm>
          <a:prstGeom prst="rect">
            <a:avLst/>
          </a:prstGeom>
        </p:spPr>
        <p:txBody>
          <a:bodyPr lIns="0" tIns="0" rIns="0" bIns="0" rtlCol="0" anchor="t">
            <a:spAutoFit/>
          </a:bodyPr>
          <a:lstStyle/>
          <a:p>
            <a:pPr algn="l">
              <a:lnSpc>
                <a:spcPts val="1499"/>
              </a:lnSpc>
              <a:spcBef>
                <a:spcPct val="0"/>
              </a:spcBef>
            </a:pPr>
            <a:r>
              <a:rPr lang="en-US" sz="1071">
                <a:solidFill>
                  <a:srgbClr val="4B4B4A"/>
                </a:solidFill>
                <a:latin typeface="Montserrat"/>
                <a:ea typeface="Montserrat"/>
                <a:cs typeface="Montserrat"/>
                <a:sym typeface="Montserrat"/>
              </a:rPr>
              <a:t>Image by: Canva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pSp>
        <p:nvGrpSpPr>
          <p:cNvPr id="7" name="Group 7"/>
          <p:cNvGrpSpPr/>
          <p:nvPr/>
        </p:nvGrpSpPr>
        <p:grpSpPr>
          <a:xfrm>
            <a:off x="962025" y="737659"/>
            <a:ext cx="10413421" cy="1129323"/>
            <a:chOff x="0" y="0"/>
            <a:chExt cx="2742629" cy="297435"/>
          </a:xfrm>
        </p:grpSpPr>
        <p:sp>
          <p:nvSpPr>
            <p:cNvPr id="8" name="Freeform 8"/>
            <p:cNvSpPr/>
            <p:nvPr/>
          </p:nvSpPr>
          <p:spPr>
            <a:xfrm>
              <a:off x="0" y="0"/>
              <a:ext cx="2742629" cy="297435"/>
            </a:xfrm>
            <a:custGeom>
              <a:avLst/>
              <a:gdLst/>
              <a:ahLst/>
              <a:cxnLst/>
              <a:rect l="l" t="t" r="r" b="b"/>
              <a:pathLst>
                <a:path w="2742629" h="297435">
                  <a:moveTo>
                    <a:pt x="14869" y="0"/>
                  </a:moveTo>
                  <a:lnTo>
                    <a:pt x="2727760" y="0"/>
                  </a:lnTo>
                  <a:cubicBezTo>
                    <a:pt x="2731704" y="0"/>
                    <a:pt x="2735486" y="1567"/>
                    <a:pt x="2738275" y="4355"/>
                  </a:cubicBezTo>
                  <a:cubicBezTo>
                    <a:pt x="2741063" y="7144"/>
                    <a:pt x="2742629" y="10926"/>
                    <a:pt x="2742629" y="14869"/>
                  </a:cubicBezTo>
                  <a:lnTo>
                    <a:pt x="2742629" y="282566"/>
                  </a:lnTo>
                  <a:cubicBezTo>
                    <a:pt x="2742629" y="290778"/>
                    <a:pt x="2735972" y="297435"/>
                    <a:pt x="2727760" y="297435"/>
                  </a:cubicBezTo>
                  <a:lnTo>
                    <a:pt x="14869" y="297435"/>
                  </a:lnTo>
                  <a:cubicBezTo>
                    <a:pt x="6657" y="297435"/>
                    <a:pt x="0" y="290778"/>
                    <a:pt x="0" y="282566"/>
                  </a:cubicBezTo>
                  <a:lnTo>
                    <a:pt x="0" y="14869"/>
                  </a:lnTo>
                  <a:cubicBezTo>
                    <a:pt x="0" y="6657"/>
                    <a:pt x="6657" y="0"/>
                    <a:pt x="14869" y="0"/>
                  </a:cubicBezTo>
                  <a:close/>
                </a:path>
              </a:pathLst>
            </a:custGeom>
            <a:solidFill>
              <a:srgbClr val="177478"/>
            </a:solidFill>
          </p:spPr>
          <p:txBody>
            <a:bodyPr/>
            <a:lstStyle/>
            <a:p>
              <a:endParaRPr lang="en-US"/>
            </a:p>
          </p:txBody>
        </p:sp>
        <p:sp>
          <p:nvSpPr>
            <p:cNvPr id="9" name="TextBox 9"/>
            <p:cNvSpPr txBox="1"/>
            <p:nvPr/>
          </p:nvSpPr>
          <p:spPr>
            <a:xfrm>
              <a:off x="0" y="-28575"/>
              <a:ext cx="2742629" cy="326010"/>
            </a:xfrm>
            <a:prstGeom prst="rect">
              <a:avLst/>
            </a:prstGeom>
          </p:spPr>
          <p:txBody>
            <a:bodyPr lIns="50800" tIns="50800" rIns="50800" bIns="50800" rtlCol="0" anchor="ctr"/>
            <a:lstStyle/>
            <a:p>
              <a:pPr algn="ctr">
                <a:lnSpc>
                  <a:spcPts val="1960"/>
                </a:lnSpc>
              </a:pPr>
              <a:endParaRPr/>
            </a:p>
          </p:txBody>
        </p:sp>
      </p:grpSp>
      <p:sp>
        <p:nvSpPr>
          <p:cNvPr id="10" name="TextBox 10"/>
          <p:cNvSpPr txBox="1"/>
          <p:nvPr/>
        </p:nvSpPr>
        <p:spPr>
          <a:xfrm>
            <a:off x="962025" y="2366530"/>
            <a:ext cx="16047480" cy="6686932"/>
          </a:xfrm>
          <a:prstGeom prst="rect">
            <a:avLst/>
          </a:prstGeom>
        </p:spPr>
        <p:txBody>
          <a:bodyPr lIns="0" tIns="0" rIns="0" bIns="0" rtlCol="0" anchor="t">
            <a:spAutoFit/>
          </a:bodyPr>
          <a:lstStyle/>
          <a:p>
            <a:pPr marL="518155" lvl="1" indent="-259078" algn="l">
              <a:lnSpc>
                <a:spcPts val="3551"/>
              </a:lnSpc>
              <a:buFont typeface="Arial"/>
              <a:buChar char="•"/>
            </a:pPr>
            <a:r>
              <a:rPr lang="en-US" sz="2399" b="1">
                <a:solidFill>
                  <a:srgbClr val="834E95"/>
                </a:solidFill>
                <a:latin typeface="Open Sans Bold"/>
                <a:ea typeface="Open Sans Bold"/>
                <a:cs typeface="Open Sans Bold"/>
                <a:sym typeface="Open Sans Bold"/>
              </a:rPr>
              <a:t>Brainstorming &amp; Drafting: </a:t>
            </a:r>
            <a:r>
              <a:rPr lang="en-US" sz="2399">
                <a:solidFill>
                  <a:srgbClr val="4B4B4A"/>
                </a:solidFill>
                <a:latin typeface="Open Sans Light"/>
                <a:ea typeface="Open Sans Light"/>
                <a:cs typeface="Open Sans Light"/>
                <a:sym typeface="Open Sans"/>
              </a:rPr>
              <a:t>Use AI to beat "blank page syndrome". It’s brilliant for generating 10 ideas for a social media campaign or drafting a polite email to a customer.</a:t>
            </a:r>
          </a:p>
          <a:p>
            <a:pPr algn="l">
              <a:lnSpc>
                <a:spcPts val="3551"/>
              </a:lnSpc>
            </a:pPr>
            <a:endParaRPr lang="en-US" sz="2399">
              <a:solidFill>
                <a:srgbClr val="4B4B4A"/>
              </a:solidFill>
              <a:latin typeface="Open Sans Light"/>
              <a:ea typeface="Open Sans Light"/>
              <a:cs typeface="Open Sans Light"/>
              <a:sym typeface="Open Sans"/>
            </a:endParaRPr>
          </a:p>
          <a:p>
            <a:pPr marL="518155" lvl="1" indent="-259078" algn="l">
              <a:lnSpc>
                <a:spcPts val="3551"/>
              </a:lnSpc>
              <a:buFont typeface="Arial"/>
              <a:buChar char="•"/>
            </a:pPr>
            <a:r>
              <a:rPr lang="en-US" sz="2399" b="1">
                <a:solidFill>
                  <a:srgbClr val="834E95"/>
                </a:solidFill>
                <a:latin typeface="Open Sans Bold"/>
                <a:ea typeface="Open Sans Bold"/>
                <a:cs typeface="Open Sans Bold"/>
                <a:sym typeface="Open Sans Bold"/>
              </a:rPr>
              <a:t>Routine Tasks:</a:t>
            </a:r>
            <a:r>
              <a:rPr lang="en-US" sz="2399">
                <a:solidFill>
                  <a:srgbClr val="4B4B4A"/>
                </a:solidFill>
                <a:latin typeface="Open Sans Light"/>
                <a:ea typeface="Open Sans Light"/>
                <a:cs typeface="Open Sans Light"/>
                <a:sym typeface="Open Sans"/>
              </a:rPr>
              <a:t> Let AI handle the "donkey work", such as summarising long meeting minutes, organising schedules, or categorising customer feedback.</a:t>
            </a:r>
          </a:p>
          <a:p>
            <a:pPr algn="l">
              <a:lnSpc>
                <a:spcPts val="3551"/>
              </a:lnSpc>
            </a:pPr>
            <a:endParaRPr lang="en-US" sz="2399">
              <a:solidFill>
                <a:srgbClr val="4B4B4A"/>
              </a:solidFill>
              <a:latin typeface="Open Sans Light"/>
              <a:ea typeface="Open Sans Light"/>
              <a:cs typeface="Open Sans Light"/>
              <a:sym typeface="Open Sans"/>
            </a:endParaRPr>
          </a:p>
          <a:p>
            <a:pPr marL="518155" lvl="1" indent="-259078" algn="l">
              <a:lnSpc>
                <a:spcPts val="3551"/>
              </a:lnSpc>
              <a:buFont typeface="Arial"/>
              <a:buChar char="•"/>
            </a:pPr>
            <a:r>
              <a:rPr lang="en-US" sz="2399" b="1">
                <a:solidFill>
                  <a:srgbClr val="834E95"/>
                </a:solidFill>
                <a:latin typeface="Open Sans Bold"/>
                <a:ea typeface="Open Sans Bold"/>
                <a:cs typeface="Open Sans Bold"/>
                <a:sym typeface="Open Sans Bold"/>
              </a:rPr>
              <a:t>Enterprise-Grade Tools:</a:t>
            </a:r>
            <a:r>
              <a:rPr lang="en-US" sz="2399">
                <a:solidFill>
                  <a:srgbClr val="4B4B4A"/>
                </a:solidFill>
                <a:latin typeface="Open Sans Light"/>
                <a:ea typeface="Open Sans Light"/>
                <a:cs typeface="Open Sans Light"/>
                <a:sym typeface="Open Sans"/>
              </a:rPr>
              <a:t> Only use AI tools that are "Private" or "Enterprise" versions. This ensures that the data you type in stays inside the business and isn't used to train the public model (Co-pilot has this built in to their AI model).</a:t>
            </a:r>
          </a:p>
          <a:p>
            <a:pPr algn="l">
              <a:lnSpc>
                <a:spcPts val="3551"/>
              </a:lnSpc>
            </a:pPr>
            <a:endParaRPr lang="en-US" sz="2399">
              <a:solidFill>
                <a:srgbClr val="4B4B4A"/>
              </a:solidFill>
              <a:latin typeface="Open Sans Light"/>
              <a:ea typeface="Open Sans Light"/>
              <a:cs typeface="Open Sans Light"/>
              <a:sym typeface="Open Sans"/>
            </a:endParaRPr>
          </a:p>
          <a:p>
            <a:pPr marL="518155" lvl="1" indent="-259078" algn="l">
              <a:lnSpc>
                <a:spcPts val="3551"/>
              </a:lnSpc>
              <a:buFont typeface="Arial"/>
              <a:buChar char="•"/>
            </a:pPr>
            <a:r>
              <a:rPr lang="en-US" sz="2399" b="1">
                <a:solidFill>
                  <a:srgbClr val="834E95"/>
                </a:solidFill>
                <a:latin typeface="Open Sans Bold"/>
                <a:ea typeface="Open Sans Bold"/>
                <a:cs typeface="Open Sans Bold"/>
                <a:sym typeface="Open Sans Bold"/>
              </a:rPr>
              <a:t>Human-in-the-Loop:</a:t>
            </a:r>
            <a:r>
              <a:rPr lang="en-US" sz="2399">
                <a:solidFill>
                  <a:srgbClr val="4B4B4A"/>
                </a:solidFill>
                <a:latin typeface="Open Sans Light"/>
                <a:ea typeface="Open Sans Light"/>
                <a:cs typeface="Open Sans Light"/>
                <a:sym typeface="Open Sans"/>
              </a:rPr>
              <a:t> Always have a human review AI work before it goes live. AI handles the speed; humans handle the "vibe check", accuracy and most importantly, correct information.</a:t>
            </a:r>
          </a:p>
          <a:p>
            <a:pPr algn="l">
              <a:lnSpc>
                <a:spcPts val="3551"/>
              </a:lnSpc>
            </a:pPr>
            <a:endParaRPr lang="en-US" sz="2399">
              <a:solidFill>
                <a:srgbClr val="4B4B4A"/>
              </a:solidFill>
              <a:latin typeface="Open Sans Light"/>
              <a:ea typeface="Open Sans Light"/>
              <a:cs typeface="Open Sans Light"/>
              <a:sym typeface="Open Sans"/>
            </a:endParaRPr>
          </a:p>
          <a:p>
            <a:pPr marL="518155" lvl="1" indent="-259078" algn="l">
              <a:lnSpc>
                <a:spcPts val="3551"/>
              </a:lnSpc>
              <a:buFont typeface="Arial"/>
              <a:buChar char="•"/>
            </a:pPr>
            <a:r>
              <a:rPr lang="en-US" sz="2399" b="1">
                <a:solidFill>
                  <a:srgbClr val="834E95"/>
                </a:solidFill>
                <a:latin typeface="Open Sans Bold"/>
                <a:ea typeface="Open Sans Bold"/>
                <a:cs typeface="Open Sans Bold"/>
                <a:sym typeface="Open Sans Bold"/>
              </a:rPr>
              <a:t>Coding &amp; Debugging:</a:t>
            </a:r>
            <a:r>
              <a:rPr lang="en-US" sz="2399">
                <a:solidFill>
                  <a:srgbClr val="4B4B4A"/>
                </a:solidFill>
                <a:latin typeface="Open Sans Light"/>
                <a:ea typeface="Open Sans Light"/>
                <a:cs typeface="Open Sans Light"/>
                <a:sym typeface="Open Sans"/>
              </a:rPr>
              <a:t> Use AI to find errors in code or suggest more efficient ways to build a website, provided the code isn’t a top-secret trade secret.</a:t>
            </a:r>
          </a:p>
        </p:txBody>
      </p:sp>
      <p:sp>
        <p:nvSpPr>
          <p:cNvPr id="11" name="Freeform 11"/>
          <p:cNvSpPr/>
          <p:nvPr/>
        </p:nvSpPr>
        <p:spPr>
          <a:xfrm>
            <a:off x="15529810" y="385798"/>
            <a:ext cx="1989737" cy="1833045"/>
          </a:xfrm>
          <a:custGeom>
            <a:avLst/>
            <a:gdLst/>
            <a:ahLst/>
            <a:cxnLst/>
            <a:rect l="l" t="t" r="r" b="b"/>
            <a:pathLst>
              <a:path w="1989737" h="1833045">
                <a:moveTo>
                  <a:pt x="0" y="0"/>
                </a:moveTo>
                <a:lnTo>
                  <a:pt x="1989737" y="0"/>
                </a:lnTo>
                <a:lnTo>
                  <a:pt x="1989737" y="1833045"/>
                </a:lnTo>
                <a:lnTo>
                  <a:pt x="0" y="1833045"/>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TextBox 12"/>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4</a:t>
            </a:r>
          </a:p>
        </p:txBody>
      </p:sp>
      <p:sp>
        <p:nvSpPr>
          <p:cNvPr id="13" name="TextBox 13"/>
          <p:cNvSpPr txBox="1"/>
          <p:nvPr/>
        </p:nvSpPr>
        <p:spPr>
          <a:xfrm>
            <a:off x="1132863" y="853693"/>
            <a:ext cx="11053561" cy="811530"/>
          </a:xfrm>
          <a:prstGeom prst="rect">
            <a:avLst/>
          </a:prstGeom>
        </p:spPr>
        <p:txBody>
          <a:bodyPr lIns="0" tIns="0" rIns="0" bIns="0" rtlCol="0" anchor="t">
            <a:spAutoFit/>
          </a:bodyPr>
          <a:lstStyle/>
          <a:p>
            <a:pPr algn="l">
              <a:lnSpc>
                <a:spcPts val="6719"/>
              </a:lnSpc>
              <a:spcBef>
                <a:spcPct val="0"/>
              </a:spcBef>
            </a:pPr>
            <a:r>
              <a:rPr lang="en-US" sz="4800" b="1">
                <a:solidFill>
                  <a:srgbClr val="FFFFFF"/>
                </a:solidFill>
                <a:latin typeface="Montserrat Semi-Bold"/>
                <a:ea typeface="Montserrat Semi-Bold"/>
                <a:cs typeface="Montserrat Semi-Bold"/>
                <a:sym typeface="Montserrat Semi-Bold"/>
              </a:rPr>
              <a:t>Safe Uses of A.I in Business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grpSp>
        <p:nvGrpSpPr>
          <p:cNvPr id="7" name="Group 7"/>
          <p:cNvGrpSpPr/>
          <p:nvPr/>
        </p:nvGrpSpPr>
        <p:grpSpPr>
          <a:xfrm>
            <a:off x="962025" y="737659"/>
            <a:ext cx="10413421" cy="1129323"/>
            <a:chOff x="0" y="0"/>
            <a:chExt cx="2742629" cy="297435"/>
          </a:xfrm>
        </p:grpSpPr>
        <p:sp>
          <p:nvSpPr>
            <p:cNvPr id="8" name="Freeform 8"/>
            <p:cNvSpPr/>
            <p:nvPr/>
          </p:nvSpPr>
          <p:spPr>
            <a:xfrm>
              <a:off x="0" y="0"/>
              <a:ext cx="2742629" cy="297435"/>
            </a:xfrm>
            <a:custGeom>
              <a:avLst/>
              <a:gdLst/>
              <a:ahLst/>
              <a:cxnLst/>
              <a:rect l="l" t="t" r="r" b="b"/>
              <a:pathLst>
                <a:path w="2742629" h="297435">
                  <a:moveTo>
                    <a:pt x="14869" y="0"/>
                  </a:moveTo>
                  <a:lnTo>
                    <a:pt x="2727760" y="0"/>
                  </a:lnTo>
                  <a:cubicBezTo>
                    <a:pt x="2731704" y="0"/>
                    <a:pt x="2735486" y="1567"/>
                    <a:pt x="2738275" y="4355"/>
                  </a:cubicBezTo>
                  <a:cubicBezTo>
                    <a:pt x="2741063" y="7144"/>
                    <a:pt x="2742629" y="10926"/>
                    <a:pt x="2742629" y="14869"/>
                  </a:cubicBezTo>
                  <a:lnTo>
                    <a:pt x="2742629" y="282566"/>
                  </a:lnTo>
                  <a:cubicBezTo>
                    <a:pt x="2742629" y="290778"/>
                    <a:pt x="2735972" y="297435"/>
                    <a:pt x="2727760" y="297435"/>
                  </a:cubicBezTo>
                  <a:lnTo>
                    <a:pt x="14869" y="297435"/>
                  </a:lnTo>
                  <a:cubicBezTo>
                    <a:pt x="6657" y="297435"/>
                    <a:pt x="0" y="290778"/>
                    <a:pt x="0" y="282566"/>
                  </a:cubicBezTo>
                  <a:lnTo>
                    <a:pt x="0" y="14869"/>
                  </a:lnTo>
                  <a:cubicBezTo>
                    <a:pt x="0" y="6657"/>
                    <a:pt x="6657" y="0"/>
                    <a:pt x="14869" y="0"/>
                  </a:cubicBezTo>
                  <a:close/>
                </a:path>
              </a:pathLst>
            </a:custGeom>
            <a:solidFill>
              <a:srgbClr val="834E95"/>
            </a:solidFill>
          </p:spPr>
          <p:txBody>
            <a:bodyPr/>
            <a:lstStyle/>
            <a:p>
              <a:endParaRPr lang="en-US"/>
            </a:p>
          </p:txBody>
        </p:sp>
        <p:sp>
          <p:nvSpPr>
            <p:cNvPr id="9" name="TextBox 9"/>
            <p:cNvSpPr txBox="1"/>
            <p:nvPr/>
          </p:nvSpPr>
          <p:spPr>
            <a:xfrm>
              <a:off x="0" y="-28575"/>
              <a:ext cx="2742629" cy="326010"/>
            </a:xfrm>
            <a:prstGeom prst="rect">
              <a:avLst/>
            </a:prstGeom>
          </p:spPr>
          <p:txBody>
            <a:bodyPr lIns="50800" tIns="50800" rIns="50800" bIns="50800" rtlCol="0" anchor="ctr"/>
            <a:lstStyle/>
            <a:p>
              <a:pPr algn="ctr">
                <a:lnSpc>
                  <a:spcPts val="1960"/>
                </a:lnSpc>
              </a:pPr>
              <a:endParaRPr/>
            </a:p>
          </p:txBody>
        </p:sp>
      </p:grpSp>
      <p:sp>
        <p:nvSpPr>
          <p:cNvPr id="10" name="TextBox 10"/>
          <p:cNvSpPr txBox="1"/>
          <p:nvPr/>
        </p:nvSpPr>
        <p:spPr>
          <a:xfrm>
            <a:off x="962025" y="2638275"/>
            <a:ext cx="16047480" cy="6239257"/>
          </a:xfrm>
          <a:prstGeom prst="rect">
            <a:avLst/>
          </a:prstGeom>
        </p:spPr>
        <p:txBody>
          <a:bodyPr lIns="0" tIns="0" rIns="0" bIns="0" rtlCol="0" anchor="t">
            <a:spAutoFit/>
          </a:bodyPr>
          <a:lstStyle/>
          <a:p>
            <a:pPr marL="518155" lvl="1" indent="-259078" algn="l">
              <a:lnSpc>
                <a:spcPts val="3551"/>
              </a:lnSpc>
              <a:buFont typeface="Arial"/>
              <a:buChar char="•"/>
            </a:pPr>
            <a:r>
              <a:rPr lang="en-US" sz="2399" b="1">
                <a:solidFill>
                  <a:srgbClr val="834E95"/>
                </a:solidFill>
                <a:latin typeface="Open Sans Bold"/>
                <a:ea typeface="Open Sans Bold"/>
                <a:cs typeface="Open Sans Bold"/>
                <a:sym typeface="Open Sans Bold"/>
              </a:rPr>
              <a:t>The "No Ownership" Trap:</a:t>
            </a:r>
            <a:r>
              <a:rPr lang="en-US" sz="2399">
                <a:solidFill>
                  <a:srgbClr val="4B4B4A"/>
                </a:solidFill>
                <a:latin typeface="Open Sans Light"/>
                <a:ea typeface="Open Sans Light"/>
                <a:cs typeface="Open Sans Light"/>
                <a:sym typeface="Open Sans"/>
              </a:rPr>
              <a:t> If you use 100% AI-generated images or text for your brand without changing them, anyone can legally steal them. You can't sue for copyright if a human didn't create the work.</a:t>
            </a:r>
          </a:p>
          <a:p>
            <a:pPr algn="l">
              <a:lnSpc>
                <a:spcPts val="3551"/>
              </a:lnSpc>
            </a:pPr>
            <a:endParaRPr lang="en-US" sz="2399">
              <a:solidFill>
                <a:srgbClr val="4B4B4A"/>
              </a:solidFill>
              <a:latin typeface="Open Sans Light"/>
              <a:ea typeface="Open Sans Light"/>
              <a:cs typeface="Open Sans Light"/>
              <a:sym typeface="Open Sans"/>
            </a:endParaRPr>
          </a:p>
          <a:p>
            <a:pPr marL="518155" lvl="1" indent="-259078" algn="l">
              <a:lnSpc>
                <a:spcPts val="3551"/>
              </a:lnSpc>
              <a:buFont typeface="Arial"/>
              <a:buChar char="•"/>
            </a:pPr>
            <a:r>
              <a:rPr lang="en-US" sz="2399" b="1">
                <a:solidFill>
                  <a:srgbClr val="834E95"/>
                </a:solidFill>
                <a:latin typeface="Open Sans Bold"/>
                <a:ea typeface="Open Sans Bold"/>
                <a:cs typeface="Open Sans Bold"/>
                <a:sym typeface="Open Sans Bold"/>
              </a:rPr>
              <a:t>GDPR &amp; Data Leaks:</a:t>
            </a:r>
            <a:r>
              <a:rPr lang="en-US" sz="2399">
                <a:solidFill>
                  <a:srgbClr val="4B4B4A"/>
                </a:solidFill>
                <a:latin typeface="Open Sans Light"/>
                <a:ea typeface="Open Sans Light"/>
                <a:cs typeface="Open Sans Light"/>
                <a:sym typeface="Open Sans"/>
              </a:rPr>
              <a:t> Putting customer names or private emails into a public AI is a breach of the Data (Use and Access) Act 2025. It’s like leaving the office safe wide open on the street.</a:t>
            </a:r>
          </a:p>
          <a:p>
            <a:pPr algn="l">
              <a:lnSpc>
                <a:spcPts val="3551"/>
              </a:lnSpc>
            </a:pPr>
            <a:endParaRPr lang="en-US" sz="2399">
              <a:solidFill>
                <a:srgbClr val="4B4B4A"/>
              </a:solidFill>
              <a:latin typeface="Open Sans Light"/>
              <a:ea typeface="Open Sans Light"/>
              <a:cs typeface="Open Sans Light"/>
              <a:sym typeface="Open Sans"/>
            </a:endParaRPr>
          </a:p>
          <a:p>
            <a:pPr marL="518155" lvl="1" indent="-259078" algn="l">
              <a:lnSpc>
                <a:spcPts val="3551"/>
              </a:lnSpc>
              <a:buFont typeface="Arial"/>
              <a:buChar char="•"/>
            </a:pPr>
            <a:r>
              <a:rPr lang="en-US" sz="2399" b="1">
                <a:solidFill>
                  <a:srgbClr val="834E95"/>
                </a:solidFill>
                <a:latin typeface="Open Sans Bold"/>
                <a:ea typeface="Open Sans Bold"/>
                <a:cs typeface="Open Sans Bold"/>
                <a:sym typeface="Open Sans Bold"/>
              </a:rPr>
              <a:t>The "Copycat" Risk: </a:t>
            </a:r>
            <a:r>
              <a:rPr lang="en-US" sz="2399">
                <a:solidFill>
                  <a:srgbClr val="4B4B4A"/>
                </a:solidFill>
                <a:latin typeface="Open Sans Light"/>
                <a:ea typeface="Open Sans Light"/>
                <a:cs typeface="Open Sans Light"/>
                <a:sym typeface="Open Sans"/>
              </a:rPr>
              <a:t>Some AI models were trained on "pirated" data. If your AI generates something that looks exactly like a Disney character or a famous artist's work, you could be sued for infringement.</a:t>
            </a:r>
          </a:p>
          <a:p>
            <a:pPr algn="l">
              <a:lnSpc>
                <a:spcPts val="3551"/>
              </a:lnSpc>
            </a:pPr>
            <a:endParaRPr lang="en-US" sz="2399">
              <a:solidFill>
                <a:srgbClr val="4B4B4A"/>
              </a:solidFill>
              <a:latin typeface="Open Sans Light"/>
              <a:ea typeface="Open Sans Light"/>
              <a:cs typeface="Open Sans Light"/>
              <a:sym typeface="Open Sans"/>
            </a:endParaRPr>
          </a:p>
          <a:p>
            <a:pPr marL="518155" lvl="1" indent="-259078" algn="l">
              <a:lnSpc>
                <a:spcPts val="3551"/>
              </a:lnSpc>
              <a:buFont typeface="Arial"/>
              <a:buChar char="•"/>
            </a:pPr>
            <a:r>
              <a:rPr lang="en-US" sz="2399" b="1">
                <a:solidFill>
                  <a:srgbClr val="834E95"/>
                </a:solidFill>
                <a:latin typeface="Open Sans Bold"/>
                <a:ea typeface="Open Sans Bold"/>
                <a:cs typeface="Open Sans Bold"/>
                <a:sym typeface="Open Sans Bold"/>
              </a:rPr>
              <a:t>August 2026 Deadlines:</a:t>
            </a:r>
            <a:r>
              <a:rPr lang="en-US" sz="2399">
                <a:solidFill>
                  <a:srgbClr val="4B4B4A"/>
                </a:solidFill>
                <a:latin typeface="Open Sans Light"/>
                <a:ea typeface="Open Sans Light"/>
                <a:cs typeface="Open Sans Light"/>
                <a:sym typeface="Open Sans"/>
              </a:rPr>
              <a:t> If your business deals with the EU, you must label AI content (e.g., "Generated by AI"). Failure to do this by August 2026 can lead to massive fines.</a:t>
            </a:r>
          </a:p>
          <a:p>
            <a:pPr algn="l">
              <a:lnSpc>
                <a:spcPts val="3551"/>
              </a:lnSpc>
            </a:pPr>
            <a:endParaRPr lang="en-US" sz="2399">
              <a:solidFill>
                <a:srgbClr val="4B4B4A"/>
              </a:solidFill>
              <a:latin typeface="Open Sans Light"/>
              <a:ea typeface="Open Sans Light"/>
              <a:cs typeface="Open Sans Light"/>
              <a:sym typeface="Open Sans"/>
            </a:endParaRPr>
          </a:p>
          <a:p>
            <a:pPr marL="518155" lvl="1" indent="-259078" algn="l">
              <a:lnSpc>
                <a:spcPts val="3551"/>
              </a:lnSpc>
              <a:buFont typeface="Arial"/>
              <a:buChar char="•"/>
            </a:pPr>
            <a:r>
              <a:rPr lang="en-US" sz="2399" b="1">
                <a:solidFill>
                  <a:srgbClr val="834E95"/>
                </a:solidFill>
                <a:latin typeface="Open Sans Bold"/>
                <a:ea typeface="Open Sans Bold"/>
                <a:cs typeface="Open Sans Bold"/>
                <a:sym typeface="Open Sans Bold"/>
              </a:rPr>
              <a:t>Hallucinations in "High Stakes":</a:t>
            </a:r>
            <a:r>
              <a:rPr lang="en-US" sz="2399">
                <a:solidFill>
                  <a:srgbClr val="4B4B4A"/>
                </a:solidFill>
                <a:latin typeface="Open Sans Light"/>
                <a:ea typeface="Open Sans Light"/>
                <a:cs typeface="Open Sans Light"/>
                <a:sym typeface="Open Sans"/>
              </a:rPr>
              <a:t> Never use AI for legal, medical, or financial advice. In 2026, courts are holding businesses personally responsible for AI mistakes. </a:t>
            </a:r>
          </a:p>
        </p:txBody>
      </p:sp>
      <p:sp>
        <p:nvSpPr>
          <p:cNvPr id="11" name="Freeform 11"/>
          <p:cNvSpPr/>
          <p:nvPr/>
        </p:nvSpPr>
        <p:spPr>
          <a:xfrm>
            <a:off x="15985298" y="220818"/>
            <a:ext cx="1883558" cy="1996500"/>
          </a:xfrm>
          <a:custGeom>
            <a:avLst/>
            <a:gdLst/>
            <a:ahLst/>
            <a:cxnLst/>
            <a:rect l="l" t="t" r="r" b="b"/>
            <a:pathLst>
              <a:path w="1883558" h="1996500">
                <a:moveTo>
                  <a:pt x="0" y="0"/>
                </a:moveTo>
                <a:lnTo>
                  <a:pt x="1883558" y="0"/>
                </a:lnTo>
                <a:lnTo>
                  <a:pt x="1883558" y="1996500"/>
                </a:lnTo>
                <a:lnTo>
                  <a:pt x="0" y="1996500"/>
                </a:lnTo>
                <a:lnTo>
                  <a:pt x="0" y="0"/>
                </a:lnTo>
                <a:close/>
              </a:path>
            </a:pathLst>
          </a:custGeom>
          <a:blipFill>
            <a:blip r:embed="rId3"/>
            <a:stretch>
              <a:fillRect b="-1239"/>
            </a:stretch>
          </a:blipFill>
        </p:spPr>
        <p:txBody>
          <a:bodyPr/>
          <a:lstStyle/>
          <a:p>
            <a:endParaRPr lang="en-US"/>
          </a:p>
        </p:txBody>
      </p:sp>
      <p:sp>
        <p:nvSpPr>
          <p:cNvPr id="12" name="TextBox 12"/>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5</a:t>
            </a:r>
          </a:p>
        </p:txBody>
      </p:sp>
      <p:sp>
        <p:nvSpPr>
          <p:cNvPr id="13" name="TextBox 13"/>
          <p:cNvSpPr txBox="1"/>
          <p:nvPr/>
        </p:nvSpPr>
        <p:spPr>
          <a:xfrm>
            <a:off x="1132863" y="853693"/>
            <a:ext cx="11053561" cy="811530"/>
          </a:xfrm>
          <a:prstGeom prst="rect">
            <a:avLst/>
          </a:prstGeom>
        </p:spPr>
        <p:txBody>
          <a:bodyPr lIns="0" tIns="0" rIns="0" bIns="0" rtlCol="0" anchor="t">
            <a:spAutoFit/>
          </a:bodyPr>
          <a:lstStyle/>
          <a:p>
            <a:pPr algn="l">
              <a:lnSpc>
                <a:spcPts val="6719"/>
              </a:lnSpc>
              <a:spcBef>
                <a:spcPct val="0"/>
              </a:spcBef>
            </a:pPr>
            <a:r>
              <a:rPr lang="en-US" sz="4800" b="1">
                <a:solidFill>
                  <a:srgbClr val="FFFFFF"/>
                </a:solidFill>
                <a:latin typeface="Montserrat Semi-Bold"/>
                <a:ea typeface="Montserrat Semi-Bold"/>
                <a:cs typeface="Montserrat Semi-Bold"/>
                <a:sym typeface="Montserrat Semi-Bold"/>
              </a:rPr>
              <a:t>Unsafe Uses of A.I in Business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sp>
        <p:nvSpPr>
          <p:cNvPr id="7" name="TextBox 7"/>
          <p:cNvSpPr txBox="1"/>
          <p:nvPr/>
        </p:nvSpPr>
        <p:spPr>
          <a:xfrm>
            <a:off x="1028700" y="1789817"/>
            <a:ext cx="15336544" cy="3651887"/>
          </a:xfrm>
          <a:prstGeom prst="rect">
            <a:avLst/>
          </a:prstGeom>
        </p:spPr>
        <p:txBody>
          <a:bodyPr lIns="0" tIns="0" rIns="0" bIns="0" rtlCol="0" anchor="t">
            <a:spAutoFit/>
          </a:bodyPr>
          <a:lstStyle/>
          <a:p>
            <a:pPr algn="l">
              <a:lnSpc>
                <a:spcPts val="5999"/>
              </a:lnSpc>
            </a:pPr>
            <a:r>
              <a:rPr lang="en-US" sz="2399" b="1">
                <a:solidFill>
                  <a:srgbClr val="4B4B4A"/>
                </a:solidFill>
                <a:latin typeface="Open Sans Bold"/>
                <a:ea typeface="Open Sans Bold"/>
                <a:cs typeface="Open Sans Bold"/>
                <a:sym typeface="Open Sans Bold"/>
              </a:rPr>
              <a:t>Good</a:t>
            </a:r>
            <a:r>
              <a:rPr lang="en-US" sz="2399">
                <a:solidFill>
                  <a:srgbClr val="4B4B4A"/>
                </a:solidFill>
                <a:latin typeface="Open Sans Light"/>
                <a:ea typeface="Open Sans Light"/>
                <a:cs typeface="Open Sans Light"/>
                <a:sym typeface="Open Sans"/>
              </a:rPr>
              <a:t> AI use includes:</a:t>
            </a:r>
          </a:p>
          <a:p>
            <a:pPr algn="l">
              <a:lnSpc>
                <a:spcPts val="5999"/>
              </a:lnSpc>
            </a:pPr>
            <a:r>
              <a:rPr lang="en-US" sz="2399">
                <a:solidFill>
                  <a:srgbClr val="4B4B4A"/>
                </a:solidFill>
                <a:latin typeface="Open Sans Light"/>
                <a:ea typeface="Open Sans Light"/>
                <a:cs typeface="Open Sans Light"/>
                <a:sym typeface="Open Sans"/>
              </a:rPr>
              <a:t>• Clear instructions</a:t>
            </a:r>
          </a:p>
          <a:p>
            <a:pPr algn="l">
              <a:lnSpc>
                <a:spcPts val="5999"/>
              </a:lnSpc>
            </a:pPr>
            <a:r>
              <a:rPr lang="en-US" sz="2399">
                <a:solidFill>
                  <a:srgbClr val="4B4B4A"/>
                </a:solidFill>
                <a:latin typeface="Open Sans Light"/>
                <a:ea typeface="Open Sans Light"/>
                <a:cs typeface="Open Sans Light"/>
                <a:sym typeface="Open Sans"/>
              </a:rPr>
              <a:t>• Giving context</a:t>
            </a:r>
          </a:p>
          <a:p>
            <a:pPr algn="l">
              <a:lnSpc>
                <a:spcPts val="5999"/>
              </a:lnSpc>
            </a:pPr>
            <a:r>
              <a:rPr lang="en-US" sz="2399">
                <a:solidFill>
                  <a:srgbClr val="4B4B4A"/>
                </a:solidFill>
                <a:latin typeface="Open Sans Light"/>
                <a:ea typeface="Open Sans Light"/>
                <a:cs typeface="Open Sans Light"/>
                <a:sym typeface="Open Sans"/>
              </a:rPr>
              <a:t>• Checking answers</a:t>
            </a:r>
          </a:p>
          <a:p>
            <a:pPr algn="l">
              <a:lnSpc>
                <a:spcPts val="5999"/>
              </a:lnSpc>
            </a:pPr>
            <a:r>
              <a:rPr lang="en-US" sz="2399">
                <a:solidFill>
                  <a:srgbClr val="4B4B4A"/>
                </a:solidFill>
                <a:latin typeface="Open Sans Light"/>
                <a:ea typeface="Open Sans Light"/>
                <a:cs typeface="Open Sans Light"/>
                <a:sym typeface="Open Sans"/>
              </a:rPr>
              <a:t>• Editing results</a:t>
            </a:r>
          </a:p>
        </p:txBody>
      </p:sp>
      <p:sp>
        <p:nvSpPr>
          <p:cNvPr id="8" name="TextBox 8"/>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6</a:t>
            </a:r>
          </a:p>
        </p:txBody>
      </p:sp>
      <p:sp>
        <p:nvSpPr>
          <p:cNvPr id="9" name="TextBox 9"/>
          <p:cNvSpPr txBox="1"/>
          <p:nvPr/>
        </p:nvSpPr>
        <p:spPr>
          <a:xfrm>
            <a:off x="1028700" y="942975"/>
            <a:ext cx="14456137"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So how do we use A.I well and safely?</a:t>
            </a:r>
          </a:p>
        </p:txBody>
      </p:sp>
      <p:sp>
        <p:nvSpPr>
          <p:cNvPr id="10" name="TextBox 10"/>
          <p:cNvSpPr txBox="1"/>
          <p:nvPr/>
        </p:nvSpPr>
        <p:spPr>
          <a:xfrm>
            <a:off x="1028700" y="5931688"/>
            <a:ext cx="7228069" cy="2751583"/>
          </a:xfrm>
          <a:prstGeom prst="rect">
            <a:avLst/>
          </a:prstGeom>
        </p:spPr>
        <p:txBody>
          <a:bodyPr lIns="0" tIns="0" rIns="0" bIns="0" rtlCol="0" anchor="t">
            <a:spAutoFit/>
          </a:bodyPr>
          <a:lstStyle/>
          <a:p>
            <a:pPr algn="l">
              <a:lnSpc>
                <a:spcPts val="4463"/>
              </a:lnSpc>
            </a:pPr>
            <a:r>
              <a:rPr lang="en-US" sz="2399" b="1">
                <a:solidFill>
                  <a:srgbClr val="4B4B4A"/>
                </a:solidFill>
                <a:latin typeface="Open Sans Bold"/>
                <a:ea typeface="Open Sans Bold"/>
                <a:cs typeface="Open Sans Bold"/>
                <a:sym typeface="Open Sans Bold"/>
              </a:rPr>
              <a:t>Watch the video and make notes of:</a:t>
            </a:r>
          </a:p>
          <a:p>
            <a:pPr marL="518157" lvl="1" indent="-259078" algn="l">
              <a:lnSpc>
                <a:spcPts val="4463"/>
              </a:lnSpc>
              <a:buFont typeface="Arial"/>
              <a:buChar char="•"/>
            </a:pPr>
            <a:r>
              <a:rPr lang="en-US" sz="2399">
                <a:solidFill>
                  <a:srgbClr val="4B4B4A"/>
                </a:solidFill>
                <a:latin typeface="Open Sans Light"/>
                <a:ea typeface="Open Sans Light"/>
                <a:cs typeface="Open Sans Light"/>
                <a:sym typeface="Open Sans"/>
              </a:rPr>
              <a:t>Bad practice</a:t>
            </a:r>
          </a:p>
          <a:p>
            <a:pPr marL="518157" lvl="1" indent="-259078" algn="l">
              <a:lnSpc>
                <a:spcPts val="4463"/>
              </a:lnSpc>
              <a:buFont typeface="Arial"/>
              <a:buChar char="•"/>
            </a:pPr>
            <a:r>
              <a:rPr lang="en-US" sz="2399">
                <a:solidFill>
                  <a:srgbClr val="4B4B4A"/>
                </a:solidFill>
                <a:latin typeface="Open Sans Light"/>
                <a:ea typeface="Open Sans Light"/>
                <a:cs typeface="Open Sans Light"/>
                <a:sym typeface="Open Sans"/>
              </a:rPr>
              <a:t>Good practice</a:t>
            </a:r>
          </a:p>
          <a:p>
            <a:pPr marL="518157" lvl="1" indent="-259078" algn="l">
              <a:lnSpc>
                <a:spcPts val="4463"/>
              </a:lnSpc>
              <a:buFont typeface="Arial"/>
              <a:buChar char="•"/>
            </a:pPr>
            <a:r>
              <a:rPr lang="en-US" sz="2399">
                <a:solidFill>
                  <a:srgbClr val="4B4B4A"/>
                </a:solidFill>
                <a:latin typeface="Open Sans Light"/>
                <a:ea typeface="Open Sans Light"/>
                <a:cs typeface="Open Sans Light"/>
                <a:sym typeface="Open Sans"/>
              </a:rPr>
              <a:t>Changes you would make</a:t>
            </a:r>
          </a:p>
          <a:p>
            <a:pPr marL="518157" lvl="1" indent="-259078" algn="l">
              <a:lnSpc>
                <a:spcPts val="4463"/>
              </a:lnSpc>
              <a:buFont typeface="Arial"/>
              <a:buChar char="•"/>
            </a:pPr>
            <a:r>
              <a:rPr lang="en-US" sz="2399">
                <a:solidFill>
                  <a:srgbClr val="4B4B4A"/>
                </a:solidFill>
                <a:latin typeface="Open Sans Light"/>
                <a:ea typeface="Open Sans Light"/>
                <a:cs typeface="Open Sans Light"/>
                <a:sym typeface="Open Sans"/>
              </a:rPr>
              <a:t>Identify why the critique made suggestions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sp>
        <p:nvSpPr>
          <p:cNvPr id="7" name="Freeform 7"/>
          <p:cNvSpPr/>
          <p:nvPr/>
        </p:nvSpPr>
        <p:spPr>
          <a:xfrm>
            <a:off x="5291944" y="2924524"/>
            <a:ext cx="4761197" cy="3035263"/>
          </a:xfrm>
          <a:custGeom>
            <a:avLst/>
            <a:gdLst/>
            <a:ahLst/>
            <a:cxnLst/>
            <a:rect l="l" t="t" r="r" b="b"/>
            <a:pathLst>
              <a:path w="4761197" h="3035263">
                <a:moveTo>
                  <a:pt x="0" y="0"/>
                </a:moveTo>
                <a:lnTo>
                  <a:pt x="4761197" y="0"/>
                </a:lnTo>
                <a:lnTo>
                  <a:pt x="4761197" y="3035263"/>
                </a:lnTo>
                <a:lnTo>
                  <a:pt x="0" y="303526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7</a:t>
            </a:r>
          </a:p>
        </p:txBody>
      </p:sp>
      <p:sp>
        <p:nvSpPr>
          <p:cNvPr id="9" name="TextBox 9"/>
          <p:cNvSpPr txBox="1"/>
          <p:nvPr/>
        </p:nvSpPr>
        <p:spPr>
          <a:xfrm>
            <a:off x="1028700" y="1972836"/>
            <a:ext cx="15336544" cy="396240"/>
          </a:xfrm>
          <a:prstGeom prst="rect">
            <a:avLst/>
          </a:prstGeom>
        </p:spPr>
        <p:txBody>
          <a:bodyPr lIns="0" tIns="0" rIns="0" bIns="0" rtlCol="0" anchor="t">
            <a:spAutoFit/>
          </a:bodyPr>
          <a:lstStyle/>
          <a:p>
            <a:pPr algn="l">
              <a:lnSpc>
                <a:spcPts val="3359"/>
              </a:lnSpc>
              <a:spcBef>
                <a:spcPct val="0"/>
              </a:spcBef>
            </a:pPr>
            <a:r>
              <a:rPr lang="en-US" sz="2399" b="1" dirty="0">
                <a:solidFill>
                  <a:srgbClr val="834E95"/>
                </a:solidFill>
                <a:latin typeface="Open Sans Bold"/>
                <a:ea typeface="Open Sans Bold"/>
                <a:cs typeface="Open Sans Bold"/>
                <a:sym typeface="Open Sans Bold"/>
              </a:rPr>
              <a:t>In your workbook choose one of the prompts below and re-write the prompt to get a better result!</a:t>
            </a:r>
          </a:p>
        </p:txBody>
      </p:sp>
      <p:sp>
        <p:nvSpPr>
          <p:cNvPr id="10" name="TextBox 10"/>
          <p:cNvSpPr txBox="1"/>
          <p:nvPr/>
        </p:nvSpPr>
        <p:spPr>
          <a:xfrm>
            <a:off x="1028700" y="942975"/>
            <a:ext cx="14456137"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Improving reliability with prompts</a:t>
            </a:r>
          </a:p>
        </p:txBody>
      </p:sp>
      <p:sp>
        <p:nvSpPr>
          <p:cNvPr id="11" name="TextBox 11"/>
          <p:cNvSpPr txBox="1"/>
          <p:nvPr/>
        </p:nvSpPr>
        <p:spPr>
          <a:xfrm>
            <a:off x="954893" y="4564056"/>
            <a:ext cx="4101604" cy="2734311"/>
          </a:xfrm>
          <a:prstGeom prst="rect">
            <a:avLst/>
          </a:prstGeom>
        </p:spPr>
        <p:txBody>
          <a:bodyPr lIns="0" tIns="0" rIns="0" bIns="0" rtlCol="0" anchor="t">
            <a:spAutoFit/>
          </a:bodyPr>
          <a:lstStyle/>
          <a:p>
            <a:pPr algn="l">
              <a:lnSpc>
                <a:spcPts val="3639"/>
              </a:lnSpc>
            </a:pPr>
            <a:r>
              <a:rPr lang="en-US" sz="2599" b="1">
                <a:solidFill>
                  <a:srgbClr val="4B4B4A"/>
                </a:solidFill>
                <a:latin typeface="Open Sans Bold"/>
                <a:ea typeface="Open Sans Bold"/>
                <a:cs typeface="Open Sans Bold"/>
                <a:sym typeface="Open Sans Bold"/>
              </a:rPr>
              <a:t>Remember to consider:</a:t>
            </a:r>
          </a:p>
          <a:p>
            <a:pPr algn="l">
              <a:lnSpc>
                <a:spcPts val="3639"/>
              </a:lnSpc>
            </a:pPr>
            <a:endParaRPr lang="en-US" sz="2599" b="1">
              <a:solidFill>
                <a:srgbClr val="4B4B4A"/>
              </a:solidFill>
              <a:latin typeface="Open Sans Bold"/>
              <a:ea typeface="Open Sans Bold"/>
              <a:cs typeface="Open Sans Bold"/>
              <a:sym typeface="Open Sans Bold"/>
            </a:endParaRPr>
          </a:p>
          <a:p>
            <a:pPr algn="l">
              <a:lnSpc>
                <a:spcPts val="3639"/>
              </a:lnSpc>
            </a:pPr>
            <a:r>
              <a:rPr lang="en-US" sz="2599">
                <a:solidFill>
                  <a:srgbClr val="4B4B4A"/>
                </a:solidFill>
                <a:latin typeface="Open Sans Light"/>
                <a:ea typeface="Open Sans Light"/>
                <a:cs typeface="Open Sans Light"/>
                <a:sym typeface="Open Sans"/>
              </a:rPr>
              <a:t>• More detail</a:t>
            </a:r>
          </a:p>
          <a:p>
            <a:pPr algn="l">
              <a:lnSpc>
                <a:spcPts val="3639"/>
              </a:lnSpc>
            </a:pPr>
            <a:r>
              <a:rPr lang="en-US" sz="2599">
                <a:solidFill>
                  <a:srgbClr val="4B4B4A"/>
                </a:solidFill>
                <a:latin typeface="Open Sans Light"/>
                <a:ea typeface="Open Sans Light"/>
                <a:cs typeface="Open Sans Light"/>
                <a:sym typeface="Open Sans"/>
              </a:rPr>
              <a:t>• Clear goal</a:t>
            </a:r>
          </a:p>
          <a:p>
            <a:pPr algn="l">
              <a:lnSpc>
                <a:spcPts val="3639"/>
              </a:lnSpc>
            </a:pPr>
            <a:r>
              <a:rPr lang="en-US" sz="2599">
                <a:solidFill>
                  <a:srgbClr val="4B4B4A"/>
                </a:solidFill>
                <a:latin typeface="Open Sans Light"/>
                <a:ea typeface="Open Sans Light"/>
                <a:cs typeface="Open Sans Light"/>
                <a:sym typeface="Open Sans"/>
              </a:rPr>
              <a:t>• Target audience</a:t>
            </a:r>
          </a:p>
          <a:p>
            <a:pPr algn="l">
              <a:lnSpc>
                <a:spcPts val="3639"/>
              </a:lnSpc>
              <a:spcBef>
                <a:spcPct val="0"/>
              </a:spcBef>
            </a:pPr>
            <a:r>
              <a:rPr lang="en-US" sz="2599">
                <a:solidFill>
                  <a:srgbClr val="4B4B4A"/>
                </a:solidFill>
                <a:latin typeface="Open Sans Light"/>
                <a:ea typeface="Open Sans Light"/>
                <a:cs typeface="Open Sans Light"/>
                <a:sym typeface="Open Sans"/>
              </a:rPr>
              <a:t>• Tone or style</a:t>
            </a:r>
          </a:p>
        </p:txBody>
      </p:sp>
      <p:sp>
        <p:nvSpPr>
          <p:cNvPr id="12" name="TextBox 12"/>
          <p:cNvSpPr txBox="1"/>
          <p:nvPr/>
        </p:nvSpPr>
        <p:spPr>
          <a:xfrm>
            <a:off x="5654056" y="3502126"/>
            <a:ext cx="4036973" cy="1819911"/>
          </a:xfrm>
          <a:prstGeom prst="rect">
            <a:avLst/>
          </a:prstGeom>
        </p:spPr>
        <p:txBody>
          <a:bodyPr lIns="0" tIns="0" rIns="0" bIns="0" rtlCol="0" anchor="t">
            <a:spAutoFit/>
          </a:bodyPr>
          <a:lstStyle/>
          <a:p>
            <a:pPr algn="l">
              <a:lnSpc>
                <a:spcPts val="3639"/>
              </a:lnSpc>
              <a:spcBef>
                <a:spcPct val="0"/>
              </a:spcBef>
            </a:pPr>
            <a:r>
              <a:rPr lang="en-US" sz="2599">
                <a:solidFill>
                  <a:srgbClr val="4B4B4A"/>
                </a:solidFill>
                <a:latin typeface="Open Sans Light"/>
                <a:ea typeface="Open Sans Light"/>
                <a:cs typeface="Open Sans Light"/>
                <a:sym typeface="Open Sans"/>
              </a:rPr>
              <a:t>Write me an email marketing campaign about a new pizza I am launching.</a:t>
            </a:r>
          </a:p>
        </p:txBody>
      </p:sp>
      <p:sp>
        <p:nvSpPr>
          <p:cNvPr id="13" name="Freeform 13"/>
          <p:cNvSpPr/>
          <p:nvPr/>
        </p:nvSpPr>
        <p:spPr>
          <a:xfrm>
            <a:off x="11088744" y="2924524"/>
            <a:ext cx="4761197" cy="3035263"/>
          </a:xfrm>
          <a:custGeom>
            <a:avLst/>
            <a:gdLst/>
            <a:ahLst/>
            <a:cxnLst/>
            <a:rect l="l" t="t" r="r" b="b"/>
            <a:pathLst>
              <a:path w="4761197" h="3035263">
                <a:moveTo>
                  <a:pt x="0" y="0"/>
                </a:moveTo>
                <a:lnTo>
                  <a:pt x="4761197" y="0"/>
                </a:lnTo>
                <a:lnTo>
                  <a:pt x="4761197" y="3035263"/>
                </a:lnTo>
                <a:lnTo>
                  <a:pt x="0" y="303526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TextBox 14"/>
          <p:cNvSpPr txBox="1"/>
          <p:nvPr/>
        </p:nvSpPr>
        <p:spPr>
          <a:xfrm>
            <a:off x="11450856" y="3579027"/>
            <a:ext cx="4036973" cy="1362711"/>
          </a:xfrm>
          <a:prstGeom prst="rect">
            <a:avLst/>
          </a:prstGeom>
        </p:spPr>
        <p:txBody>
          <a:bodyPr lIns="0" tIns="0" rIns="0" bIns="0" rtlCol="0" anchor="t">
            <a:spAutoFit/>
          </a:bodyPr>
          <a:lstStyle/>
          <a:p>
            <a:pPr algn="l">
              <a:lnSpc>
                <a:spcPts val="3639"/>
              </a:lnSpc>
              <a:spcBef>
                <a:spcPct val="0"/>
              </a:spcBef>
            </a:pPr>
            <a:r>
              <a:rPr lang="en-US" sz="2599">
                <a:solidFill>
                  <a:srgbClr val="4B4B4A"/>
                </a:solidFill>
                <a:latin typeface="Open Sans Light"/>
                <a:ea typeface="Open Sans Light"/>
                <a:cs typeface="Open Sans Light"/>
                <a:sym typeface="Open Sans"/>
              </a:rPr>
              <a:t>Create 3 social media posts on a new menu item.</a:t>
            </a:r>
          </a:p>
        </p:txBody>
      </p:sp>
      <p:sp>
        <p:nvSpPr>
          <p:cNvPr id="15" name="Freeform 15"/>
          <p:cNvSpPr/>
          <p:nvPr/>
        </p:nvSpPr>
        <p:spPr>
          <a:xfrm>
            <a:off x="5291944" y="6512237"/>
            <a:ext cx="4761197" cy="3035263"/>
          </a:xfrm>
          <a:custGeom>
            <a:avLst/>
            <a:gdLst/>
            <a:ahLst/>
            <a:cxnLst/>
            <a:rect l="l" t="t" r="r" b="b"/>
            <a:pathLst>
              <a:path w="4761197" h="3035263">
                <a:moveTo>
                  <a:pt x="0" y="0"/>
                </a:moveTo>
                <a:lnTo>
                  <a:pt x="4761197" y="0"/>
                </a:lnTo>
                <a:lnTo>
                  <a:pt x="4761197" y="3035263"/>
                </a:lnTo>
                <a:lnTo>
                  <a:pt x="0" y="303526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TextBox 16"/>
          <p:cNvSpPr txBox="1"/>
          <p:nvPr/>
        </p:nvSpPr>
        <p:spPr>
          <a:xfrm>
            <a:off x="5654056" y="7244066"/>
            <a:ext cx="4036973" cy="1362711"/>
          </a:xfrm>
          <a:prstGeom prst="rect">
            <a:avLst/>
          </a:prstGeom>
        </p:spPr>
        <p:txBody>
          <a:bodyPr lIns="0" tIns="0" rIns="0" bIns="0" rtlCol="0" anchor="t">
            <a:spAutoFit/>
          </a:bodyPr>
          <a:lstStyle/>
          <a:p>
            <a:pPr algn="l">
              <a:lnSpc>
                <a:spcPts val="3639"/>
              </a:lnSpc>
              <a:spcBef>
                <a:spcPct val="0"/>
              </a:spcBef>
            </a:pPr>
            <a:r>
              <a:rPr lang="en-US" sz="2599">
                <a:solidFill>
                  <a:srgbClr val="4B4B4A"/>
                </a:solidFill>
                <a:latin typeface="Open Sans Light"/>
                <a:ea typeface="Open Sans Light"/>
                <a:cs typeface="Open Sans Light"/>
                <a:sym typeface="Open Sans"/>
              </a:rPr>
              <a:t>Create an image I can use as a background for a product launch.</a:t>
            </a:r>
          </a:p>
        </p:txBody>
      </p:sp>
      <p:sp>
        <p:nvSpPr>
          <p:cNvPr id="17" name="Freeform 17"/>
          <p:cNvSpPr/>
          <p:nvPr/>
        </p:nvSpPr>
        <p:spPr>
          <a:xfrm>
            <a:off x="11088744" y="6512237"/>
            <a:ext cx="4761197" cy="3035263"/>
          </a:xfrm>
          <a:custGeom>
            <a:avLst/>
            <a:gdLst/>
            <a:ahLst/>
            <a:cxnLst/>
            <a:rect l="l" t="t" r="r" b="b"/>
            <a:pathLst>
              <a:path w="4761197" h="3035263">
                <a:moveTo>
                  <a:pt x="0" y="0"/>
                </a:moveTo>
                <a:lnTo>
                  <a:pt x="4761197" y="0"/>
                </a:lnTo>
                <a:lnTo>
                  <a:pt x="4761197" y="3035263"/>
                </a:lnTo>
                <a:lnTo>
                  <a:pt x="0" y="303526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TextBox 18"/>
          <p:cNvSpPr txBox="1"/>
          <p:nvPr/>
        </p:nvSpPr>
        <p:spPr>
          <a:xfrm>
            <a:off x="11450856" y="7472666"/>
            <a:ext cx="4036973" cy="905511"/>
          </a:xfrm>
          <a:prstGeom prst="rect">
            <a:avLst/>
          </a:prstGeom>
        </p:spPr>
        <p:txBody>
          <a:bodyPr lIns="0" tIns="0" rIns="0" bIns="0" rtlCol="0" anchor="t">
            <a:spAutoFit/>
          </a:bodyPr>
          <a:lstStyle/>
          <a:p>
            <a:pPr algn="l">
              <a:lnSpc>
                <a:spcPts val="3639"/>
              </a:lnSpc>
              <a:spcBef>
                <a:spcPct val="0"/>
              </a:spcBef>
            </a:pPr>
            <a:r>
              <a:rPr lang="en-US" sz="2599">
                <a:solidFill>
                  <a:srgbClr val="4B4B4A"/>
                </a:solidFill>
                <a:latin typeface="Open Sans Light"/>
                <a:ea typeface="Open Sans Light"/>
                <a:cs typeface="Open Sans Light"/>
                <a:sym typeface="Open Sans"/>
              </a:rPr>
              <a:t>I want to know when my audience is online.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sp>
        <p:nvSpPr>
          <p:cNvPr id="7" name="TextBox 7"/>
          <p:cNvSpPr txBox="1"/>
          <p:nvPr/>
        </p:nvSpPr>
        <p:spPr>
          <a:xfrm>
            <a:off x="857947" y="3026773"/>
            <a:ext cx="3028134" cy="749975"/>
          </a:xfrm>
          <a:prstGeom prst="rect">
            <a:avLst/>
          </a:prstGeom>
        </p:spPr>
        <p:txBody>
          <a:bodyPr lIns="0" tIns="0" rIns="0" bIns="0" rtlCol="0" anchor="t">
            <a:spAutoFit/>
          </a:bodyPr>
          <a:lstStyle/>
          <a:p>
            <a:pPr algn="ctr">
              <a:lnSpc>
                <a:spcPts val="6142"/>
              </a:lnSpc>
              <a:spcBef>
                <a:spcPct val="0"/>
              </a:spcBef>
            </a:pPr>
            <a:r>
              <a:rPr lang="en-US" sz="4387" b="1">
                <a:solidFill>
                  <a:srgbClr val="4B4B4A"/>
                </a:solidFill>
                <a:latin typeface="Open Sans Bold"/>
                <a:ea typeface="Open Sans Bold"/>
                <a:cs typeface="Open Sans Bold"/>
                <a:sym typeface="Open Sans Bold"/>
              </a:rPr>
              <a:t>SAFE</a:t>
            </a:r>
          </a:p>
        </p:txBody>
      </p:sp>
      <p:sp>
        <p:nvSpPr>
          <p:cNvPr id="8" name="AutoShape 8"/>
          <p:cNvSpPr/>
          <p:nvPr/>
        </p:nvSpPr>
        <p:spPr>
          <a:xfrm>
            <a:off x="3876556" y="3156901"/>
            <a:ext cx="0" cy="6492240"/>
          </a:xfrm>
          <a:prstGeom prst="line">
            <a:avLst/>
          </a:prstGeom>
          <a:ln w="19050" cap="rnd">
            <a:solidFill>
              <a:srgbClr val="000000"/>
            </a:solidFill>
            <a:prstDash val="solid"/>
            <a:headEnd type="none" w="sm" len="sm"/>
            <a:tailEnd type="none" w="sm" len="sm"/>
          </a:ln>
        </p:spPr>
        <p:txBody>
          <a:bodyPr/>
          <a:lstStyle/>
          <a:p>
            <a:endParaRPr lang="en-US"/>
          </a:p>
        </p:txBody>
      </p:sp>
      <p:sp>
        <p:nvSpPr>
          <p:cNvPr id="9" name="TextBox 9"/>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8</a:t>
            </a:r>
          </a:p>
        </p:txBody>
      </p:sp>
      <p:sp>
        <p:nvSpPr>
          <p:cNvPr id="10" name="TextBox 10"/>
          <p:cNvSpPr txBox="1"/>
          <p:nvPr/>
        </p:nvSpPr>
        <p:spPr>
          <a:xfrm>
            <a:off x="1028700" y="1832803"/>
            <a:ext cx="15336544" cy="396240"/>
          </a:xfrm>
          <a:prstGeom prst="rect">
            <a:avLst/>
          </a:prstGeom>
        </p:spPr>
        <p:txBody>
          <a:bodyPr lIns="0" tIns="0" rIns="0" bIns="0" rtlCol="0" anchor="t">
            <a:spAutoFit/>
          </a:bodyPr>
          <a:lstStyle/>
          <a:p>
            <a:pPr algn="l">
              <a:lnSpc>
                <a:spcPts val="3359"/>
              </a:lnSpc>
              <a:spcBef>
                <a:spcPct val="0"/>
              </a:spcBef>
            </a:pPr>
            <a:r>
              <a:rPr lang="en-US" sz="2399" b="1">
                <a:solidFill>
                  <a:srgbClr val="834E95"/>
                </a:solidFill>
                <a:latin typeface="Open Sans Bold"/>
                <a:ea typeface="Open Sans Bold"/>
                <a:cs typeface="Open Sans Bold"/>
                <a:sym typeface="Open Sans Bold"/>
              </a:rPr>
              <a:t>Sort the sentences into two categories:</a:t>
            </a:r>
          </a:p>
        </p:txBody>
      </p:sp>
      <p:sp>
        <p:nvSpPr>
          <p:cNvPr id="11" name="TextBox 11"/>
          <p:cNvSpPr txBox="1"/>
          <p:nvPr/>
        </p:nvSpPr>
        <p:spPr>
          <a:xfrm>
            <a:off x="1028700" y="942975"/>
            <a:ext cx="9802739"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AI Hazard Perception</a:t>
            </a:r>
          </a:p>
        </p:txBody>
      </p:sp>
      <p:sp>
        <p:nvSpPr>
          <p:cNvPr id="12" name="TextBox 12"/>
          <p:cNvSpPr txBox="1"/>
          <p:nvPr/>
        </p:nvSpPr>
        <p:spPr>
          <a:xfrm>
            <a:off x="4004895" y="3026773"/>
            <a:ext cx="3028134" cy="749975"/>
          </a:xfrm>
          <a:prstGeom prst="rect">
            <a:avLst/>
          </a:prstGeom>
        </p:spPr>
        <p:txBody>
          <a:bodyPr lIns="0" tIns="0" rIns="0" bIns="0" rtlCol="0" anchor="t">
            <a:spAutoFit/>
          </a:bodyPr>
          <a:lstStyle/>
          <a:p>
            <a:pPr algn="ctr">
              <a:lnSpc>
                <a:spcPts val="6142"/>
              </a:lnSpc>
              <a:spcBef>
                <a:spcPct val="0"/>
              </a:spcBef>
            </a:pPr>
            <a:r>
              <a:rPr lang="en-US" sz="4387" b="1">
                <a:solidFill>
                  <a:srgbClr val="4B4B4A"/>
                </a:solidFill>
                <a:latin typeface="Open Sans Bold"/>
                <a:ea typeface="Open Sans Bold"/>
                <a:cs typeface="Open Sans Bold"/>
                <a:sym typeface="Open Sans Bold"/>
              </a:rPr>
              <a:t>UNSAFE</a:t>
            </a:r>
          </a:p>
        </p:txBody>
      </p:sp>
      <p:grpSp>
        <p:nvGrpSpPr>
          <p:cNvPr id="13" name="Group 13"/>
          <p:cNvGrpSpPr/>
          <p:nvPr/>
        </p:nvGrpSpPr>
        <p:grpSpPr>
          <a:xfrm>
            <a:off x="9737395" y="2712696"/>
            <a:ext cx="5842771" cy="5827245"/>
            <a:chOff x="0" y="0"/>
            <a:chExt cx="7790361" cy="7769660"/>
          </a:xfrm>
        </p:grpSpPr>
        <p:sp>
          <p:nvSpPr>
            <p:cNvPr id="14" name="Freeform 14"/>
            <p:cNvSpPr/>
            <p:nvPr/>
          </p:nvSpPr>
          <p:spPr>
            <a:xfrm>
              <a:off x="0" y="0"/>
              <a:ext cx="7790361" cy="7371524"/>
            </a:xfrm>
            <a:custGeom>
              <a:avLst/>
              <a:gdLst/>
              <a:ahLst/>
              <a:cxnLst/>
              <a:rect l="l" t="t" r="r" b="b"/>
              <a:pathLst>
                <a:path w="7790361" h="7371524">
                  <a:moveTo>
                    <a:pt x="0" y="0"/>
                  </a:moveTo>
                  <a:lnTo>
                    <a:pt x="7790361" y="0"/>
                  </a:lnTo>
                  <a:lnTo>
                    <a:pt x="7790361" y="7371524"/>
                  </a:lnTo>
                  <a:lnTo>
                    <a:pt x="0" y="7371524"/>
                  </a:lnTo>
                  <a:lnTo>
                    <a:pt x="0" y="0"/>
                  </a:lnTo>
                  <a:close/>
                </a:path>
              </a:pathLst>
            </a:custGeom>
            <a:blipFill>
              <a:blip r:embed="rId3"/>
              <a:stretch>
                <a:fillRect l="-13457" t="-15638" r="-13456" b="-18486"/>
              </a:stretch>
            </a:blipFill>
          </p:spPr>
          <p:txBody>
            <a:bodyPr/>
            <a:lstStyle/>
            <a:p>
              <a:endParaRPr lang="en-US"/>
            </a:p>
          </p:txBody>
        </p:sp>
        <p:sp>
          <p:nvSpPr>
            <p:cNvPr id="15" name="TextBox 15"/>
            <p:cNvSpPr txBox="1"/>
            <p:nvPr/>
          </p:nvSpPr>
          <p:spPr>
            <a:xfrm>
              <a:off x="1873154" y="7438140"/>
              <a:ext cx="4044053" cy="331520"/>
            </a:xfrm>
            <a:prstGeom prst="rect">
              <a:avLst/>
            </a:prstGeom>
          </p:spPr>
          <p:txBody>
            <a:bodyPr lIns="0" tIns="0" rIns="0" bIns="0" rtlCol="0" anchor="t">
              <a:spAutoFit/>
            </a:bodyPr>
            <a:lstStyle/>
            <a:p>
              <a:pPr algn="l">
                <a:lnSpc>
                  <a:spcPts val="2021"/>
                </a:lnSpc>
                <a:spcBef>
                  <a:spcPct val="0"/>
                </a:spcBef>
              </a:pPr>
              <a:r>
                <a:rPr lang="en-US" sz="1443">
                  <a:solidFill>
                    <a:srgbClr val="4B4B4A"/>
                  </a:solidFill>
                  <a:latin typeface="Montserrat"/>
                  <a:ea typeface="Montserrat"/>
                  <a:cs typeface="Montserrat"/>
                  <a:sym typeface="Montserrat"/>
                </a:rPr>
                <a:t>Image created by: NanoBanana</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36254" y="9258300"/>
            <a:ext cx="1538935" cy="1083307"/>
            <a:chOff x="0" y="0"/>
            <a:chExt cx="1538935" cy="1083310"/>
          </a:xfrm>
        </p:grpSpPr>
        <p:sp>
          <p:nvSpPr>
            <p:cNvPr id="3" name="Freeform 3"/>
            <p:cNvSpPr/>
            <p:nvPr/>
          </p:nvSpPr>
          <p:spPr>
            <a:xfrm>
              <a:off x="63500" y="63500"/>
              <a:ext cx="1411608" cy="956310"/>
            </a:xfrm>
            <a:custGeom>
              <a:avLst/>
              <a:gdLst/>
              <a:ahLst/>
              <a:cxnLst/>
              <a:rect l="l" t="t" r="r" b="b"/>
              <a:pathLst>
                <a:path w="1411608" h="956310">
                  <a:moveTo>
                    <a:pt x="529591" y="0"/>
                  </a:moveTo>
                  <a:cubicBezTo>
                    <a:pt x="395479" y="0"/>
                    <a:pt x="281052" y="31115"/>
                    <a:pt x="184531" y="111379"/>
                  </a:cubicBezTo>
                  <a:cubicBezTo>
                    <a:pt x="65532" y="210439"/>
                    <a:pt x="0" y="347599"/>
                    <a:pt x="0" y="573024"/>
                  </a:cubicBezTo>
                  <a:cubicBezTo>
                    <a:pt x="0" y="701548"/>
                    <a:pt x="18669" y="829310"/>
                    <a:pt x="55880" y="956310"/>
                  </a:cubicBezTo>
                  <a:lnTo>
                    <a:pt x="552197" y="956310"/>
                  </a:lnTo>
                  <a:cubicBezTo>
                    <a:pt x="586487" y="917702"/>
                    <a:pt x="622174" y="879602"/>
                    <a:pt x="659258" y="842010"/>
                  </a:cubicBezTo>
                  <a:cubicBezTo>
                    <a:pt x="866015" y="632587"/>
                    <a:pt x="1104521" y="449580"/>
                    <a:pt x="1374778" y="293370"/>
                  </a:cubicBezTo>
                  <a:lnTo>
                    <a:pt x="1411608" y="272923"/>
                  </a:lnTo>
                  <a:cubicBezTo>
                    <a:pt x="1399543" y="265938"/>
                    <a:pt x="1387224" y="258191"/>
                    <a:pt x="1374778" y="251206"/>
                  </a:cubicBezTo>
                  <a:cubicBezTo>
                    <a:pt x="1104521" y="94996"/>
                    <a:pt x="898400" y="41656"/>
                    <a:pt x="691770" y="12573"/>
                  </a:cubicBezTo>
                  <a:cubicBezTo>
                    <a:pt x="634747" y="4572"/>
                    <a:pt x="580772" y="0"/>
                    <a:pt x="529591" y="0"/>
                  </a:cubicBezTo>
                  <a:close/>
                </a:path>
              </a:pathLst>
            </a:custGeom>
            <a:solidFill>
              <a:srgbClr val="402957"/>
            </a:solidFill>
          </p:spPr>
          <p:txBody>
            <a:bodyPr/>
            <a:lstStyle/>
            <a:p>
              <a:endParaRPr lang="en-US"/>
            </a:p>
          </p:txBody>
        </p:sp>
        <p:sp>
          <p:nvSpPr>
            <p:cNvPr id="4" name="Freeform 4"/>
            <p:cNvSpPr/>
            <p:nvPr/>
          </p:nvSpPr>
          <p:spPr>
            <a:xfrm>
              <a:off x="1475108" y="336423"/>
              <a:ext cx="254" cy="683387"/>
            </a:xfrm>
            <a:custGeom>
              <a:avLst/>
              <a:gdLst/>
              <a:ahLst/>
              <a:cxnLst/>
              <a:rect l="l" t="t" r="r" b="b"/>
              <a:pathLst>
                <a:path w="254" h="683387">
                  <a:moveTo>
                    <a:pt x="0" y="0"/>
                  </a:moveTo>
                  <a:lnTo>
                    <a:pt x="0" y="683387"/>
                  </a:lnTo>
                  <a:lnTo>
                    <a:pt x="254" y="683387"/>
                  </a:lnTo>
                  <a:lnTo>
                    <a:pt x="254" y="254"/>
                  </a:lnTo>
                  <a:cubicBezTo>
                    <a:pt x="127" y="254"/>
                    <a:pt x="0" y="127"/>
                    <a:pt x="0" y="127"/>
                  </a:cubicBezTo>
                  <a:close/>
                </a:path>
              </a:pathLst>
            </a:custGeom>
            <a:solidFill>
              <a:srgbClr val="402957"/>
            </a:solidFill>
          </p:spPr>
          <p:txBody>
            <a:bodyPr/>
            <a:lstStyle/>
            <a:p>
              <a:endParaRPr lang="en-US"/>
            </a:p>
          </p:txBody>
        </p:sp>
        <p:sp>
          <p:nvSpPr>
            <p:cNvPr id="5" name="Freeform 5"/>
            <p:cNvSpPr/>
            <p:nvPr/>
          </p:nvSpPr>
          <p:spPr>
            <a:xfrm>
              <a:off x="1475235" y="336169"/>
              <a:ext cx="254" cy="381"/>
            </a:xfrm>
            <a:custGeom>
              <a:avLst/>
              <a:gdLst/>
              <a:ahLst/>
              <a:cxnLst/>
              <a:rect l="l" t="t" r="r" b="b"/>
              <a:pathLst>
                <a:path w="254" h="381">
                  <a:moveTo>
                    <a:pt x="254" y="127"/>
                  </a:moveTo>
                  <a:cubicBezTo>
                    <a:pt x="127" y="127"/>
                    <a:pt x="0" y="254"/>
                    <a:pt x="0" y="254"/>
                  </a:cubicBezTo>
                  <a:cubicBezTo>
                    <a:pt x="127" y="254"/>
                    <a:pt x="254" y="381"/>
                    <a:pt x="254" y="381"/>
                  </a:cubicBezTo>
                  <a:lnTo>
                    <a:pt x="254" y="0"/>
                  </a:lnTo>
                  <a:close/>
                </a:path>
              </a:pathLst>
            </a:custGeom>
            <a:solidFill>
              <a:srgbClr val="3BC9D4"/>
            </a:solidFill>
          </p:spPr>
          <p:txBody>
            <a:bodyPr/>
            <a:lstStyle/>
            <a:p>
              <a:endParaRPr lang="en-US"/>
            </a:p>
          </p:txBody>
        </p:sp>
        <p:sp>
          <p:nvSpPr>
            <p:cNvPr id="6" name="Freeform 6"/>
            <p:cNvSpPr/>
            <p:nvPr/>
          </p:nvSpPr>
          <p:spPr>
            <a:xfrm>
              <a:off x="615824" y="336423"/>
              <a:ext cx="859411" cy="683387"/>
            </a:xfrm>
            <a:custGeom>
              <a:avLst/>
              <a:gdLst/>
              <a:ahLst/>
              <a:cxnLst/>
              <a:rect l="l" t="t" r="r" b="b"/>
              <a:pathLst>
                <a:path w="859411" h="683387">
                  <a:moveTo>
                    <a:pt x="859284" y="0"/>
                  </a:moveTo>
                  <a:lnTo>
                    <a:pt x="822454" y="20447"/>
                  </a:lnTo>
                  <a:cubicBezTo>
                    <a:pt x="552197" y="176657"/>
                    <a:pt x="313691" y="359664"/>
                    <a:pt x="107061" y="569087"/>
                  </a:cubicBezTo>
                  <a:cubicBezTo>
                    <a:pt x="69850" y="606806"/>
                    <a:pt x="34163" y="644906"/>
                    <a:pt x="0" y="683387"/>
                  </a:cubicBezTo>
                  <a:lnTo>
                    <a:pt x="859411" y="683387"/>
                  </a:lnTo>
                  <a:lnTo>
                    <a:pt x="859411" y="0"/>
                  </a:lnTo>
                  <a:close/>
                </a:path>
              </a:pathLst>
            </a:custGeom>
            <a:solidFill>
              <a:srgbClr val="3BC9D4"/>
            </a:solidFill>
          </p:spPr>
          <p:txBody>
            <a:bodyPr/>
            <a:lstStyle/>
            <a:p>
              <a:endParaRPr lang="en-US"/>
            </a:p>
          </p:txBody>
        </p:sp>
      </p:grpSp>
      <p:sp>
        <p:nvSpPr>
          <p:cNvPr id="7" name="TextBox 7"/>
          <p:cNvSpPr txBox="1"/>
          <p:nvPr/>
        </p:nvSpPr>
        <p:spPr>
          <a:xfrm>
            <a:off x="1028700" y="2846247"/>
            <a:ext cx="15336544" cy="5524505"/>
          </a:xfrm>
          <a:prstGeom prst="rect">
            <a:avLst/>
          </a:prstGeom>
        </p:spPr>
        <p:txBody>
          <a:bodyPr lIns="0" tIns="0" rIns="0" bIns="0" rtlCol="0" anchor="t">
            <a:spAutoFit/>
          </a:bodyPr>
          <a:lstStyle/>
          <a:p>
            <a:pPr marL="647694" lvl="1" indent="-323847" algn="l">
              <a:lnSpc>
                <a:spcPts val="7499"/>
              </a:lnSpc>
              <a:buAutoNum type="arabicPeriod"/>
            </a:pPr>
            <a:r>
              <a:rPr lang="en-US" sz="2999">
                <a:solidFill>
                  <a:srgbClr val="4B4B4A"/>
                </a:solidFill>
                <a:latin typeface="Open Sans Light"/>
                <a:ea typeface="Open Sans Light"/>
                <a:cs typeface="Open Sans Light"/>
                <a:sym typeface="Open Sans"/>
              </a:rPr>
              <a:t>Using AI safely means...</a:t>
            </a:r>
          </a:p>
          <a:p>
            <a:pPr marL="647694" lvl="1" indent="-323847" algn="l">
              <a:lnSpc>
                <a:spcPts val="7499"/>
              </a:lnSpc>
              <a:buAutoNum type="arabicPeriod"/>
            </a:pPr>
            <a:r>
              <a:rPr lang="en-US" sz="2999">
                <a:solidFill>
                  <a:srgbClr val="4B4B4A"/>
                </a:solidFill>
                <a:latin typeface="Open Sans Light"/>
                <a:ea typeface="Open Sans Light"/>
                <a:cs typeface="Open Sans Light"/>
                <a:sym typeface="Open Sans"/>
              </a:rPr>
              <a:t>Using AI responsibly means...</a:t>
            </a:r>
          </a:p>
          <a:p>
            <a:pPr marL="647694" lvl="1" indent="-323847" algn="l">
              <a:lnSpc>
                <a:spcPts val="7499"/>
              </a:lnSpc>
              <a:buAutoNum type="arabicPeriod"/>
            </a:pPr>
            <a:r>
              <a:rPr lang="en-US" sz="2999">
                <a:solidFill>
                  <a:srgbClr val="4B4B4A"/>
                </a:solidFill>
                <a:latin typeface="Open Sans Light"/>
                <a:ea typeface="Open Sans Light"/>
                <a:cs typeface="Open Sans Light"/>
                <a:sym typeface="Open Sans"/>
              </a:rPr>
              <a:t>I didn’t realise AI .....</a:t>
            </a:r>
          </a:p>
          <a:p>
            <a:pPr marL="647694" lvl="1" indent="-323847" algn="l">
              <a:lnSpc>
                <a:spcPts val="7499"/>
              </a:lnSpc>
              <a:buAutoNum type="arabicPeriod"/>
            </a:pPr>
            <a:r>
              <a:rPr lang="en-US" sz="2999">
                <a:solidFill>
                  <a:srgbClr val="4B4B4A"/>
                </a:solidFill>
                <a:latin typeface="Open Sans Light"/>
                <a:ea typeface="Open Sans Light"/>
                <a:cs typeface="Open Sans Light"/>
                <a:sym typeface="Open Sans"/>
              </a:rPr>
              <a:t>I could use AI for my business by....</a:t>
            </a:r>
          </a:p>
          <a:p>
            <a:pPr marL="647694" lvl="1" indent="-323847" algn="l">
              <a:lnSpc>
                <a:spcPts val="7499"/>
              </a:lnSpc>
              <a:buAutoNum type="arabicPeriod"/>
            </a:pPr>
            <a:r>
              <a:rPr lang="en-US" sz="2999">
                <a:solidFill>
                  <a:srgbClr val="4B4B4A"/>
                </a:solidFill>
                <a:latin typeface="Open Sans Light"/>
                <a:ea typeface="Open Sans Light"/>
                <a:cs typeface="Open Sans Light"/>
                <a:sym typeface="Open Sans"/>
              </a:rPr>
              <a:t>I should not use AI for....</a:t>
            </a:r>
          </a:p>
          <a:p>
            <a:pPr marL="647694" lvl="1" indent="-323847" algn="l">
              <a:lnSpc>
                <a:spcPts val="7499"/>
              </a:lnSpc>
              <a:buAutoNum type="arabicPeriod"/>
            </a:pPr>
            <a:r>
              <a:rPr lang="en-US" sz="2999">
                <a:solidFill>
                  <a:srgbClr val="4B4B4A"/>
                </a:solidFill>
                <a:latin typeface="Open Sans Light"/>
                <a:ea typeface="Open Sans Light"/>
                <a:cs typeface="Open Sans Light"/>
                <a:sym typeface="Open Sans"/>
              </a:rPr>
              <a:t>One thing I understand more about AI...</a:t>
            </a:r>
          </a:p>
        </p:txBody>
      </p:sp>
      <p:sp>
        <p:nvSpPr>
          <p:cNvPr id="8" name="Freeform 8"/>
          <p:cNvSpPr/>
          <p:nvPr/>
        </p:nvSpPr>
        <p:spPr>
          <a:xfrm>
            <a:off x="11699174" y="3115063"/>
            <a:ext cx="4666070" cy="4646628"/>
          </a:xfrm>
          <a:custGeom>
            <a:avLst/>
            <a:gdLst/>
            <a:ahLst/>
            <a:cxnLst/>
            <a:rect l="l" t="t" r="r" b="b"/>
            <a:pathLst>
              <a:path w="4666070" h="4646628">
                <a:moveTo>
                  <a:pt x="0" y="0"/>
                </a:moveTo>
                <a:lnTo>
                  <a:pt x="4666070" y="0"/>
                </a:lnTo>
                <a:lnTo>
                  <a:pt x="4666070" y="4646629"/>
                </a:lnTo>
                <a:lnTo>
                  <a:pt x="0" y="4646629"/>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7259300" y="9450703"/>
            <a:ext cx="152400" cy="200025"/>
          </a:xfrm>
          <a:prstGeom prst="rect">
            <a:avLst/>
          </a:prstGeom>
        </p:spPr>
        <p:txBody>
          <a:bodyPr wrap="none" lIns="0" tIns="0" rIns="0" bIns="0" rtlCol="0" anchor="t">
            <a:spAutoFit/>
          </a:bodyPr>
          <a:lstStyle/>
          <a:p>
            <a:pPr algn="ctr">
              <a:lnSpc>
                <a:spcPts val="2800"/>
              </a:lnSpc>
              <a:spcBef>
                <a:spcPct val="0"/>
              </a:spcBef>
            </a:pPr>
            <a:r>
              <a:rPr lang="en-US" sz="2000" b="1">
                <a:solidFill>
                  <a:srgbClr val="FFFFFF"/>
                </a:solidFill>
                <a:latin typeface="Open Sans Medium"/>
                <a:ea typeface="Open Sans Medium"/>
                <a:cs typeface="Open Sans Medium"/>
                <a:sym typeface="Open Sans Medium"/>
              </a:rPr>
              <a:t>9</a:t>
            </a:r>
          </a:p>
        </p:txBody>
      </p:sp>
      <p:sp>
        <p:nvSpPr>
          <p:cNvPr id="10" name="TextBox 10"/>
          <p:cNvSpPr txBox="1"/>
          <p:nvPr/>
        </p:nvSpPr>
        <p:spPr>
          <a:xfrm>
            <a:off x="1028700" y="2015923"/>
            <a:ext cx="15336544" cy="396240"/>
          </a:xfrm>
          <a:prstGeom prst="rect">
            <a:avLst/>
          </a:prstGeom>
        </p:spPr>
        <p:txBody>
          <a:bodyPr lIns="0" tIns="0" rIns="0" bIns="0" rtlCol="0" anchor="t">
            <a:spAutoFit/>
          </a:bodyPr>
          <a:lstStyle/>
          <a:p>
            <a:pPr algn="l">
              <a:lnSpc>
                <a:spcPts val="3359"/>
              </a:lnSpc>
              <a:spcBef>
                <a:spcPct val="0"/>
              </a:spcBef>
            </a:pPr>
            <a:r>
              <a:rPr lang="en-US" sz="2399">
                <a:solidFill>
                  <a:srgbClr val="834E95"/>
                </a:solidFill>
                <a:latin typeface="Open Sans Light"/>
                <a:ea typeface="Open Sans Light"/>
                <a:cs typeface="Open Sans Light"/>
                <a:sym typeface="Open Sans"/>
              </a:rPr>
              <a:t>In your workbook answer the following questions:</a:t>
            </a:r>
          </a:p>
        </p:txBody>
      </p:sp>
      <p:sp>
        <p:nvSpPr>
          <p:cNvPr id="11" name="TextBox 11"/>
          <p:cNvSpPr txBox="1"/>
          <p:nvPr/>
        </p:nvSpPr>
        <p:spPr>
          <a:xfrm>
            <a:off x="1028700" y="942975"/>
            <a:ext cx="9802739" cy="811530"/>
          </a:xfrm>
          <a:prstGeom prst="rect">
            <a:avLst/>
          </a:prstGeom>
        </p:spPr>
        <p:txBody>
          <a:bodyPr lIns="0" tIns="0" rIns="0" bIns="0" rtlCol="0" anchor="t">
            <a:spAutoFit/>
          </a:bodyPr>
          <a:lstStyle/>
          <a:p>
            <a:pPr algn="l">
              <a:lnSpc>
                <a:spcPts val="6719"/>
              </a:lnSpc>
              <a:spcBef>
                <a:spcPct val="0"/>
              </a:spcBef>
            </a:pPr>
            <a:r>
              <a:rPr lang="en-US" sz="4800" b="1">
                <a:solidFill>
                  <a:srgbClr val="177478"/>
                </a:solidFill>
                <a:latin typeface="Montserrat Semi-Bold"/>
                <a:ea typeface="Montserrat Semi-Bold"/>
                <a:cs typeface="Montserrat Semi-Bold"/>
                <a:sym typeface="Montserrat Semi-Bold"/>
              </a:rPr>
              <a:t>AI Reflection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78A970B38FD1429C0643C0E64A7DAF" ma:contentTypeVersion="18" ma:contentTypeDescription="Create a new document." ma:contentTypeScope="" ma:versionID="1b32a340a4dfd5d7cd7d1caa49101939">
  <xsd:schema xmlns:xsd="http://www.w3.org/2001/XMLSchema" xmlns:xs="http://www.w3.org/2001/XMLSchema" xmlns:p="http://schemas.microsoft.com/office/2006/metadata/properties" xmlns:ns2="e3514fc7-6ab9-4a79-9a53-7a04955ac768" xmlns:ns3="26a793e9-0373-40e5-b3f4-66c206131cbb" targetNamespace="http://schemas.microsoft.com/office/2006/metadata/properties" ma:root="true" ma:fieldsID="3a4ac6a32170934d2b2e9e7001c7443f" ns2:_="" ns3:_="">
    <xsd:import namespace="e3514fc7-6ab9-4a79-9a53-7a04955ac768"/>
    <xsd:import namespace="26a793e9-0373-40e5-b3f4-66c206131c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514fc7-6ab9-4a79-9a53-7a04955ac7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4c46c83-c5ee-4e42-98f2-216ffc64b6f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a793e9-0373-40e5-b3f4-66c206131cb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2b5af19-cff7-4b05-a650-0e02cecf7d15}" ma:internalName="TaxCatchAll" ma:showField="CatchAllData" ma:web="26a793e9-0373-40e5-b3f4-66c206131c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514fc7-6ab9-4a79-9a53-7a04955ac768">
      <Terms xmlns="http://schemas.microsoft.com/office/infopath/2007/PartnerControls"/>
    </lcf76f155ced4ddcb4097134ff3c332f>
    <TaxCatchAll xmlns="26a793e9-0373-40e5-b3f4-66c206131cbb" xsi:nil="true"/>
  </documentManagement>
</p:properties>
</file>

<file path=customXml/itemProps1.xml><?xml version="1.0" encoding="utf-8"?>
<ds:datastoreItem xmlns:ds="http://schemas.openxmlformats.org/officeDocument/2006/customXml" ds:itemID="{7E2F8DEC-7DA8-468F-BE5F-C06CC68C4E87}"/>
</file>

<file path=customXml/itemProps2.xml><?xml version="1.0" encoding="utf-8"?>
<ds:datastoreItem xmlns:ds="http://schemas.openxmlformats.org/officeDocument/2006/customXml" ds:itemID="{192EAC45-DA00-4302-B7B6-11443CCB879D}"/>
</file>

<file path=customXml/itemProps3.xml><?xml version="1.0" encoding="utf-8"?>
<ds:datastoreItem xmlns:ds="http://schemas.openxmlformats.org/officeDocument/2006/customXml" ds:itemID="{0CE1BA8A-DF0D-4FFA-AE2A-631A24653BBA}"/>
</file>

<file path=docProps/app.xml><?xml version="1.0" encoding="utf-8"?>
<Properties xmlns="http://schemas.openxmlformats.org/officeDocument/2006/extended-properties" xmlns:vt="http://schemas.openxmlformats.org/officeDocument/2006/docPropsVTypes">
  <TotalTime>155</TotalTime>
  <Words>986</Words>
  <Application>Microsoft Macintosh PowerPoint</Application>
  <PresentationFormat>Custom</PresentationFormat>
  <Paragraphs>133</Paragraphs>
  <Slides>10</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Open Sans Light</vt:lpstr>
      <vt:lpstr>Montserrat Bold</vt:lpstr>
      <vt:lpstr>Open Sans Bold</vt:lpstr>
      <vt:lpstr>Open Sans Semi-Bold</vt:lpstr>
      <vt:lpstr>Open Sans Medium</vt:lpstr>
      <vt:lpstr>Montserrat</vt:lpstr>
      <vt:lpstr>Montserrat Semi-Bold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10: Using AI for Business Ideas &amp; Productivity</dc:title>
  <cp:lastModifiedBy>Kara Hunter</cp:lastModifiedBy>
  <cp:revision>6</cp:revision>
  <dcterms:created xsi:type="dcterms:W3CDTF">2006-08-16T00:00:00Z</dcterms:created>
  <dcterms:modified xsi:type="dcterms:W3CDTF">2026-04-09T16:46:41Z</dcterms:modified>
  <dc:identifier>DAHEIKJSHGE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0x010100CC78A970B38FD1429C0643C0E64A7DAF</vt:lpwstr>
  </property>
</Properties>
</file>