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Montserrat" pitchFamily="2" charset="77"/>
      <p:regular r:id="rId14"/>
      <p:bold r:id="rId15"/>
      <p:italic r:id="rId16"/>
      <p:boldItalic r:id="rId17"/>
    </p:embeddedFont>
    <p:embeddedFont>
      <p:font typeface="Montserrat Bold" pitchFamily="2" charset="77"/>
      <p:regular r:id="rId18"/>
      <p:bold r:id="rId19"/>
      <p:italic r:id="rId20"/>
      <p:boldItalic r:id="rId21"/>
    </p:embeddedFont>
    <p:embeddedFont>
      <p:font typeface="Montserrat Semi-Bold" pitchFamily="2" charset="77"/>
      <p:regular r:id="rId22"/>
      <p:bold r:id="rId23"/>
      <p:italic r:id="rId24"/>
      <p:boldItalic r:id="rId25"/>
    </p:embeddedFont>
    <p:embeddedFont>
      <p:font typeface="Open Sans Bold" pitchFamily="2" charset="0"/>
      <p:regular r:id="rId26"/>
      <p:bold r:id="rId27"/>
    </p:embeddedFont>
    <p:embeddedFont>
      <p:font typeface="Open Sans Light" panose="020B0306030504020204" pitchFamily="34" charset="0"/>
      <p:regular r:id="rId28"/>
      <p:italic r:id="rId29"/>
    </p:embeddedFont>
    <p:embeddedFont>
      <p:font typeface="Open Sans Medium" pitchFamily="2" charset="0"/>
      <p:regular r:id="rId30"/>
    </p:embeddedFont>
    <p:embeddedFont>
      <p:font typeface="Open Sans Semi-Bold" pitchFamily="2"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90204" autoAdjust="0"/>
  </p:normalViewPr>
  <p:slideViewPr>
    <p:cSldViewPr>
      <p:cViewPr varScale="1">
        <p:scale>
          <a:sx n="76" d="100"/>
          <a:sy n="76" d="100"/>
        </p:scale>
        <p:origin x="98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customXml" Target="../customXml/item1.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7288" y="3107285"/>
            <a:ext cx="5902464" cy="4163823"/>
          </a:xfrm>
          <a:prstGeom prst="rect">
            <a:avLst/>
          </a:prstGeom>
        </p:spPr>
        <p:txBody>
          <a:bodyPr lIns="0" tIns="0" rIns="0" bIns="0" rtlCol="0" anchor="t">
            <a:spAutoFit/>
          </a:bodyPr>
          <a:lstStyle/>
          <a:p>
            <a:pPr algn="l">
              <a:lnSpc>
                <a:spcPts val="8322"/>
              </a:lnSpc>
            </a:pPr>
            <a:r>
              <a:rPr lang="en-US" sz="5944" b="1">
                <a:solidFill>
                  <a:srgbClr val="177478"/>
                </a:solidFill>
                <a:latin typeface="Montserrat Bold"/>
                <a:ea typeface="Montserrat Bold"/>
                <a:cs typeface="Montserrat Bold"/>
                <a:sym typeface="Montserrat Bold"/>
              </a:rPr>
              <a:t>Module 6:</a:t>
            </a:r>
          </a:p>
          <a:p>
            <a:pPr algn="l">
              <a:lnSpc>
                <a:spcPts val="8322"/>
              </a:lnSpc>
            </a:pPr>
            <a:r>
              <a:rPr lang="en-US" sz="5944">
                <a:solidFill>
                  <a:srgbClr val="834E95"/>
                </a:solidFill>
                <a:latin typeface="Montserrat"/>
                <a:ea typeface="Montserrat"/>
                <a:cs typeface="Montserrat"/>
                <a:sym typeface="Montserrat"/>
              </a:rPr>
              <a:t>Sustainable &amp; Responsible Business</a:t>
            </a:r>
          </a:p>
        </p:txBody>
      </p:sp>
      <p:sp>
        <p:nvSpPr>
          <p:cNvPr id="3" name="Freeform 3"/>
          <p:cNvSpPr/>
          <p:nvPr/>
        </p:nvSpPr>
        <p:spPr>
          <a:xfrm>
            <a:off x="7379704" y="3496910"/>
            <a:ext cx="9719752" cy="3118420"/>
          </a:xfrm>
          <a:custGeom>
            <a:avLst/>
            <a:gdLst/>
            <a:ahLst/>
            <a:cxnLst/>
            <a:rect l="l" t="t" r="r" b="b"/>
            <a:pathLst>
              <a:path w="9719752" h="3118420">
                <a:moveTo>
                  <a:pt x="0" y="0"/>
                </a:moveTo>
                <a:lnTo>
                  <a:pt x="9719752" y="0"/>
                </a:lnTo>
                <a:lnTo>
                  <a:pt x="9719752" y="3118420"/>
                </a:lnTo>
                <a:lnTo>
                  <a:pt x="0" y="3118420"/>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904827" y="8433816"/>
            <a:ext cx="2286972" cy="1404842"/>
            <a:chOff x="0" y="0"/>
            <a:chExt cx="3049295" cy="1873123"/>
          </a:xfrm>
        </p:grpSpPr>
        <p:grpSp>
          <p:nvGrpSpPr>
            <p:cNvPr id="5" name="Group 5"/>
            <p:cNvGrpSpPr/>
            <p:nvPr/>
          </p:nvGrpSpPr>
          <p:grpSpPr>
            <a:xfrm>
              <a:off x="48209" y="493039"/>
              <a:ext cx="3001086" cy="1380084"/>
              <a:chOff x="0" y="0"/>
              <a:chExt cx="3001086" cy="1380084"/>
            </a:xfrm>
          </p:grpSpPr>
          <p:sp>
            <p:nvSpPr>
              <p:cNvPr id="6" name="Freeform 6" descr="A blue and purple text on a black background  Description automatically generated"/>
              <p:cNvSpPr/>
              <p:nvPr/>
            </p:nvSpPr>
            <p:spPr>
              <a:xfrm>
                <a:off x="0" y="0"/>
                <a:ext cx="3001137" cy="1380109"/>
              </a:xfrm>
              <a:custGeom>
                <a:avLst/>
                <a:gdLst/>
                <a:ahLst/>
                <a:cxnLst/>
                <a:rect l="l" t="t" r="r" b="b"/>
                <a:pathLst>
                  <a:path w="3001137" h="1380109">
                    <a:moveTo>
                      <a:pt x="0" y="0"/>
                    </a:moveTo>
                    <a:lnTo>
                      <a:pt x="3001137" y="0"/>
                    </a:lnTo>
                    <a:lnTo>
                      <a:pt x="3001137" y="1380109"/>
                    </a:lnTo>
                    <a:lnTo>
                      <a:pt x="0" y="1380109"/>
                    </a:lnTo>
                    <a:lnTo>
                      <a:pt x="0" y="0"/>
                    </a:lnTo>
                    <a:close/>
                  </a:path>
                </a:pathLst>
              </a:custGeom>
              <a:blipFill>
                <a:blip r:embed="rId3"/>
                <a:stretch>
                  <a:fillRect r="1" b="1"/>
                </a:stretch>
              </a:blipFill>
            </p:spPr>
            <p:txBody>
              <a:bodyPr/>
              <a:lstStyle/>
              <a:p>
                <a:endParaRPr lang="en-US"/>
              </a:p>
            </p:txBody>
          </p:sp>
        </p:grpSp>
        <p:sp>
          <p:nvSpPr>
            <p:cNvPr id="7" name="TextBox 7"/>
            <p:cNvSpPr txBox="1"/>
            <p:nvPr/>
          </p:nvSpPr>
          <p:spPr>
            <a:xfrm>
              <a:off x="0" y="0"/>
              <a:ext cx="2757246" cy="432079"/>
            </a:xfrm>
            <a:prstGeom prst="rect">
              <a:avLst/>
            </a:prstGeom>
          </p:spPr>
          <p:txBody>
            <a:bodyPr lIns="0" tIns="0" rIns="0" bIns="0" rtlCol="0" anchor="t">
              <a:spAutoFit/>
            </a:bodyPr>
            <a:lstStyle/>
            <a:p>
              <a:pPr algn="l">
                <a:lnSpc>
                  <a:spcPts val="2160"/>
                </a:lnSpc>
              </a:pPr>
              <a:r>
                <a:rPr lang="en-US" sz="1800">
                  <a:solidFill>
                    <a:srgbClr val="000000"/>
                  </a:solidFill>
                  <a:latin typeface="Montserrat"/>
                  <a:ea typeface="Montserrat"/>
                  <a:cs typeface="Montserrat"/>
                  <a:sym typeface="Montserrat"/>
                </a:rPr>
                <a:t>Delivered by </a:t>
              </a:r>
            </a:p>
          </p:txBody>
        </p:sp>
      </p:grpSp>
      <p:sp>
        <p:nvSpPr>
          <p:cNvPr id="8" name="TextBox 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1</a:t>
            </a:r>
          </a:p>
        </p:txBody>
      </p:sp>
      <p:sp>
        <p:nvSpPr>
          <p:cNvPr id="9" name="TextBox 9"/>
          <p:cNvSpPr txBox="1"/>
          <p:nvPr/>
        </p:nvSpPr>
        <p:spPr>
          <a:xfrm>
            <a:off x="1567288" y="2748696"/>
            <a:ext cx="4129269" cy="396240"/>
          </a:xfrm>
          <a:prstGeom prst="rect">
            <a:avLst/>
          </a:prstGeom>
        </p:spPr>
        <p:txBody>
          <a:bodyPr lIns="0" tIns="0" rIns="0" bIns="0" rtlCol="0" anchor="t">
            <a:spAutoFit/>
          </a:bodyPr>
          <a:lstStyle/>
          <a:p>
            <a:pPr algn="l">
              <a:lnSpc>
                <a:spcPts val="3359"/>
              </a:lnSpc>
            </a:pPr>
            <a:r>
              <a:rPr lang="en-US" sz="2400" b="1">
                <a:solidFill>
                  <a:srgbClr val="834E95"/>
                </a:solidFill>
                <a:latin typeface="Open Sans Medium"/>
                <a:ea typeface="Open Sans Medium"/>
                <a:cs typeface="Open Sans Medium"/>
                <a:sym typeface="Open Sans Medium"/>
              </a:rPr>
              <a:t>Building Your Business</a:t>
            </a:r>
          </a:p>
        </p:txBody>
      </p:sp>
      <p:sp>
        <p:nvSpPr>
          <p:cNvPr id="10" name="TextBox 10"/>
          <p:cNvSpPr txBox="1"/>
          <p:nvPr/>
        </p:nvSpPr>
        <p:spPr>
          <a:xfrm>
            <a:off x="1567288" y="7495438"/>
            <a:ext cx="10063068" cy="396240"/>
          </a:xfrm>
          <a:prstGeom prst="rect">
            <a:avLst/>
          </a:prstGeom>
        </p:spPr>
        <p:txBody>
          <a:bodyPr lIns="0" tIns="0" rIns="0" bIns="0" rtlCol="0" anchor="t">
            <a:spAutoFit/>
          </a:bodyPr>
          <a:lstStyle/>
          <a:p>
            <a:pPr algn="l">
              <a:lnSpc>
                <a:spcPts val="3359"/>
              </a:lnSpc>
            </a:pPr>
            <a:r>
              <a:rPr lang="en-US" sz="2400" b="1">
                <a:solidFill>
                  <a:srgbClr val="177478"/>
                </a:solidFill>
                <a:latin typeface="Open Sans Medium"/>
                <a:ea typeface="Open Sans Medium"/>
                <a:cs typeface="Open Sans Medium"/>
                <a:sym typeface="Open Sans Medium"/>
              </a:rPr>
              <a:t>What Kind of Business Do You Want to Build?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Freeform 7"/>
          <p:cNvSpPr/>
          <p:nvPr/>
        </p:nvSpPr>
        <p:spPr>
          <a:xfrm>
            <a:off x="11107362" y="336953"/>
            <a:ext cx="4089093" cy="2835104"/>
          </a:xfrm>
          <a:custGeom>
            <a:avLst/>
            <a:gdLst/>
            <a:ahLst/>
            <a:cxnLst/>
            <a:rect l="l" t="t" r="r" b="b"/>
            <a:pathLst>
              <a:path w="4089093" h="2835104">
                <a:moveTo>
                  <a:pt x="0" y="0"/>
                </a:moveTo>
                <a:lnTo>
                  <a:pt x="4089093" y="0"/>
                </a:lnTo>
                <a:lnTo>
                  <a:pt x="4089093" y="2835104"/>
                </a:lnTo>
                <a:lnTo>
                  <a:pt x="0" y="2835104"/>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1028700" y="2139832"/>
            <a:ext cx="16230600" cy="6153660"/>
          </a:xfrm>
          <a:prstGeom prst="rect">
            <a:avLst/>
          </a:prstGeom>
        </p:spPr>
        <p:txBody>
          <a:bodyPr lIns="0" tIns="0" rIns="0" bIns="0" rtlCol="0" anchor="t">
            <a:spAutoFit/>
          </a:bodyPr>
          <a:lstStyle/>
          <a:p>
            <a:pPr algn="l">
              <a:lnSpc>
                <a:spcPts val="4900"/>
              </a:lnSpc>
            </a:pPr>
            <a:r>
              <a:rPr lang="en-US" sz="2899">
                <a:solidFill>
                  <a:srgbClr val="4B4B4A"/>
                </a:solidFill>
                <a:latin typeface="Open Sans Light"/>
                <a:ea typeface="Open Sans Light"/>
                <a:cs typeface="Open Sans Light"/>
                <a:sym typeface="Open Sans"/>
              </a:rPr>
              <a:t>Identify which claim is the "Red Flag" for greenwashing.</a:t>
            </a:r>
          </a:p>
          <a:p>
            <a:pPr algn="l">
              <a:lnSpc>
                <a:spcPts val="4900"/>
              </a:lnSpc>
            </a:pPr>
            <a:endParaRPr lang="en-US" sz="2899">
              <a:solidFill>
                <a:srgbClr val="4B4B4A"/>
              </a:solidFill>
              <a:latin typeface="Open Sans Light"/>
              <a:ea typeface="Open Sans Light"/>
              <a:cs typeface="Open Sans Light"/>
              <a:sym typeface="Open Sans"/>
            </a:endParaRPr>
          </a:p>
          <a:p>
            <a:pPr marL="626104" lvl="1" indent="-313052" algn="l">
              <a:lnSpc>
                <a:spcPts val="4900"/>
              </a:lnSpc>
              <a:buFont typeface="Arial"/>
              <a:buChar char="•"/>
            </a:pPr>
            <a:r>
              <a:rPr lang="en-US" sz="2899">
                <a:solidFill>
                  <a:srgbClr val="4B4B4A"/>
                </a:solidFill>
                <a:latin typeface="Open Sans Light"/>
                <a:ea typeface="Open Sans Light"/>
                <a:cs typeface="Open Sans Light"/>
                <a:sym typeface="Open Sans"/>
              </a:rPr>
              <a:t>Claim A: "Our sneakers are made from 60% recycled ocean plastic, and you can track the supply chain on our website."</a:t>
            </a:r>
          </a:p>
          <a:p>
            <a:pPr algn="l">
              <a:lnSpc>
                <a:spcPts val="4900"/>
              </a:lnSpc>
            </a:pPr>
            <a:endParaRPr lang="en-US" sz="2899">
              <a:solidFill>
                <a:srgbClr val="4B4B4A"/>
              </a:solidFill>
              <a:latin typeface="Open Sans Light"/>
              <a:ea typeface="Open Sans Light"/>
              <a:cs typeface="Open Sans Light"/>
              <a:sym typeface="Open Sans"/>
            </a:endParaRPr>
          </a:p>
          <a:p>
            <a:pPr marL="626104" lvl="1" indent="-313052" algn="l">
              <a:lnSpc>
                <a:spcPts val="4900"/>
              </a:lnSpc>
              <a:buFont typeface="Arial"/>
              <a:buChar char="•"/>
            </a:pPr>
            <a:r>
              <a:rPr lang="en-US" sz="2899">
                <a:solidFill>
                  <a:srgbClr val="4B4B4A"/>
                </a:solidFill>
                <a:latin typeface="Open Sans Light"/>
                <a:ea typeface="Open Sans Light"/>
                <a:cs typeface="Open Sans Light"/>
                <a:sym typeface="Open Sans"/>
              </a:rPr>
              <a:t>Claim B: "We are a 'Natural' and 'Earth-First' company!" (Note: There is no data provided, and the packaging is non-recyclable plastic).</a:t>
            </a:r>
          </a:p>
          <a:p>
            <a:pPr algn="l">
              <a:lnSpc>
                <a:spcPts val="4900"/>
              </a:lnSpc>
            </a:pPr>
            <a:endParaRPr lang="en-US" sz="2899">
              <a:solidFill>
                <a:srgbClr val="4B4B4A"/>
              </a:solidFill>
              <a:latin typeface="Open Sans Light"/>
              <a:ea typeface="Open Sans Light"/>
              <a:cs typeface="Open Sans Light"/>
              <a:sym typeface="Open Sans"/>
            </a:endParaRPr>
          </a:p>
          <a:p>
            <a:pPr marL="626104" lvl="1" indent="-313052" algn="l">
              <a:lnSpc>
                <a:spcPts val="4900"/>
              </a:lnSpc>
              <a:buFont typeface="Arial"/>
              <a:buChar char="•"/>
            </a:pPr>
            <a:r>
              <a:rPr lang="en-US" sz="2899">
                <a:solidFill>
                  <a:srgbClr val="4B4B4A"/>
                </a:solidFill>
                <a:latin typeface="Open Sans Light"/>
                <a:ea typeface="Open Sans Light"/>
                <a:cs typeface="Open Sans Light"/>
                <a:sym typeface="Open Sans"/>
              </a:rPr>
              <a:t>Claim C: "We haven't reached zero emissions yet, but we reduced our carbon footprint by 12% this year by switching to LED warehouses."</a:t>
            </a:r>
          </a:p>
        </p:txBody>
      </p:sp>
      <p:sp>
        <p:nvSpPr>
          <p:cNvPr id="9" name="TextBox 9"/>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10</a:t>
            </a:r>
          </a:p>
        </p:txBody>
      </p:sp>
      <p:sp>
        <p:nvSpPr>
          <p:cNvPr id="10" name="TextBox 10"/>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Spot the ‘Fluff’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1028700" y="2759781"/>
            <a:ext cx="711200" cy="711200"/>
            <a:chOff x="0" y="0"/>
            <a:chExt cx="948267" cy="948267"/>
          </a:xfrm>
        </p:grpSpPr>
        <p:grpSp>
          <p:nvGrpSpPr>
            <p:cNvPr id="8" name="Group 8"/>
            <p:cNvGrpSpPr/>
            <p:nvPr/>
          </p:nvGrpSpPr>
          <p:grpSpPr>
            <a:xfrm>
              <a:off x="0" y="0"/>
              <a:ext cx="948267" cy="9482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0" name="TextBox 1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1" name="TextBox 1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12" name="Group 12"/>
          <p:cNvGrpSpPr/>
          <p:nvPr/>
        </p:nvGrpSpPr>
        <p:grpSpPr>
          <a:xfrm>
            <a:off x="1028700" y="3743937"/>
            <a:ext cx="711200" cy="711200"/>
            <a:chOff x="0" y="0"/>
            <a:chExt cx="948267" cy="948267"/>
          </a:xfrm>
        </p:grpSpPr>
        <p:grpSp>
          <p:nvGrpSpPr>
            <p:cNvPr id="13" name="Group 13"/>
            <p:cNvGrpSpPr/>
            <p:nvPr/>
          </p:nvGrpSpPr>
          <p:grpSpPr>
            <a:xfrm>
              <a:off x="0" y="0"/>
              <a:ext cx="948267" cy="9482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6" name="TextBox 16"/>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2</a:t>
              </a:r>
            </a:p>
          </p:txBody>
        </p:sp>
      </p:grpSp>
      <p:grpSp>
        <p:nvGrpSpPr>
          <p:cNvPr id="17" name="Group 17"/>
          <p:cNvGrpSpPr/>
          <p:nvPr/>
        </p:nvGrpSpPr>
        <p:grpSpPr>
          <a:xfrm>
            <a:off x="1028700" y="4728094"/>
            <a:ext cx="711200" cy="711200"/>
            <a:chOff x="0" y="0"/>
            <a:chExt cx="948267" cy="948267"/>
          </a:xfrm>
        </p:grpSpPr>
        <p:grpSp>
          <p:nvGrpSpPr>
            <p:cNvPr id="18" name="Group 18"/>
            <p:cNvGrpSpPr/>
            <p:nvPr/>
          </p:nvGrpSpPr>
          <p:grpSpPr>
            <a:xfrm>
              <a:off x="0" y="0"/>
              <a:ext cx="948267" cy="9482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0" name="TextBox 2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1" name="TextBox 2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22" name="Group 22"/>
          <p:cNvGrpSpPr/>
          <p:nvPr/>
        </p:nvGrpSpPr>
        <p:grpSpPr>
          <a:xfrm>
            <a:off x="1028700" y="5712250"/>
            <a:ext cx="711200" cy="7112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4" name="TextBox 24"/>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11</a:t>
            </a:r>
          </a:p>
        </p:txBody>
      </p:sp>
      <p:sp>
        <p:nvSpPr>
          <p:cNvPr id="26" name="TextBox 26"/>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27" name="TextBox 27"/>
          <p:cNvSpPr txBox="1"/>
          <p:nvPr/>
        </p:nvSpPr>
        <p:spPr>
          <a:xfrm>
            <a:off x="1028700" y="1716405"/>
            <a:ext cx="13855293" cy="339725"/>
          </a:xfrm>
          <a:prstGeom prst="rect">
            <a:avLst/>
          </a:prstGeom>
        </p:spPr>
        <p:txBody>
          <a:bodyPr lIns="0" tIns="0" rIns="0" bIns="0" rtlCol="0" anchor="t">
            <a:spAutoFit/>
          </a:bodyPr>
          <a:lstStyle/>
          <a:p>
            <a:pPr algn="l">
              <a:lnSpc>
                <a:spcPts val="2799"/>
              </a:lnSpc>
              <a:spcBef>
                <a:spcPct val="0"/>
              </a:spcBef>
            </a:pPr>
            <a:r>
              <a:rPr lang="en-US" sz="1999">
                <a:solidFill>
                  <a:srgbClr val="834E95"/>
                </a:solidFill>
                <a:latin typeface="Open Sans Light"/>
                <a:ea typeface="Open Sans Light"/>
                <a:cs typeface="Open Sans Light"/>
                <a:sym typeface="Open Sans"/>
              </a:rPr>
              <a:t>Let’s Recap:</a:t>
            </a:r>
          </a:p>
        </p:txBody>
      </p:sp>
      <p:sp>
        <p:nvSpPr>
          <p:cNvPr id="28" name="TextBox 28"/>
          <p:cNvSpPr txBox="1"/>
          <p:nvPr/>
        </p:nvSpPr>
        <p:spPr>
          <a:xfrm>
            <a:off x="1028700" y="5742614"/>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29" name="TextBox 29"/>
          <p:cNvSpPr txBox="1"/>
          <p:nvPr/>
        </p:nvSpPr>
        <p:spPr>
          <a:xfrm>
            <a:off x="1925454" y="2826456"/>
            <a:ext cx="11966535" cy="3520821"/>
          </a:xfrm>
          <a:prstGeom prst="rect">
            <a:avLst/>
          </a:prstGeom>
        </p:spPr>
        <p:txBody>
          <a:bodyPr lIns="0" tIns="0" rIns="0" bIns="0" rtlCol="0" anchor="t">
            <a:spAutoFit/>
          </a:bodyPr>
          <a:lstStyle/>
          <a:p>
            <a:pPr algn="l">
              <a:lnSpc>
                <a:spcPts val="2831"/>
              </a:lnSpc>
            </a:pPr>
            <a:r>
              <a:rPr lang="en-US" sz="2399" b="1">
                <a:solidFill>
                  <a:srgbClr val="4B4B4A"/>
                </a:solidFill>
                <a:latin typeface="Open Sans Medium"/>
                <a:ea typeface="Open Sans Medium"/>
                <a:cs typeface="Open Sans Medium"/>
                <a:sym typeface="Open Sans Medium"/>
              </a:rPr>
              <a:t>I can describe what kind of business I would like to create</a:t>
            </a:r>
          </a:p>
          <a:p>
            <a:pPr algn="l">
              <a:lnSpc>
                <a:spcPts val="2831"/>
              </a:lnSpc>
            </a:pPr>
            <a:endParaRPr lang="en-US" sz="2399" b="1">
              <a:solidFill>
                <a:srgbClr val="4B4B4A"/>
              </a:solidFill>
              <a:latin typeface="Open Sans Medium"/>
              <a:ea typeface="Open Sans Medium"/>
              <a:cs typeface="Open Sans Medium"/>
              <a:sym typeface="Open Sans Medium"/>
            </a:endParaRPr>
          </a:p>
          <a:p>
            <a:pPr algn="l">
              <a:lnSpc>
                <a:spcPts val="2831"/>
              </a:lnSpc>
            </a:pPr>
            <a:endParaRPr lang="en-US" sz="2399" b="1">
              <a:solidFill>
                <a:srgbClr val="4B4B4A"/>
              </a:solidFill>
              <a:latin typeface="Open Sans Medium"/>
              <a:ea typeface="Open Sans Medium"/>
              <a:cs typeface="Open Sans Medium"/>
              <a:sym typeface="Open Sans Medium"/>
            </a:endParaRPr>
          </a:p>
          <a:p>
            <a:pPr algn="l">
              <a:lnSpc>
                <a:spcPts val="2831"/>
              </a:lnSpc>
            </a:pPr>
            <a:r>
              <a:rPr lang="en-US" sz="2399" b="1">
                <a:solidFill>
                  <a:srgbClr val="4B4B4A"/>
                </a:solidFill>
                <a:latin typeface="Open Sans Medium"/>
                <a:ea typeface="Open Sans Medium"/>
                <a:cs typeface="Open Sans Medium"/>
                <a:sym typeface="Open Sans Medium"/>
              </a:rPr>
              <a:t>I understand that businesses impact people and the world</a:t>
            </a:r>
          </a:p>
          <a:p>
            <a:pPr algn="l">
              <a:lnSpc>
                <a:spcPts val="2831"/>
              </a:lnSpc>
            </a:pPr>
            <a:endParaRPr lang="en-US" sz="2399" b="1">
              <a:solidFill>
                <a:srgbClr val="4B4B4A"/>
              </a:solidFill>
              <a:latin typeface="Open Sans Medium"/>
              <a:ea typeface="Open Sans Medium"/>
              <a:cs typeface="Open Sans Medium"/>
              <a:sym typeface="Open Sans Medium"/>
            </a:endParaRPr>
          </a:p>
          <a:p>
            <a:pPr algn="l">
              <a:lnSpc>
                <a:spcPts val="2831"/>
              </a:lnSpc>
            </a:pPr>
            <a:endParaRPr lang="en-US" sz="2399" b="1">
              <a:solidFill>
                <a:srgbClr val="4B4B4A"/>
              </a:solidFill>
              <a:latin typeface="Open Sans Medium"/>
              <a:ea typeface="Open Sans Medium"/>
              <a:cs typeface="Open Sans Medium"/>
              <a:sym typeface="Open Sans Medium"/>
            </a:endParaRPr>
          </a:p>
          <a:p>
            <a:pPr algn="l">
              <a:lnSpc>
                <a:spcPts val="2831"/>
              </a:lnSpc>
            </a:pPr>
            <a:r>
              <a:rPr lang="en-US" sz="2399" b="1">
                <a:solidFill>
                  <a:srgbClr val="4B4B4A"/>
                </a:solidFill>
                <a:latin typeface="Open Sans Medium"/>
                <a:ea typeface="Open Sans Medium"/>
                <a:cs typeface="Open Sans Medium"/>
                <a:sym typeface="Open Sans Medium"/>
              </a:rPr>
              <a:t>I can identify choices that reflect positive values</a:t>
            </a:r>
          </a:p>
          <a:p>
            <a:pPr algn="l">
              <a:lnSpc>
                <a:spcPts val="2831"/>
              </a:lnSpc>
            </a:pPr>
            <a:endParaRPr lang="en-US" sz="2399" b="1">
              <a:solidFill>
                <a:srgbClr val="4B4B4A"/>
              </a:solidFill>
              <a:latin typeface="Open Sans Medium"/>
              <a:ea typeface="Open Sans Medium"/>
              <a:cs typeface="Open Sans Medium"/>
              <a:sym typeface="Open Sans Medium"/>
            </a:endParaRPr>
          </a:p>
          <a:p>
            <a:pPr algn="l">
              <a:lnSpc>
                <a:spcPts val="2831"/>
              </a:lnSpc>
            </a:pPr>
            <a:endParaRPr lang="en-US" sz="2399" b="1">
              <a:solidFill>
                <a:srgbClr val="4B4B4A"/>
              </a:solidFill>
              <a:latin typeface="Open Sans Medium"/>
              <a:ea typeface="Open Sans Medium"/>
              <a:cs typeface="Open Sans Medium"/>
              <a:sym typeface="Open Sans Medium"/>
            </a:endParaRPr>
          </a:p>
          <a:p>
            <a:pPr algn="l">
              <a:lnSpc>
                <a:spcPts val="2831"/>
              </a:lnSpc>
            </a:pPr>
            <a:r>
              <a:rPr lang="en-US" sz="2399" b="1">
                <a:solidFill>
                  <a:srgbClr val="4B4B4A"/>
                </a:solidFill>
                <a:latin typeface="Open Sans Medium"/>
                <a:ea typeface="Open Sans Medium"/>
                <a:cs typeface="Open Sans Medium"/>
                <a:sym typeface="Open Sans Medium"/>
              </a:rPr>
              <a:t>I can explain how a business can make a difference</a:t>
            </a:r>
          </a:p>
        </p:txBody>
      </p:sp>
      <p:sp>
        <p:nvSpPr>
          <p:cNvPr id="30" name="Freeform 30"/>
          <p:cNvSpPr/>
          <p:nvPr/>
        </p:nvSpPr>
        <p:spPr>
          <a:xfrm>
            <a:off x="11589259" y="1468046"/>
            <a:ext cx="2522847" cy="2021431"/>
          </a:xfrm>
          <a:custGeom>
            <a:avLst/>
            <a:gdLst/>
            <a:ahLst/>
            <a:cxnLst/>
            <a:rect l="l" t="t" r="r" b="b"/>
            <a:pathLst>
              <a:path w="2522847" h="2021431">
                <a:moveTo>
                  <a:pt x="0" y="0"/>
                </a:moveTo>
                <a:lnTo>
                  <a:pt x="2522847" y="0"/>
                </a:lnTo>
                <a:lnTo>
                  <a:pt x="2522847" y="2021431"/>
                </a:lnTo>
                <a:lnTo>
                  <a:pt x="0" y="202143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1" name="Freeform 31"/>
          <p:cNvSpPr/>
          <p:nvPr/>
        </p:nvSpPr>
        <p:spPr>
          <a:xfrm>
            <a:off x="14892149" y="3783648"/>
            <a:ext cx="2367151" cy="2345632"/>
          </a:xfrm>
          <a:custGeom>
            <a:avLst/>
            <a:gdLst/>
            <a:ahLst/>
            <a:cxnLst/>
            <a:rect l="l" t="t" r="r" b="b"/>
            <a:pathLst>
              <a:path w="2367151" h="2345632">
                <a:moveTo>
                  <a:pt x="0" y="0"/>
                </a:moveTo>
                <a:lnTo>
                  <a:pt x="2367151" y="0"/>
                </a:lnTo>
                <a:lnTo>
                  <a:pt x="2367151" y="2345632"/>
                </a:lnTo>
                <a:lnTo>
                  <a:pt x="0" y="2345632"/>
                </a:lnTo>
                <a:lnTo>
                  <a:pt x="0" y="0"/>
                </a:lnTo>
                <a:close/>
              </a:path>
            </a:pathLst>
          </a:custGeom>
          <a:blipFill>
            <a:blip r:embed="rId4"/>
            <a:stretch>
              <a:fillRect/>
            </a:stretch>
          </a:blipFill>
        </p:spPr>
        <p:txBody>
          <a:bodyPr/>
          <a:lstStyle/>
          <a:p>
            <a:endParaRPr lang="en-US"/>
          </a:p>
        </p:txBody>
      </p:sp>
      <p:sp>
        <p:nvSpPr>
          <p:cNvPr id="32" name="Freeform 32"/>
          <p:cNvSpPr/>
          <p:nvPr/>
        </p:nvSpPr>
        <p:spPr>
          <a:xfrm>
            <a:off x="11853846" y="6423450"/>
            <a:ext cx="2258260" cy="2258260"/>
          </a:xfrm>
          <a:custGeom>
            <a:avLst/>
            <a:gdLst/>
            <a:ahLst/>
            <a:cxnLst/>
            <a:rect l="l" t="t" r="r" b="b"/>
            <a:pathLst>
              <a:path w="2258260" h="2258260">
                <a:moveTo>
                  <a:pt x="0" y="0"/>
                </a:moveTo>
                <a:lnTo>
                  <a:pt x="2258260" y="0"/>
                </a:lnTo>
                <a:lnTo>
                  <a:pt x="2258260" y="2258260"/>
                </a:lnTo>
                <a:lnTo>
                  <a:pt x="0" y="225826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3347861"/>
            <a:ext cx="5448300" cy="1129323"/>
            <a:chOff x="0" y="0"/>
            <a:chExt cx="1434943" cy="297435"/>
          </a:xfrm>
        </p:grpSpPr>
        <p:sp>
          <p:nvSpPr>
            <p:cNvPr id="3" name="Freeform 3"/>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27478"/>
            </a:solidFill>
          </p:spPr>
          <p:txBody>
            <a:bodyPr/>
            <a:lstStyle/>
            <a:p>
              <a:endParaRPr lang="en-US"/>
            </a:p>
          </p:txBody>
        </p:sp>
        <p:sp>
          <p:nvSpPr>
            <p:cNvPr id="4" name="TextBox 4"/>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6438900" y="3347861"/>
            <a:ext cx="5448300" cy="1129323"/>
            <a:chOff x="0" y="0"/>
            <a:chExt cx="1434943" cy="297435"/>
          </a:xfrm>
        </p:grpSpPr>
        <p:sp>
          <p:nvSpPr>
            <p:cNvPr id="6" name="Freeform 6"/>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9F6BA2"/>
            </a:solidFill>
          </p:spPr>
          <p:txBody>
            <a:bodyPr/>
            <a:lstStyle/>
            <a:p>
              <a:endParaRPr lang="en-US"/>
            </a:p>
          </p:txBody>
        </p:sp>
        <p:sp>
          <p:nvSpPr>
            <p:cNvPr id="7" name="TextBox 7"/>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16836254" y="9258300"/>
            <a:ext cx="1538935" cy="1083307"/>
            <a:chOff x="0" y="0"/>
            <a:chExt cx="1538935" cy="1083310"/>
          </a:xfrm>
        </p:grpSpPr>
        <p:sp>
          <p:nvSpPr>
            <p:cNvPr id="9" name="Freeform 9"/>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10" name="Freeform 10"/>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11" name="Freeform 11"/>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12" name="Freeform 12"/>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13" name="Group 13"/>
          <p:cNvGrpSpPr/>
          <p:nvPr/>
        </p:nvGrpSpPr>
        <p:grpSpPr>
          <a:xfrm>
            <a:off x="12192000" y="3347861"/>
            <a:ext cx="5448300" cy="1129323"/>
            <a:chOff x="0" y="0"/>
            <a:chExt cx="1434943" cy="297435"/>
          </a:xfrm>
        </p:grpSpPr>
        <p:sp>
          <p:nvSpPr>
            <p:cNvPr id="14" name="Freeform 14"/>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77478"/>
            </a:solidFill>
          </p:spPr>
          <p:txBody>
            <a:bodyPr/>
            <a:lstStyle/>
            <a:p>
              <a:endParaRPr lang="en-US"/>
            </a:p>
          </p:txBody>
        </p:sp>
        <p:sp>
          <p:nvSpPr>
            <p:cNvPr id="15" name="TextBox 15"/>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869950" y="3553470"/>
            <a:ext cx="711200" cy="711200"/>
            <a:chOff x="0" y="0"/>
            <a:chExt cx="948267" cy="948267"/>
          </a:xfrm>
        </p:grpSpPr>
        <p:grpSp>
          <p:nvGrpSpPr>
            <p:cNvPr id="17" name="Group 17"/>
            <p:cNvGrpSpPr/>
            <p:nvPr/>
          </p:nvGrpSpPr>
          <p:grpSpPr>
            <a:xfrm>
              <a:off x="0" y="0"/>
              <a:ext cx="948267" cy="94826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19" name="TextBox 1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0" name="TextBox 2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1</a:t>
              </a:r>
            </a:p>
          </p:txBody>
        </p:sp>
      </p:grpSp>
      <p:grpSp>
        <p:nvGrpSpPr>
          <p:cNvPr id="21" name="Group 21"/>
          <p:cNvGrpSpPr/>
          <p:nvPr/>
        </p:nvGrpSpPr>
        <p:grpSpPr>
          <a:xfrm>
            <a:off x="6696281" y="3553470"/>
            <a:ext cx="711200" cy="711200"/>
            <a:chOff x="0" y="0"/>
            <a:chExt cx="948267" cy="948267"/>
          </a:xfrm>
        </p:grpSpPr>
        <p:grpSp>
          <p:nvGrpSpPr>
            <p:cNvPr id="22" name="Group 22"/>
            <p:cNvGrpSpPr/>
            <p:nvPr/>
          </p:nvGrpSpPr>
          <p:grpSpPr>
            <a:xfrm>
              <a:off x="0" y="0"/>
              <a:ext cx="948267" cy="94826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24" name="TextBox 24"/>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2</a:t>
              </a:r>
            </a:p>
          </p:txBody>
        </p:sp>
      </p:grpSp>
      <p:grpSp>
        <p:nvGrpSpPr>
          <p:cNvPr id="26" name="Group 26"/>
          <p:cNvGrpSpPr/>
          <p:nvPr/>
        </p:nvGrpSpPr>
        <p:grpSpPr>
          <a:xfrm>
            <a:off x="12522612" y="3553470"/>
            <a:ext cx="711200" cy="711200"/>
            <a:chOff x="0" y="0"/>
            <a:chExt cx="948267" cy="948267"/>
          </a:xfrm>
        </p:grpSpPr>
        <p:grpSp>
          <p:nvGrpSpPr>
            <p:cNvPr id="27" name="Group 27"/>
            <p:cNvGrpSpPr/>
            <p:nvPr/>
          </p:nvGrpSpPr>
          <p:grpSpPr>
            <a:xfrm>
              <a:off x="0" y="0"/>
              <a:ext cx="948267" cy="94826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29" name="TextBox 2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30" name="TextBox 3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3</a:t>
              </a:r>
            </a:p>
          </p:txBody>
        </p:sp>
      </p:grpSp>
      <p:sp>
        <p:nvSpPr>
          <p:cNvPr id="31" name="TextBox 31"/>
          <p:cNvSpPr txBox="1"/>
          <p:nvPr/>
        </p:nvSpPr>
        <p:spPr>
          <a:xfrm>
            <a:off x="1657350" y="3691900"/>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is Pathways?</a:t>
            </a:r>
          </a:p>
        </p:txBody>
      </p:sp>
      <p:sp>
        <p:nvSpPr>
          <p:cNvPr id="32" name="TextBox 32"/>
          <p:cNvSpPr txBox="1"/>
          <p:nvPr/>
        </p:nvSpPr>
        <p:spPr>
          <a:xfrm>
            <a:off x="685800" y="4631228"/>
            <a:ext cx="5448300" cy="2938145"/>
          </a:xfrm>
          <a:prstGeom prst="rect">
            <a:avLst/>
          </a:prstGeom>
        </p:spPr>
        <p:txBody>
          <a:bodyPr lIns="0" tIns="0" rIns="0" bIns="0" rtlCol="0" anchor="t">
            <a:spAutoFit/>
          </a:bodyPr>
          <a:lstStyle/>
          <a:p>
            <a:pPr algn="l">
              <a:lnSpc>
                <a:spcPts val="2380"/>
              </a:lnSpc>
            </a:pPr>
            <a:r>
              <a:rPr lang="en-US" sz="1700">
                <a:solidFill>
                  <a:srgbClr val="4B4B4A"/>
                </a:solidFill>
                <a:latin typeface="Open Sans Light"/>
                <a:ea typeface="Open Sans Light"/>
                <a:cs typeface="Open Sans Light"/>
                <a:sym typeface="Open Sans"/>
              </a:rPr>
              <a:t>The Pathways Programme by South of Scotland Enterprise (SOSE) is a support initiative designed to help people in the South of Scotland turn their business ideas into reality.</a:t>
            </a:r>
          </a:p>
          <a:p>
            <a:pPr algn="l">
              <a:lnSpc>
                <a:spcPts val="2380"/>
              </a:lnSpc>
            </a:pPr>
            <a:endParaRPr lang="en-US" sz="1700">
              <a:solidFill>
                <a:srgbClr val="4B4B4A"/>
              </a:solidFill>
              <a:latin typeface="Open Sans Light"/>
              <a:ea typeface="Open Sans Light"/>
              <a:cs typeface="Open Sans Light"/>
              <a:sym typeface="Open Sans"/>
            </a:endParaRPr>
          </a:p>
          <a:p>
            <a:pPr algn="l">
              <a:lnSpc>
                <a:spcPts val="2380"/>
              </a:lnSpc>
            </a:pPr>
            <a:r>
              <a:rPr lang="en-US" sz="1700">
                <a:solidFill>
                  <a:srgbClr val="4B4B4A"/>
                </a:solidFill>
                <a:latin typeface="Open Sans Light"/>
                <a:ea typeface="Open Sans Light"/>
                <a:cs typeface="Open Sans Light"/>
                <a:sym typeface="Open Sans"/>
              </a:rPr>
              <a:t>It specifically focuses on women and under-represented groups, helping them overcome the personal and practical barriers that often make starting a business feel overwhelming.</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3" name="TextBox 33"/>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2</a:t>
            </a:r>
          </a:p>
        </p:txBody>
      </p:sp>
      <p:sp>
        <p:nvSpPr>
          <p:cNvPr id="34" name="TextBox 34"/>
          <p:cNvSpPr txBox="1"/>
          <p:nvPr/>
        </p:nvSpPr>
        <p:spPr>
          <a:xfrm>
            <a:off x="790859" y="968035"/>
            <a:ext cx="16577021" cy="679449"/>
          </a:xfrm>
          <a:prstGeom prst="rect">
            <a:avLst/>
          </a:prstGeom>
        </p:spPr>
        <p:txBody>
          <a:bodyPr lIns="0" tIns="0" rIns="0" bIns="0" rtlCol="0" anchor="t">
            <a:spAutoFit/>
          </a:bodyPr>
          <a:lstStyle/>
          <a:p>
            <a:pPr algn="l">
              <a:lnSpc>
                <a:spcPts val="5600"/>
              </a:lnSpc>
              <a:spcBef>
                <a:spcPct val="0"/>
              </a:spcBef>
            </a:pPr>
            <a:r>
              <a:rPr lang="en-US" sz="4000" b="1">
                <a:solidFill>
                  <a:srgbClr val="177478"/>
                </a:solidFill>
                <a:latin typeface="Montserrat Semi-Bold"/>
                <a:ea typeface="Montserrat Semi-Bold"/>
                <a:cs typeface="Montserrat Semi-Bold"/>
                <a:sym typeface="Montserrat Semi-Bold"/>
              </a:rPr>
              <a:t>Understanding opportunities, ideas and local entrepreneurship</a:t>
            </a:r>
          </a:p>
        </p:txBody>
      </p:sp>
      <p:sp>
        <p:nvSpPr>
          <p:cNvPr id="35" name="TextBox 35"/>
          <p:cNvSpPr txBox="1"/>
          <p:nvPr/>
        </p:nvSpPr>
        <p:spPr>
          <a:xfrm>
            <a:off x="7485852" y="3691900"/>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will you gain?</a:t>
            </a:r>
          </a:p>
        </p:txBody>
      </p:sp>
      <p:sp>
        <p:nvSpPr>
          <p:cNvPr id="36" name="TextBox 36"/>
          <p:cNvSpPr txBox="1"/>
          <p:nvPr/>
        </p:nvSpPr>
        <p:spPr>
          <a:xfrm>
            <a:off x="13310012" y="3691900"/>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Session Structure</a:t>
            </a:r>
          </a:p>
        </p:txBody>
      </p:sp>
      <p:sp>
        <p:nvSpPr>
          <p:cNvPr id="37" name="TextBox 37"/>
          <p:cNvSpPr txBox="1"/>
          <p:nvPr/>
        </p:nvSpPr>
        <p:spPr>
          <a:xfrm>
            <a:off x="869950" y="2616262"/>
            <a:ext cx="16207747" cy="280670"/>
          </a:xfrm>
          <a:prstGeom prst="rect">
            <a:avLst/>
          </a:prstGeom>
        </p:spPr>
        <p:txBody>
          <a:bodyPr lIns="0" tIns="0" rIns="0" bIns="0" rtlCol="0" anchor="t">
            <a:spAutoFit/>
          </a:bodyPr>
          <a:lstStyle/>
          <a:p>
            <a:pPr algn="l">
              <a:lnSpc>
                <a:spcPts val="2380"/>
              </a:lnSpc>
              <a:spcBef>
                <a:spcPct val="0"/>
              </a:spcBef>
            </a:pPr>
            <a:r>
              <a:rPr lang="en-US" sz="1700" dirty="0">
                <a:solidFill>
                  <a:srgbClr val="834E95"/>
                </a:solidFill>
                <a:latin typeface="Montserrat"/>
                <a:ea typeface="Montserrat"/>
                <a:cs typeface="Montserrat"/>
                <a:sym typeface="Montserrat"/>
              </a:rPr>
              <a:t>This programme is about exploring ideas, building confidence and understanding how enterprise can create opportunities in the South of Scotland.</a:t>
            </a:r>
          </a:p>
        </p:txBody>
      </p:sp>
      <p:sp>
        <p:nvSpPr>
          <p:cNvPr id="38" name="TextBox 38"/>
          <p:cNvSpPr txBox="1"/>
          <p:nvPr/>
        </p:nvSpPr>
        <p:spPr>
          <a:xfrm>
            <a:off x="6438900" y="4631228"/>
            <a:ext cx="5448300" cy="4709795"/>
          </a:xfrm>
          <a:prstGeom prst="rect">
            <a:avLst/>
          </a:prstGeom>
        </p:spPr>
        <p:txBody>
          <a:bodyPr lIns="0" tIns="0" rIns="0" bIns="0" rtlCol="0" anchor="t">
            <a:spAutoFit/>
          </a:bodyPr>
          <a:lstStyle/>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Confidence &amp; Coaching: Personal support from local coaches to help you move past self-doubt and build the resilience needed to run a business.</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Financial Help: Small grants (up to £1,000) to help pay for start-up essentials like equipment, marketing, or training.</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Community: Connection to a network of other local entrepreneurs so you don’t have to start your journey alone.</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Growth Support: Specialist coaching for those ready to scale up or innovate their existing business.</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9" name="TextBox 39"/>
          <p:cNvSpPr txBox="1"/>
          <p:nvPr/>
        </p:nvSpPr>
        <p:spPr>
          <a:xfrm>
            <a:off x="12176471" y="4612178"/>
            <a:ext cx="5448300" cy="2249805"/>
          </a:xfrm>
          <a:prstGeom prst="rect">
            <a:avLst/>
          </a:prstGeom>
        </p:spPr>
        <p:txBody>
          <a:bodyPr lIns="0" tIns="0" rIns="0" bIns="0" rtlCol="0" anchor="t">
            <a:spAutoFit/>
          </a:bodyPr>
          <a:lstStyle/>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Introduction video</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Understanding entrepreneurship</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Regional opportunities</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Case study</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Activity</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Reflection</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Key takeaways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1028700" y="2525469"/>
            <a:ext cx="711200" cy="711200"/>
            <a:chOff x="0" y="0"/>
            <a:chExt cx="948267" cy="948267"/>
          </a:xfrm>
        </p:grpSpPr>
        <p:grpSp>
          <p:nvGrpSpPr>
            <p:cNvPr id="8" name="Group 8"/>
            <p:cNvGrpSpPr/>
            <p:nvPr/>
          </p:nvGrpSpPr>
          <p:grpSpPr>
            <a:xfrm>
              <a:off x="0" y="0"/>
              <a:ext cx="948267" cy="9482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0" name="TextBox 1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1" name="TextBox 1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12" name="Group 12"/>
          <p:cNvGrpSpPr/>
          <p:nvPr/>
        </p:nvGrpSpPr>
        <p:grpSpPr>
          <a:xfrm>
            <a:off x="1028700" y="3732977"/>
            <a:ext cx="711200" cy="711200"/>
            <a:chOff x="0" y="0"/>
            <a:chExt cx="948267" cy="948267"/>
          </a:xfrm>
        </p:grpSpPr>
        <p:grpSp>
          <p:nvGrpSpPr>
            <p:cNvPr id="13" name="Group 13"/>
            <p:cNvGrpSpPr/>
            <p:nvPr/>
          </p:nvGrpSpPr>
          <p:grpSpPr>
            <a:xfrm>
              <a:off x="0" y="0"/>
              <a:ext cx="948267" cy="9482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6" name="TextBox 16"/>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2</a:t>
              </a:r>
            </a:p>
          </p:txBody>
        </p:sp>
      </p:grpSp>
      <p:grpSp>
        <p:nvGrpSpPr>
          <p:cNvPr id="17" name="Group 17"/>
          <p:cNvGrpSpPr/>
          <p:nvPr/>
        </p:nvGrpSpPr>
        <p:grpSpPr>
          <a:xfrm>
            <a:off x="1028700" y="5054819"/>
            <a:ext cx="711200" cy="711200"/>
            <a:chOff x="0" y="0"/>
            <a:chExt cx="948267" cy="948267"/>
          </a:xfrm>
        </p:grpSpPr>
        <p:grpSp>
          <p:nvGrpSpPr>
            <p:cNvPr id="18" name="Group 18"/>
            <p:cNvGrpSpPr/>
            <p:nvPr/>
          </p:nvGrpSpPr>
          <p:grpSpPr>
            <a:xfrm>
              <a:off x="0" y="0"/>
              <a:ext cx="948267" cy="9482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0" name="TextBox 2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1" name="TextBox 2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22" name="Group 22"/>
          <p:cNvGrpSpPr/>
          <p:nvPr/>
        </p:nvGrpSpPr>
        <p:grpSpPr>
          <a:xfrm>
            <a:off x="1028700" y="6105650"/>
            <a:ext cx="711200" cy="7112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4" name="TextBox 24"/>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1865923" y="2664113"/>
            <a:ext cx="8954478" cy="4062651"/>
          </a:xfrm>
          <a:prstGeom prst="rect">
            <a:avLst/>
          </a:prstGeom>
        </p:spPr>
        <p:txBody>
          <a:bodyPr wrap="square" lIns="0" tIns="0" rIns="0" bIns="0" rtlCol="0" anchor="t">
            <a:spAutoFit/>
          </a:bodyPr>
          <a:lstStyle/>
          <a:p>
            <a:pPr lvl="0"/>
            <a:r>
              <a:rPr lang="en-GB" sz="2400" dirty="0">
                <a:latin typeface="Open Sans Light" pitchFamily="2" charset="0"/>
                <a:ea typeface="Open Sans Light" pitchFamily="2" charset="0"/>
                <a:cs typeface="Open Sans Light" pitchFamily="2" charset="0"/>
              </a:rPr>
              <a:t>Explore what sustainability means in a business context</a:t>
            </a:r>
          </a:p>
          <a:p>
            <a:pPr lvl="0"/>
            <a:endParaRPr lang="en-GB" sz="2400" dirty="0">
              <a:latin typeface="Open Sans Light" pitchFamily="2" charset="0"/>
              <a:ea typeface="Open Sans Light" pitchFamily="2" charset="0"/>
              <a:cs typeface="Open Sans Light" pitchFamily="2" charset="0"/>
            </a:endParaRPr>
          </a:p>
          <a:p>
            <a:pPr lvl="0"/>
            <a:endParaRPr lang="en-GB" sz="2400" dirty="0">
              <a:latin typeface="Open Sans Light" pitchFamily="2" charset="0"/>
              <a:ea typeface="Open Sans Light" pitchFamily="2" charset="0"/>
              <a:cs typeface="Open Sans Light" pitchFamily="2" charset="0"/>
            </a:endParaRPr>
          </a:p>
          <a:p>
            <a:pPr lvl="0"/>
            <a:r>
              <a:rPr lang="en-GB" sz="2400" dirty="0">
                <a:latin typeface="Open Sans Light" pitchFamily="2" charset="0"/>
                <a:ea typeface="Open Sans Light" pitchFamily="2" charset="0"/>
                <a:cs typeface="Open Sans Light" pitchFamily="2" charset="0"/>
              </a:rPr>
              <a:t>Understand how businesses impact people, communities, and the environment</a:t>
            </a:r>
          </a:p>
          <a:p>
            <a:pPr lvl="0"/>
            <a:endParaRPr lang="en-GB" sz="2400" dirty="0">
              <a:latin typeface="Open Sans Light" pitchFamily="2" charset="0"/>
              <a:ea typeface="Open Sans Light" pitchFamily="2" charset="0"/>
              <a:cs typeface="Open Sans Light" pitchFamily="2" charset="0"/>
            </a:endParaRPr>
          </a:p>
          <a:p>
            <a:pPr lvl="0"/>
            <a:endParaRPr lang="en-GB" sz="2400" dirty="0">
              <a:latin typeface="Open Sans Light" pitchFamily="2" charset="0"/>
              <a:ea typeface="Open Sans Light" pitchFamily="2" charset="0"/>
              <a:cs typeface="Open Sans Light" pitchFamily="2" charset="0"/>
            </a:endParaRPr>
          </a:p>
          <a:p>
            <a:pPr lvl="0"/>
            <a:r>
              <a:rPr lang="en-GB" sz="2400" dirty="0">
                <a:latin typeface="Open Sans Light" pitchFamily="2" charset="0"/>
                <a:ea typeface="Open Sans Light" pitchFamily="2" charset="0"/>
                <a:cs typeface="Open Sans Light" pitchFamily="2" charset="0"/>
              </a:rPr>
              <a:t>Identify values that influence decision making</a:t>
            </a:r>
          </a:p>
          <a:p>
            <a:pPr lvl="0"/>
            <a:endParaRPr lang="en-GB" sz="2400" dirty="0">
              <a:latin typeface="Open Sans Light" pitchFamily="2" charset="0"/>
              <a:ea typeface="Open Sans Light" pitchFamily="2" charset="0"/>
              <a:cs typeface="Open Sans Light" pitchFamily="2" charset="0"/>
            </a:endParaRPr>
          </a:p>
          <a:p>
            <a:pPr lvl="0"/>
            <a:endParaRPr lang="en-GB" sz="2400" dirty="0">
              <a:latin typeface="Open Sans Light" pitchFamily="2" charset="0"/>
              <a:ea typeface="Open Sans Light" pitchFamily="2" charset="0"/>
              <a:cs typeface="Open Sans Light" pitchFamily="2" charset="0"/>
            </a:endParaRPr>
          </a:p>
          <a:p>
            <a:pPr lvl="0"/>
            <a:r>
              <a:rPr lang="en-GB" sz="2400" dirty="0">
                <a:latin typeface="Open Sans Light" pitchFamily="2" charset="0"/>
                <a:ea typeface="Open Sans Light" pitchFamily="2" charset="0"/>
                <a:cs typeface="Open Sans Light" pitchFamily="2" charset="0"/>
              </a:rPr>
              <a:t>Learn how businesses can create positive, long-term impact</a:t>
            </a:r>
          </a:p>
        </p:txBody>
      </p:sp>
      <p:sp>
        <p:nvSpPr>
          <p:cNvPr id="26" name="Freeform 26"/>
          <p:cNvSpPr/>
          <p:nvPr/>
        </p:nvSpPr>
        <p:spPr>
          <a:xfrm>
            <a:off x="12721454" y="121930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a:p>
        </p:txBody>
      </p:sp>
      <p:sp>
        <p:nvSpPr>
          <p:cNvPr id="27" name="TextBox 27"/>
          <p:cNvSpPr txBox="1"/>
          <p:nvPr/>
        </p:nvSpPr>
        <p:spPr>
          <a:xfrm>
            <a:off x="1028700" y="6136013"/>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28" name="TextBox 28"/>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3</a:t>
            </a:r>
          </a:p>
        </p:txBody>
      </p:sp>
      <p:sp>
        <p:nvSpPr>
          <p:cNvPr id="29" name="TextBox 29"/>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30" name="TextBox 30"/>
          <p:cNvSpPr txBox="1"/>
          <p:nvPr/>
        </p:nvSpPr>
        <p:spPr>
          <a:xfrm>
            <a:off x="1028700" y="1842971"/>
            <a:ext cx="13855293" cy="280670"/>
          </a:xfrm>
          <a:prstGeom prst="rect">
            <a:avLst/>
          </a:prstGeom>
        </p:spPr>
        <p:txBody>
          <a:bodyPr lIns="0" tIns="0" rIns="0" bIns="0" rtlCol="0" anchor="t">
            <a:spAutoFit/>
          </a:bodyPr>
          <a:lstStyle/>
          <a:p>
            <a:pPr algn="l">
              <a:lnSpc>
                <a:spcPts val="2380"/>
              </a:lnSpc>
              <a:spcBef>
                <a:spcPct val="0"/>
              </a:spcBef>
            </a:pPr>
            <a:r>
              <a:rPr lang="en-US" sz="1700">
                <a:solidFill>
                  <a:srgbClr val="834E95"/>
                </a:solidFill>
                <a:latin typeface="Montserrat"/>
                <a:ea typeface="Montserrat"/>
                <a:cs typeface="Montserrat"/>
                <a:sym typeface="Montserrat"/>
              </a:rPr>
              <a:t>By the end of this module you will:</a:t>
            </a:r>
          </a:p>
        </p:txBody>
      </p:sp>
      <p:sp>
        <p:nvSpPr>
          <p:cNvPr id="31" name="TextBox 31"/>
          <p:cNvSpPr txBox="1"/>
          <p:nvPr/>
        </p:nvSpPr>
        <p:spPr>
          <a:xfrm>
            <a:off x="1028700" y="7753108"/>
            <a:ext cx="16230600" cy="1659255"/>
          </a:xfrm>
          <a:prstGeom prst="rect">
            <a:avLst/>
          </a:prstGeom>
        </p:spPr>
        <p:txBody>
          <a:bodyPr lIns="0" tIns="0" rIns="0" bIns="0" rtlCol="0" anchor="t">
            <a:spAutoFit/>
          </a:bodyPr>
          <a:lstStyle/>
          <a:p>
            <a:pPr algn="l">
              <a:lnSpc>
                <a:spcPts val="6719"/>
              </a:lnSpc>
              <a:spcBef>
                <a:spcPct val="0"/>
              </a:spcBef>
            </a:pPr>
            <a:r>
              <a:rPr lang="en-US" sz="4800" b="1" dirty="0">
                <a:solidFill>
                  <a:srgbClr val="834E95"/>
                </a:solidFill>
                <a:latin typeface="Montserrat Semi-Bold"/>
                <a:ea typeface="Montserrat Semi-Bold"/>
                <a:cs typeface="Montserrat Semi-Bold"/>
                <a:sym typeface="Montserrat Semi-Bold"/>
              </a:rPr>
              <a:t>What kind of business do you want to be known for?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962025" y="737659"/>
            <a:ext cx="10413421" cy="1129323"/>
            <a:chOff x="0" y="0"/>
            <a:chExt cx="2742629" cy="297435"/>
          </a:xfrm>
        </p:grpSpPr>
        <p:sp>
          <p:nvSpPr>
            <p:cNvPr id="8" name="Freeform 8"/>
            <p:cNvSpPr/>
            <p:nvPr/>
          </p:nvSpPr>
          <p:spPr>
            <a:xfrm>
              <a:off x="0" y="0"/>
              <a:ext cx="2742629" cy="297435"/>
            </a:xfrm>
            <a:custGeom>
              <a:avLst/>
              <a:gdLst/>
              <a:ahLst/>
              <a:cxnLst/>
              <a:rect l="l" t="t" r="r" b="b"/>
              <a:pathLst>
                <a:path w="2742629" h="297435">
                  <a:moveTo>
                    <a:pt x="14869" y="0"/>
                  </a:moveTo>
                  <a:lnTo>
                    <a:pt x="2727760" y="0"/>
                  </a:lnTo>
                  <a:cubicBezTo>
                    <a:pt x="2731704" y="0"/>
                    <a:pt x="2735486" y="1567"/>
                    <a:pt x="2738275" y="4355"/>
                  </a:cubicBezTo>
                  <a:cubicBezTo>
                    <a:pt x="2741063" y="7144"/>
                    <a:pt x="2742629" y="10926"/>
                    <a:pt x="2742629" y="14869"/>
                  </a:cubicBezTo>
                  <a:lnTo>
                    <a:pt x="2742629" y="282566"/>
                  </a:lnTo>
                  <a:cubicBezTo>
                    <a:pt x="2742629" y="290778"/>
                    <a:pt x="2735972" y="297435"/>
                    <a:pt x="2727760" y="297435"/>
                  </a:cubicBezTo>
                  <a:lnTo>
                    <a:pt x="14869" y="297435"/>
                  </a:lnTo>
                  <a:cubicBezTo>
                    <a:pt x="6657" y="297435"/>
                    <a:pt x="0" y="290778"/>
                    <a:pt x="0" y="282566"/>
                  </a:cubicBezTo>
                  <a:lnTo>
                    <a:pt x="0" y="14869"/>
                  </a:lnTo>
                  <a:cubicBezTo>
                    <a:pt x="0" y="6657"/>
                    <a:pt x="6657" y="0"/>
                    <a:pt x="14869" y="0"/>
                  </a:cubicBezTo>
                  <a:close/>
                </a:path>
              </a:pathLst>
            </a:custGeom>
            <a:solidFill>
              <a:srgbClr val="177478"/>
            </a:solidFill>
          </p:spPr>
          <p:txBody>
            <a:bodyPr/>
            <a:lstStyle/>
            <a:p>
              <a:endParaRPr lang="en-US"/>
            </a:p>
          </p:txBody>
        </p:sp>
        <p:sp>
          <p:nvSpPr>
            <p:cNvPr id="9" name="TextBox 9"/>
            <p:cNvSpPr txBox="1"/>
            <p:nvPr/>
          </p:nvSpPr>
          <p:spPr>
            <a:xfrm>
              <a:off x="0" y="-28575"/>
              <a:ext cx="2742629" cy="32601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9357391" y="2276497"/>
            <a:ext cx="7751590" cy="4405689"/>
          </a:xfrm>
          <a:custGeom>
            <a:avLst/>
            <a:gdLst/>
            <a:ahLst/>
            <a:cxnLst/>
            <a:rect l="l" t="t" r="r" b="b"/>
            <a:pathLst>
              <a:path w="7751590" h="4405689">
                <a:moveTo>
                  <a:pt x="0" y="0"/>
                </a:moveTo>
                <a:lnTo>
                  <a:pt x="7751590" y="0"/>
                </a:lnTo>
                <a:lnTo>
                  <a:pt x="7751590" y="4405689"/>
                </a:lnTo>
                <a:lnTo>
                  <a:pt x="0" y="4405689"/>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242091" y="2238397"/>
            <a:ext cx="16230600" cy="396241"/>
          </a:xfrm>
          <a:prstGeom prst="rect">
            <a:avLst/>
          </a:prstGeom>
        </p:spPr>
        <p:txBody>
          <a:bodyPr lIns="0" tIns="0" rIns="0" bIns="0" rtlCol="0" anchor="t">
            <a:spAutoFit/>
          </a:bodyPr>
          <a:lstStyle/>
          <a:p>
            <a:pPr algn="l">
              <a:lnSpc>
                <a:spcPts val="3359"/>
              </a:lnSpc>
            </a:pPr>
            <a:r>
              <a:rPr lang="en-US" sz="2399">
                <a:solidFill>
                  <a:srgbClr val="834E95"/>
                </a:solidFill>
                <a:latin typeface="Open Sans Light"/>
                <a:ea typeface="Open Sans Light"/>
                <a:cs typeface="Open Sans Light"/>
                <a:sym typeface="Open Sans"/>
              </a:rPr>
              <a:t>What do you want to be known for?</a:t>
            </a:r>
          </a:p>
        </p:txBody>
      </p:sp>
      <p:sp>
        <p:nvSpPr>
          <p:cNvPr id="12" name="TextBox 12"/>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4</a:t>
            </a:r>
          </a:p>
        </p:txBody>
      </p:sp>
      <p:sp>
        <p:nvSpPr>
          <p:cNvPr id="13" name="TextBox 13"/>
          <p:cNvSpPr txBox="1"/>
          <p:nvPr/>
        </p:nvSpPr>
        <p:spPr>
          <a:xfrm>
            <a:off x="1132863" y="853693"/>
            <a:ext cx="9703924" cy="811530"/>
          </a:xfrm>
          <a:prstGeom prst="rect">
            <a:avLst/>
          </a:prstGeom>
        </p:spPr>
        <p:txBody>
          <a:bodyPr lIns="0" tIns="0" rIns="0" bIns="0" rtlCol="0" anchor="t">
            <a:spAutoFit/>
          </a:bodyPr>
          <a:lstStyle/>
          <a:p>
            <a:pPr algn="l">
              <a:lnSpc>
                <a:spcPts val="6719"/>
              </a:lnSpc>
              <a:spcBef>
                <a:spcPct val="0"/>
              </a:spcBef>
            </a:pPr>
            <a:r>
              <a:rPr lang="en-US" sz="4800" b="1">
                <a:solidFill>
                  <a:srgbClr val="FFFFFF"/>
                </a:solidFill>
                <a:latin typeface="Montserrat Semi-Bold"/>
                <a:ea typeface="Montserrat Semi-Bold"/>
                <a:cs typeface="Montserrat Semi-Bold"/>
                <a:sym typeface="Montserrat Semi-Bold"/>
              </a:rPr>
              <a:t>Your Future Business</a:t>
            </a:r>
          </a:p>
        </p:txBody>
      </p:sp>
      <p:sp>
        <p:nvSpPr>
          <p:cNvPr id="14" name="TextBox 14"/>
          <p:cNvSpPr txBox="1"/>
          <p:nvPr/>
        </p:nvSpPr>
        <p:spPr>
          <a:xfrm>
            <a:off x="1028700" y="2891754"/>
            <a:ext cx="10123015" cy="3939542"/>
          </a:xfrm>
          <a:prstGeom prst="rect">
            <a:avLst/>
          </a:prstGeom>
        </p:spPr>
        <p:txBody>
          <a:bodyPr lIns="0" tIns="0" rIns="0" bIns="0" rtlCol="0" anchor="t">
            <a:spAutoFit/>
          </a:bodyPr>
          <a:lstStyle/>
          <a:p>
            <a:pPr marL="518155" lvl="1" indent="-259078" algn="l">
              <a:lnSpc>
                <a:spcPts val="4559"/>
              </a:lnSpc>
              <a:buFont typeface="Arial"/>
              <a:buChar char="•"/>
            </a:pPr>
            <a:r>
              <a:rPr lang="en-US" sz="2399">
                <a:solidFill>
                  <a:srgbClr val="4B4B4A"/>
                </a:solidFill>
                <a:latin typeface="Open Sans Light"/>
                <a:ea typeface="Open Sans Light"/>
                <a:cs typeface="Open Sans Light"/>
                <a:sym typeface="Open Sans"/>
              </a:rPr>
              <a:t>Kind</a:t>
            </a:r>
          </a:p>
          <a:p>
            <a:pPr marL="518155" lvl="1" indent="-259078" algn="l">
              <a:lnSpc>
                <a:spcPts val="4559"/>
              </a:lnSpc>
              <a:buFont typeface="Arial"/>
              <a:buChar char="•"/>
            </a:pPr>
            <a:r>
              <a:rPr lang="en-US" sz="2399">
                <a:solidFill>
                  <a:srgbClr val="4B4B4A"/>
                </a:solidFill>
                <a:latin typeface="Open Sans Light"/>
                <a:ea typeface="Open Sans Light"/>
                <a:cs typeface="Open Sans Light"/>
                <a:sym typeface="Open Sans"/>
              </a:rPr>
              <a:t>Trustworthy</a:t>
            </a:r>
          </a:p>
          <a:p>
            <a:pPr marL="518155" lvl="1" indent="-259078" algn="l">
              <a:lnSpc>
                <a:spcPts val="4559"/>
              </a:lnSpc>
              <a:buFont typeface="Arial"/>
              <a:buChar char="•"/>
            </a:pPr>
            <a:r>
              <a:rPr lang="en-US" sz="2399">
                <a:solidFill>
                  <a:srgbClr val="4B4B4A"/>
                </a:solidFill>
                <a:latin typeface="Open Sans Light"/>
                <a:ea typeface="Open Sans Light"/>
                <a:cs typeface="Open Sans Light"/>
                <a:sym typeface="Open Sans"/>
              </a:rPr>
              <a:t>Affordable</a:t>
            </a:r>
          </a:p>
          <a:p>
            <a:pPr marL="518155" lvl="1" indent="-259078" algn="l">
              <a:lnSpc>
                <a:spcPts val="4559"/>
              </a:lnSpc>
              <a:buFont typeface="Arial"/>
              <a:buChar char="•"/>
            </a:pPr>
            <a:r>
              <a:rPr lang="en-US" sz="2399">
                <a:solidFill>
                  <a:srgbClr val="4B4B4A"/>
                </a:solidFill>
                <a:latin typeface="Open Sans Light"/>
                <a:ea typeface="Open Sans Light"/>
                <a:cs typeface="Open Sans Light"/>
                <a:sym typeface="Open Sans"/>
              </a:rPr>
              <a:t>Local</a:t>
            </a:r>
          </a:p>
          <a:p>
            <a:pPr marL="518155" lvl="1" indent="-259078" algn="l">
              <a:lnSpc>
                <a:spcPts val="4559"/>
              </a:lnSpc>
              <a:buFont typeface="Arial"/>
              <a:buChar char="•"/>
            </a:pPr>
            <a:r>
              <a:rPr lang="en-US" sz="2399">
                <a:solidFill>
                  <a:srgbClr val="4B4B4A"/>
                </a:solidFill>
                <a:latin typeface="Open Sans Light"/>
                <a:ea typeface="Open Sans Light"/>
                <a:cs typeface="Open Sans Light"/>
                <a:sym typeface="Open Sans"/>
              </a:rPr>
              <a:t>Eco-friendly</a:t>
            </a:r>
          </a:p>
          <a:p>
            <a:pPr marL="518155" lvl="1" indent="-259078" algn="l">
              <a:lnSpc>
                <a:spcPts val="4559"/>
              </a:lnSpc>
              <a:buFont typeface="Arial"/>
              <a:buChar char="•"/>
            </a:pPr>
            <a:r>
              <a:rPr lang="en-US" sz="2399">
                <a:solidFill>
                  <a:srgbClr val="4B4B4A"/>
                </a:solidFill>
                <a:latin typeface="Open Sans Light"/>
                <a:ea typeface="Open Sans Light"/>
                <a:cs typeface="Open Sans Light"/>
                <a:sym typeface="Open Sans"/>
              </a:rPr>
              <a:t>Honest</a:t>
            </a:r>
          </a:p>
          <a:p>
            <a:pPr marL="518155" lvl="1" indent="-259078" algn="l">
              <a:lnSpc>
                <a:spcPts val="4559"/>
              </a:lnSpc>
              <a:buFont typeface="Arial"/>
              <a:buChar char="•"/>
            </a:pPr>
            <a:r>
              <a:rPr lang="en-US" sz="2399" u="none" strike="noStrike">
                <a:solidFill>
                  <a:srgbClr val="4B4B4A"/>
                </a:solidFill>
                <a:latin typeface="Open Sans Light"/>
                <a:ea typeface="Open Sans Light"/>
                <a:cs typeface="Open Sans Light"/>
                <a:sym typeface="Open Sans"/>
              </a:rPr>
              <a:t>Reliable</a:t>
            </a:r>
          </a:p>
        </p:txBody>
      </p:sp>
      <p:sp>
        <p:nvSpPr>
          <p:cNvPr id="15" name="TextBox 15"/>
          <p:cNvSpPr txBox="1"/>
          <p:nvPr/>
        </p:nvSpPr>
        <p:spPr>
          <a:xfrm>
            <a:off x="1242091" y="7161001"/>
            <a:ext cx="12482029" cy="1409703"/>
          </a:xfrm>
          <a:prstGeom prst="rect">
            <a:avLst/>
          </a:prstGeom>
        </p:spPr>
        <p:txBody>
          <a:bodyPr lIns="0" tIns="0" rIns="0" bIns="0" rtlCol="0" anchor="t">
            <a:spAutoFit/>
          </a:bodyPr>
          <a:lstStyle/>
          <a:p>
            <a:pPr marL="582924" lvl="1" indent="-291462" algn="l">
              <a:lnSpc>
                <a:spcPts val="6749"/>
              </a:lnSpc>
              <a:buFont typeface="Arial"/>
              <a:buChar char="•"/>
            </a:pPr>
            <a:r>
              <a:rPr lang="en-US" sz="2699" b="1">
                <a:solidFill>
                  <a:srgbClr val="834E95"/>
                </a:solidFill>
                <a:latin typeface="Open Sans Bold"/>
                <a:ea typeface="Open Sans Bold"/>
                <a:cs typeface="Open Sans Bold"/>
                <a:sym typeface="Open Sans Bold"/>
              </a:rPr>
              <a:t>What would make you proud of your business?</a:t>
            </a:r>
          </a:p>
          <a:p>
            <a:pPr marL="582924" lvl="1" indent="-291462" algn="l">
              <a:lnSpc>
                <a:spcPts val="3779"/>
              </a:lnSpc>
              <a:buFont typeface="Arial"/>
              <a:buChar char="•"/>
            </a:pPr>
            <a:r>
              <a:rPr lang="en-US" sz="2699" b="1">
                <a:solidFill>
                  <a:srgbClr val="834E95"/>
                </a:solidFill>
                <a:latin typeface="Open Sans Bold"/>
                <a:ea typeface="Open Sans Bold"/>
                <a:cs typeface="Open Sans Bold"/>
                <a:sym typeface="Open Sans Bold"/>
              </a:rPr>
              <a:t>What wouldn’t feel right to you?</a:t>
            </a:r>
          </a:p>
        </p:txBody>
      </p:sp>
      <p:sp>
        <p:nvSpPr>
          <p:cNvPr id="16" name="TextBox 16"/>
          <p:cNvSpPr txBox="1"/>
          <p:nvPr/>
        </p:nvSpPr>
        <p:spPr>
          <a:xfrm>
            <a:off x="11753598" y="6907336"/>
            <a:ext cx="2959175" cy="233680"/>
          </a:xfrm>
          <a:prstGeom prst="rect">
            <a:avLst/>
          </a:prstGeom>
        </p:spPr>
        <p:txBody>
          <a:bodyPr lIns="0" tIns="0" rIns="0" bIns="0" rtlCol="0" anchor="t">
            <a:spAutoFit/>
          </a:bodyPr>
          <a:lstStyle/>
          <a:p>
            <a:pPr algn="ctr">
              <a:lnSpc>
                <a:spcPts val="1820"/>
              </a:lnSpc>
            </a:pPr>
            <a:r>
              <a:rPr lang="en-US" sz="1300">
                <a:solidFill>
                  <a:srgbClr val="4B4B4A"/>
                </a:solidFill>
                <a:latin typeface="Open Sans Light"/>
                <a:ea typeface="Open Sans Light"/>
                <a:cs typeface="Open Sans Light"/>
                <a:sym typeface="Open Sans"/>
              </a:rPr>
              <a:t>Image by: Canva AI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Freeform 7"/>
          <p:cNvSpPr/>
          <p:nvPr/>
        </p:nvSpPr>
        <p:spPr>
          <a:xfrm>
            <a:off x="7135190" y="3542586"/>
            <a:ext cx="9701063" cy="3201829"/>
          </a:xfrm>
          <a:custGeom>
            <a:avLst/>
            <a:gdLst/>
            <a:ahLst/>
            <a:cxnLst/>
            <a:rect l="l" t="t" r="r" b="b"/>
            <a:pathLst>
              <a:path w="9701063" h="3201829">
                <a:moveTo>
                  <a:pt x="0" y="0"/>
                </a:moveTo>
                <a:lnTo>
                  <a:pt x="9701064" y="0"/>
                </a:lnTo>
                <a:lnTo>
                  <a:pt x="9701064" y="3201828"/>
                </a:lnTo>
                <a:lnTo>
                  <a:pt x="0" y="3201828"/>
                </a:lnTo>
                <a:lnTo>
                  <a:pt x="0" y="0"/>
                </a:lnTo>
                <a:close/>
              </a:path>
            </a:pathLst>
          </a:custGeom>
          <a:blipFill>
            <a:blip r:embed="rId3"/>
            <a:stretch>
              <a:fillRect l="-5127" t="-84948" r="-9986" b="-61812"/>
            </a:stretch>
          </a:blipFill>
        </p:spPr>
        <p:txBody>
          <a:bodyPr/>
          <a:lstStyle/>
          <a:p>
            <a:endParaRPr lang="en-US"/>
          </a:p>
        </p:txBody>
      </p:sp>
      <p:sp>
        <p:nvSpPr>
          <p:cNvPr id="8" name="TextBox 8"/>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5</a:t>
            </a:r>
          </a:p>
        </p:txBody>
      </p:sp>
      <p:sp>
        <p:nvSpPr>
          <p:cNvPr id="9" name="TextBox 9"/>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Success isn’t just about money</a:t>
            </a:r>
          </a:p>
        </p:txBody>
      </p:sp>
      <p:sp>
        <p:nvSpPr>
          <p:cNvPr id="10" name="TextBox 10"/>
          <p:cNvSpPr txBox="1"/>
          <p:nvPr/>
        </p:nvSpPr>
        <p:spPr>
          <a:xfrm>
            <a:off x="1028700" y="3550918"/>
            <a:ext cx="3696519" cy="2899414"/>
          </a:xfrm>
          <a:prstGeom prst="rect">
            <a:avLst/>
          </a:prstGeom>
        </p:spPr>
        <p:txBody>
          <a:bodyPr lIns="0" tIns="0" rIns="0" bIns="0" rtlCol="0" anchor="t">
            <a:spAutoFit/>
          </a:bodyPr>
          <a:lstStyle/>
          <a:p>
            <a:pPr algn="l">
              <a:lnSpc>
                <a:spcPts val="5999"/>
              </a:lnSpc>
            </a:pPr>
            <a:r>
              <a:rPr lang="en-US" sz="2399">
                <a:solidFill>
                  <a:srgbClr val="4B4B4A"/>
                </a:solidFill>
                <a:latin typeface="Open Sans Light"/>
                <a:ea typeface="Open Sans Light"/>
                <a:cs typeface="Open Sans Light"/>
                <a:sym typeface="Open Sans"/>
              </a:rPr>
              <a:t>It’s about:</a:t>
            </a:r>
          </a:p>
          <a:p>
            <a:pPr algn="l">
              <a:lnSpc>
                <a:spcPts val="5999"/>
              </a:lnSpc>
            </a:pPr>
            <a:r>
              <a:rPr lang="en-US" sz="2399">
                <a:solidFill>
                  <a:srgbClr val="4B4B4A"/>
                </a:solidFill>
                <a:latin typeface="Open Sans Light"/>
                <a:ea typeface="Open Sans Light"/>
                <a:cs typeface="Open Sans Light"/>
                <a:sym typeface="Open Sans"/>
              </a:rPr>
              <a:t>• The choices you make</a:t>
            </a:r>
          </a:p>
          <a:p>
            <a:pPr algn="l">
              <a:lnSpc>
                <a:spcPts val="5999"/>
              </a:lnSpc>
            </a:pPr>
            <a:r>
              <a:rPr lang="en-US" sz="2399">
                <a:solidFill>
                  <a:srgbClr val="4B4B4A"/>
                </a:solidFill>
                <a:latin typeface="Open Sans Light"/>
                <a:ea typeface="Open Sans Light"/>
                <a:cs typeface="Open Sans Light"/>
                <a:sym typeface="Open Sans"/>
              </a:rPr>
              <a:t>• The impact you have</a:t>
            </a:r>
          </a:p>
          <a:p>
            <a:pPr algn="l">
              <a:lnSpc>
                <a:spcPts val="5999"/>
              </a:lnSpc>
            </a:pPr>
            <a:r>
              <a:rPr lang="en-US" sz="2399">
                <a:solidFill>
                  <a:srgbClr val="4B4B4A"/>
                </a:solidFill>
                <a:latin typeface="Open Sans Light"/>
                <a:ea typeface="Open Sans Light"/>
                <a:cs typeface="Open Sans Light"/>
                <a:sym typeface="Open Sans"/>
              </a:rPr>
              <a:t>• The reputation you build</a:t>
            </a:r>
          </a:p>
        </p:txBody>
      </p:sp>
      <p:sp>
        <p:nvSpPr>
          <p:cNvPr id="11" name="TextBox 11"/>
          <p:cNvSpPr txBox="1"/>
          <p:nvPr/>
        </p:nvSpPr>
        <p:spPr>
          <a:xfrm>
            <a:off x="1028700" y="7836696"/>
            <a:ext cx="9410030" cy="784865"/>
          </a:xfrm>
          <a:prstGeom prst="rect">
            <a:avLst/>
          </a:prstGeom>
        </p:spPr>
        <p:txBody>
          <a:bodyPr lIns="0" tIns="0" rIns="0" bIns="0" rtlCol="0" anchor="t">
            <a:spAutoFit/>
          </a:bodyPr>
          <a:lstStyle/>
          <a:p>
            <a:pPr algn="l">
              <a:lnSpc>
                <a:spcPts val="6839"/>
              </a:lnSpc>
              <a:spcBef>
                <a:spcPct val="0"/>
              </a:spcBef>
            </a:pPr>
            <a:r>
              <a:rPr lang="en-US" sz="3599" b="1">
                <a:solidFill>
                  <a:srgbClr val="834E95"/>
                </a:solidFill>
                <a:latin typeface="Open Sans Bold"/>
                <a:ea typeface="Open Sans Bold"/>
                <a:cs typeface="Open Sans Bold"/>
                <a:sym typeface="Open Sans Bold"/>
              </a:rPr>
              <a:t>To me, a successful business is one that…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6</a:t>
            </a:r>
          </a:p>
        </p:txBody>
      </p:sp>
      <p:sp>
        <p:nvSpPr>
          <p:cNvPr id="8" name="TextBox 8"/>
          <p:cNvSpPr txBox="1"/>
          <p:nvPr/>
        </p:nvSpPr>
        <p:spPr>
          <a:xfrm>
            <a:off x="1028700" y="2045969"/>
            <a:ext cx="15336544" cy="5909312"/>
          </a:xfrm>
          <a:prstGeom prst="rect">
            <a:avLst/>
          </a:prstGeom>
        </p:spPr>
        <p:txBody>
          <a:bodyPr lIns="0" tIns="0" rIns="0" bIns="0" rtlCol="0" anchor="t">
            <a:spAutoFit/>
          </a:bodyPr>
          <a:lstStyle/>
          <a:p>
            <a:pPr algn="l">
              <a:lnSpc>
                <a:spcPts val="5999"/>
              </a:lnSpc>
            </a:pPr>
            <a:r>
              <a:rPr lang="en-US" sz="2399" b="1">
                <a:solidFill>
                  <a:srgbClr val="4B4B4A"/>
                </a:solidFill>
                <a:latin typeface="Open Sans Bold"/>
                <a:ea typeface="Open Sans Bold"/>
                <a:cs typeface="Open Sans Bold"/>
                <a:sym typeface="Open Sans Bold"/>
              </a:rPr>
              <a:t>Sustainability means:</a:t>
            </a:r>
          </a:p>
          <a:p>
            <a:pPr algn="l">
              <a:lnSpc>
                <a:spcPts val="5999"/>
              </a:lnSpc>
            </a:pPr>
            <a:endParaRPr lang="en-US" sz="2399" b="1">
              <a:solidFill>
                <a:srgbClr val="4B4B4A"/>
              </a:solidFill>
              <a:latin typeface="Open Sans Bold"/>
              <a:ea typeface="Open Sans Bold"/>
              <a:cs typeface="Open Sans Bold"/>
              <a:sym typeface="Open Sans Bold"/>
            </a:endParaRPr>
          </a:p>
          <a:p>
            <a:pPr marL="518157" lvl="1" indent="-259078" algn="l">
              <a:lnSpc>
                <a:spcPts val="5999"/>
              </a:lnSpc>
              <a:buFont typeface="Arial"/>
              <a:buChar char="•"/>
            </a:pPr>
            <a:r>
              <a:rPr lang="en-US" sz="2399">
                <a:solidFill>
                  <a:srgbClr val="4B4B4A"/>
                </a:solidFill>
                <a:latin typeface="Open Sans Light"/>
                <a:ea typeface="Open Sans Light"/>
                <a:cs typeface="Open Sans Light"/>
                <a:sym typeface="Open Sans"/>
              </a:rPr>
              <a:t>Thinking long-term</a:t>
            </a:r>
          </a:p>
          <a:p>
            <a:pPr marL="518157" lvl="1" indent="-259078" algn="l">
              <a:lnSpc>
                <a:spcPts val="5999"/>
              </a:lnSpc>
              <a:buFont typeface="Arial"/>
              <a:buChar char="•"/>
            </a:pPr>
            <a:r>
              <a:rPr lang="en-US" sz="2399">
                <a:solidFill>
                  <a:srgbClr val="4B4B4A"/>
                </a:solidFill>
                <a:latin typeface="Open Sans Light"/>
                <a:ea typeface="Open Sans Light"/>
                <a:cs typeface="Open Sans Light"/>
                <a:sym typeface="Open Sans"/>
              </a:rPr>
              <a:t>Making responsible choices</a:t>
            </a:r>
          </a:p>
          <a:p>
            <a:pPr marL="518157" lvl="1" indent="-259078" algn="l">
              <a:lnSpc>
                <a:spcPts val="5999"/>
              </a:lnSpc>
              <a:buFont typeface="Arial"/>
              <a:buChar char="•"/>
            </a:pPr>
            <a:r>
              <a:rPr lang="en-US" sz="2399">
                <a:solidFill>
                  <a:srgbClr val="4B4B4A"/>
                </a:solidFill>
                <a:latin typeface="Open Sans Light"/>
                <a:ea typeface="Open Sans Light"/>
                <a:cs typeface="Open Sans Light"/>
                <a:sym typeface="Open Sans"/>
              </a:rPr>
              <a:t>Reducing harm</a:t>
            </a:r>
          </a:p>
          <a:p>
            <a:pPr marL="518157" lvl="1" indent="-259078" algn="l">
              <a:lnSpc>
                <a:spcPts val="5999"/>
              </a:lnSpc>
              <a:buFont typeface="Arial"/>
              <a:buChar char="•"/>
            </a:pPr>
            <a:r>
              <a:rPr lang="en-US" sz="2399">
                <a:solidFill>
                  <a:srgbClr val="4B4B4A"/>
                </a:solidFill>
                <a:latin typeface="Open Sans Light"/>
                <a:ea typeface="Open Sans Light"/>
                <a:cs typeface="Open Sans Light"/>
                <a:sym typeface="Open Sans"/>
              </a:rPr>
              <a:t>Creating positive impact</a:t>
            </a:r>
          </a:p>
          <a:p>
            <a:pPr algn="l">
              <a:lnSpc>
                <a:spcPts val="5999"/>
              </a:lnSpc>
            </a:pPr>
            <a:endParaRPr lang="en-US" sz="2399">
              <a:solidFill>
                <a:srgbClr val="4B4B4A"/>
              </a:solidFill>
              <a:latin typeface="Open Sans Light"/>
              <a:ea typeface="Open Sans Light"/>
              <a:cs typeface="Open Sans Light"/>
              <a:sym typeface="Open Sans"/>
            </a:endParaRPr>
          </a:p>
          <a:p>
            <a:pPr algn="l">
              <a:lnSpc>
                <a:spcPts val="5999"/>
              </a:lnSpc>
            </a:pPr>
            <a:r>
              <a:rPr lang="en-US" sz="2399" b="1">
                <a:solidFill>
                  <a:srgbClr val="4B4B4A"/>
                </a:solidFill>
                <a:latin typeface="Open Sans Bold"/>
                <a:ea typeface="Open Sans Bold"/>
                <a:cs typeface="Open Sans Bold"/>
                <a:sym typeface="Open Sans Bold"/>
              </a:rPr>
              <a:t>It’s not just about recycling!</a:t>
            </a:r>
          </a:p>
        </p:txBody>
      </p:sp>
      <p:sp>
        <p:nvSpPr>
          <p:cNvPr id="9" name="TextBox 9"/>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What is sustainability?</a:t>
            </a:r>
          </a:p>
        </p:txBody>
      </p:sp>
      <p:sp>
        <p:nvSpPr>
          <p:cNvPr id="10" name="TextBox 10"/>
          <p:cNvSpPr txBox="1"/>
          <p:nvPr/>
        </p:nvSpPr>
        <p:spPr>
          <a:xfrm>
            <a:off x="8696972" y="4610100"/>
            <a:ext cx="8321666" cy="1019175"/>
          </a:xfrm>
          <a:prstGeom prst="rect">
            <a:avLst/>
          </a:prstGeom>
        </p:spPr>
        <p:txBody>
          <a:bodyPr lIns="0" tIns="0" rIns="0" bIns="0" rtlCol="0" anchor="t">
            <a:spAutoFit/>
          </a:bodyPr>
          <a:lstStyle/>
          <a:p>
            <a:pPr algn="l">
              <a:lnSpc>
                <a:spcPts val="4199"/>
              </a:lnSpc>
              <a:spcBef>
                <a:spcPct val="0"/>
              </a:spcBef>
            </a:pPr>
            <a:r>
              <a:rPr lang="en-US" sz="2999" b="1">
                <a:solidFill>
                  <a:srgbClr val="834E95"/>
                </a:solidFill>
                <a:latin typeface="Montserrat Semi-Bold"/>
                <a:ea typeface="Montserrat Semi-Bold"/>
                <a:cs typeface="Montserrat Semi-Bold"/>
                <a:sym typeface="Montserrat Semi-Bold"/>
              </a:rPr>
              <a:t>Write one example of sustainability you have seen in real life.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1181288" y="2073682"/>
            <a:ext cx="15580027" cy="2944631"/>
            <a:chOff x="0" y="0"/>
            <a:chExt cx="20773369" cy="3926175"/>
          </a:xfrm>
        </p:grpSpPr>
        <p:sp>
          <p:nvSpPr>
            <p:cNvPr id="8" name="Freeform 8"/>
            <p:cNvSpPr/>
            <p:nvPr/>
          </p:nvSpPr>
          <p:spPr>
            <a:xfrm>
              <a:off x="0" y="205873"/>
              <a:ext cx="4386183" cy="3514429"/>
            </a:xfrm>
            <a:custGeom>
              <a:avLst/>
              <a:gdLst/>
              <a:ahLst/>
              <a:cxnLst/>
              <a:rect l="l" t="t" r="r" b="b"/>
              <a:pathLst>
                <a:path w="4386183" h="3514429">
                  <a:moveTo>
                    <a:pt x="0" y="0"/>
                  </a:moveTo>
                  <a:lnTo>
                    <a:pt x="4386183" y="0"/>
                  </a:lnTo>
                  <a:lnTo>
                    <a:pt x="4386183" y="3514429"/>
                  </a:lnTo>
                  <a:lnTo>
                    <a:pt x="0" y="351442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8869543" y="231826"/>
              <a:ext cx="3494290" cy="3462523"/>
            </a:xfrm>
            <a:custGeom>
              <a:avLst/>
              <a:gdLst/>
              <a:ahLst/>
              <a:cxnLst/>
              <a:rect l="l" t="t" r="r" b="b"/>
              <a:pathLst>
                <a:path w="3494290" h="3462523">
                  <a:moveTo>
                    <a:pt x="0" y="0"/>
                  </a:moveTo>
                  <a:lnTo>
                    <a:pt x="3494290" y="0"/>
                  </a:lnTo>
                  <a:lnTo>
                    <a:pt x="3494290" y="3462523"/>
                  </a:lnTo>
                  <a:lnTo>
                    <a:pt x="0" y="3462523"/>
                  </a:lnTo>
                  <a:lnTo>
                    <a:pt x="0" y="0"/>
                  </a:lnTo>
                  <a:close/>
                </a:path>
              </a:pathLst>
            </a:custGeom>
            <a:blipFill>
              <a:blip r:embed="rId4"/>
              <a:stretch>
                <a:fillRect/>
              </a:stretch>
            </a:blipFill>
          </p:spPr>
          <p:txBody>
            <a:bodyPr/>
            <a:lstStyle/>
            <a:p>
              <a:endParaRPr lang="en-US"/>
            </a:p>
          </p:txBody>
        </p:sp>
        <p:sp>
          <p:nvSpPr>
            <p:cNvPr id="10" name="Freeform 10"/>
            <p:cNvSpPr/>
            <p:nvPr/>
          </p:nvSpPr>
          <p:spPr>
            <a:xfrm>
              <a:off x="16847194" y="0"/>
              <a:ext cx="3926175" cy="3926175"/>
            </a:xfrm>
            <a:custGeom>
              <a:avLst/>
              <a:gdLst/>
              <a:ahLst/>
              <a:cxnLst/>
              <a:rect l="l" t="t" r="r" b="b"/>
              <a:pathLst>
                <a:path w="3926175" h="3926175">
                  <a:moveTo>
                    <a:pt x="0" y="0"/>
                  </a:moveTo>
                  <a:lnTo>
                    <a:pt x="3926175" y="0"/>
                  </a:lnTo>
                  <a:lnTo>
                    <a:pt x="3926175" y="3926175"/>
                  </a:lnTo>
                  <a:lnTo>
                    <a:pt x="0" y="392617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1" name="TextBox 11"/>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7</a:t>
            </a:r>
          </a:p>
        </p:txBody>
      </p:sp>
      <p:sp>
        <p:nvSpPr>
          <p:cNvPr id="12" name="TextBox 12"/>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The 3 Pillars of Sustainability</a:t>
            </a:r>
          </a:p>
        </p:txBody>
      </p:sp>
      <p:grpSp>
        <p:nvGrpSpPr>
          <p:cNvPr id="13" name="Group 13"/>
          <p:cNvGrpSpPr/>
          <p:nvPr/>
        </p:nvGrpSpPr>
        <p:grpSpPr>
          <a:xfrm>
            <a:off x="1590198" y="4903152"/>
            <a:ext cx="14762208" cy="480696"/>
            <a:chOff x="0" y="0"/>
            <a:chExt cx="19682944" cy="640928"/>
          </a:xfrm>
        </p:grpSpPr>
        <p:sp>
          <p:nvSpPr>
            <p:cNvPr id="14" name="TextBox 14"/>
            <p:cNvSpPr txBox="1"/>
            <p:nvPr/>
          </p:nvSpPr>
          <p:spPr>
            <a:xfrm>
              <a:off x="0" y="-57150"/>
              <a:ext cx="2835229" cy="698078"/>
            </a:xfrm>
            <a:prstGeom prst="rect">
              <a:avLst/>
            </a:prstGeom>
          </p:spPr>
          <p:txBody>
            <a:bodyPr lIns="0" tIns="0" rIns="0" bIns="0" rtlCol="0" anchor="t">
              <a:spAutoFit/>
            </a:bodyPr>
            <a:lstStyle/>
            <a:p>
              <a:pPr algn="ctr">
                <a:lnSpc>
                  <a:spcPts val="4479"/>
                </a:lnSpc>
                <a:spcBef>
                  <a:spcPct val="0"/>
                </a:spcBef>
              </a:pPr>
              <a:r>
                <a:rPr lang="en-US" sz="3199">
                  <a:solidFill>
                    <a:srgbClr val="4B4B4A"/>
                  </a:solidFill>
                  <a:latin typeface="Open Sans Light"/>
                  <a:ea typeface="Open Sans Light"/>
                  <a:cs typeface="Open Sans Light"/>
                  <a:sym typeface="Open Sans"/>
                </a:rPr>
                <a:t>People</a:t>
              </a:r>
            </a:p>
          </p:txBody>
        </p:sp>
        <p:sp>
          <p:nvSpPr>
            <p:cNvPr id="15" name="TextBox 15"/>
            <p:cNvSpPr txBox="1"/>
            <p:nvPr/>
          </p:nvSpPr>
          <p:spPr>
            <a:xfrm>
              <a:off x="8423858" y="-57150"/>
              <a:ext cx="2835229" cy="698078"/>
            </a:xfrm>
            <a:prstGeom prst="rect">
              <a:avLst/>
            </a:prstGeom>
          </p:spPr>
          <p:txBody>
            <a:bodyPr lIns="0" tIns="0" rIns="0" bIns="0" rtlCol="0" anchor="t">
              <a:spAutoFit/>
            </a:bodyPr>
            <a:lstStyle/>
            <a:p>
              <a:pPr algn="ctr">
                <a:lnSpc>
                  <a:spcPts val="4479"/>
                </a:lnSpc>
                <a:spcBef>
                  <a:spcPct val="0"/>
                </a:spcBef>
              </a:pPr>
              <a:r>
                <a:rPr lang="en-US" sz="3199">
                  <a:solidFill>
                    <a:srgbClr val="4B4B4A"/>
                  </a:solidFill>
                  <a:latin typeface="Open Sans Light"/>
                  <a:ea typeface="Open Sans Light"/>
                  <a:cs typeface="Open Sans Light"/>
                  <a:sym typeface="Open Sans"/>
                </a:rPr>
                <a:t>Planet</a:t>
              </a:r>
            </a:p>
          </p:txBody>
        </p:sp>
        <p:sp>
          <p:nvSpPr>
            <p:cNvPr id="16" name="TextBox 16"/>
            <p:cNvSpPr txBox="1"/>
            <p:nvPr/>
          </p:nvSpPr>
          <p:spPr>
            <a:xfrm>
              <a:off x="16847715" y="-57150"/>
              <a:ext cx="2835229" cy="698078"/>
            </a:xfrm>
            <a:prstGeom prst="rect">
              <a:avLst/>
            </a:prstGeom>
          </p:spPr>
          <p:txBody>
            <a:bodyPr lIns="0" tIns="0" rIns="0" bIns="0" rtlCol="0" anchor="t">
              <a:spAutoFit/>
            </a:bodyPr>
            <a:lstStyle/>
            <a:p>
              <a:pPr algn="ctr">
                <a:lnSpc>
                  <a:spcPts val="4479"/>
                </a:lnSpc>
                <a:spcBef>
                  <a:spcPct val="0"/>
                </a:spcBef>
              </a:pPr>
              <a:r>
                <a:rPr lang="en-US" sz="3199">
                  <a:solidFill>
                    <a:srgbClr val="4B4B4A"/>
                  </a:solidFill>
                  <a:latin typeface="Open Sans Light"/>
                  <a:ea typeface="Open Sans Light"/>
                  <a:cs typeface="Open Sans Light"/>
                  <a:sym typeface="Open Sans"/>
                </a:rPr>
                <a:t>Profit</a:t>
              </a:r>
            </a:p>
          </p:txBody>
        </p:sp>
      </p:grpSp>
      <p:sp>
        <p:nvSpPr>
          <p:cNvPr id="17" name="TextBox 17"/>
          <p:cNvSpPr txBox="1"/>
          <p:nvPr/>
        </p:nvSpPr>
        <p:spPr>
          <a:xfrm>
            <a:off x="574917" y="5413691"/>
            <a:ext cx="5269288" cy="3511550"/>
          </a:xfrm>
          <a:prstGeom prst="rect">
            <a:avLst/>
          </a:prstGeom>
        </p:spPr>
        <p:txBody>
          <a:bodyPr lIns="0" tIns="0" rIns="0" bIns="0" rtlCol="0" anchor="t">
            <a:spAutoFit/>
          </a:bodyPr>
          <a:lstStyle/>
          <a:p>
            <a:pPr algn="l">
              <a:lnSpc>
                <a:spcPts val="2799"/>
              </a:lnSpc>
            </a:pPr>
            <a:r>
              <a:rPr lang="en-US" sz="1999">
                <a:solidFill>
                  <a:srgbClr val="4B4B4A"/>
                </a:solidFill>
                <a:latin typeface="Open Sans Light"/>
                <a:ea typeface="Open Sans Light"/>
                <a:cs typeface="Open Sans Light"/>
                <a:sym typeface="Open Sans"/>
              </a:rPr>
              <a:t>This is the</a:t>
            </a:r>
            <a:r>
              <a:rPr lang="en-US" sz="1999" b="1">
                <a:solidFill>
                  <a:srgbClr val="4B4B4A"/>
                </a:solidFill>
                <a:latin typeface="Open Sans Bold"/>
                <a:ea typeface="Open Sans Bold"/>
                <a:cs typeface="Open Sans Bold"/>
                <a:sym typeface="Open Sans Bold"/>
              </a:rPr>
              <a:t> "Social" </a:t>
            </a:r>
            <a:r>
              <a:rPr lang="en-US" sz="1999">
                <a:solidFill>
                  <a:srgbClr val="4B4B4A"/>
                </a:solidFill>
                <a:latin typeface="Open Sans Light"/>
                <a:ea typeface="Open Sans Light"/>
                <a:cs typeface="Open Sans Light"/>
                <a:sym typeface="Open Sans"/>
              </a:rPr>
              <a:t>pillar. </a:t>
            </a:r>
          </a:p>
          <a:p>
            <a:pPr algn="l">
              <a:lnSpc>
                <a:spcPts val="2799"/>
              </a:lnSpc>
            </a:pPr>
            <a:endParaRPr lang="en-US" sz="1999">
              <a:solidFill>
                <a:srgbClr val="4B4B4A"/>
              </a:solidFill>
              <a:latin typeface="Open Sans Light"/>
              <a:ea typeface="Open Sans Light"/>
              <a:cs typeface="Open Sans Light"/>
              <a:sym typeface="Open Sans"/>
            </a:endParaRPr>
          </a:p>
          <a:p>
            <a:pPr algn="l">
              <a:lnSpc>
                <a:spcPts val="2799"/>
              </a:lnSpc>
            </a:pPr>
            <a:r>
              <a:rPr lang="en-US" sz="1999">
                <a:solidFill>
                  <a:srgbClr val="4B4B4A"/>
                </a:solidFill>
                <a:latin typeface="Open Sans Light"/>
                <a:ea typeface="Open Sans Light"/>
                <a:cs typeface="Open Sans Light"/>
                <a:sym typeface="Open Sans"/>
              </a:rPr>
              <a:t>It measures how a business treats its employees, customers, and the community. A "People-first" company focuses on fair wages, safety, diversity, and giving back to the neighbourhood it operates in.</a:t>
            </a:r>
          </a:p>
          <a:p>
            <a:pPr algn="l">
              <a:lnSpc>
                <a:spcPts val="2799"/>
              </a:lnSpc>
            </a:pPr>
            <a:endParaRPr lang="en-US" sz="1999">
              <a:solidFill>
                <a:srgbClr val="4B4B4A"/>
              </a:solidFill>
              <a:latin typeface="Open Sans Light"/>
              <a:ea typeface="Open Sans Light"/>
              <a:cs typeface="Open Sans Light"/>
              <a:sym typeface="Open Sans"/>
            </a:endParaRPr>
          </a:p>
          <a:p>
            <a:pPr algn="l">
              <a:lnSpc>
                <a:spcPts val="2799"/>
              </a:lnSpc>
              <a:spcBef>
                <a:spcPct val="0"/>
              </a:spcBef>
            </a:pPr>
            <a:r>
              <a:rPr lang="en-US" sz="1999" b="1">
                <a:solidFill>
                  <a:srgbClr val="4B4B4A"/>
                </a:solidFill>
                <a:latin typeface="Open Sans Bold"/>
                <a:ea typeface="Open Sans Bold"/>
                <a:cs typeface="Open Sans Bold"/>
                <a:sym typeface="Open Sans Bold"/>
              </a:rPr>
              <a:t>The Goal: </a:t>
            </a:r>
            <a:r>
              <a:rPr lang="en-US" sz="1999">
                <a:solidFill>
                  <a:srgbClr val="4B4B4A"/>
                </a:solidFill>
                <a:latin typeface="Open Sans Light"/>
                <a:ea typeface="Open Sans Light"/>
                <a:cs typeface="Open Sans Light"/>
                <a:sym typeface="Open Sans"/>
              </a:rPr>
              <a:t>To ensure the business is a force for good in society.</a:t>
            </a:r>
          </a:p>
        </p:txBody>
      </p:sp>
      <p:sp>
        <p:nvSpPr>
          <p:cNvPr id="18" name="TextBox 18"/>
          <p:cNvSpPr txBox="1"/>
          <p:nvPr/>
        </p:nvSpPr>
        <p:spPr>
          <a:xfrm>
            <a:off x="6510874" y="5413691"/>
            <a:ext cx="5269288" cy="3863975"/>
          </a:xfrm>
          <a:prstGeom prst="rect">
            <a:avLst/>
          </a:prstGeom>
        </p:spPr>
        <p:txBody>
          <a:bodyPr lIns="0" tIns="0" rIns="0" bIns="0" rtlCol="0" anchor="t">
            <a:spAutoFit/>
          </a:bodyPr>
          <a:lstStyle/>
          <a:p>
            <a:pPr algn="l">
              <a:lnSpc>
                <a:spcPts val="2799"/>
              </a:lnSpc>
            </a:pPr>
            <a:r>
              <a:rPr lang="en-US" sz="1999">
                <a:solidFill>
                  <a:srgbClr val="4B4B4A"/>
                </a:solidFill>
                <a:latin typeface="Open Sans Light"/>
                <a:ea typeface="Open Sans Light"/>
                <a:cs typeface="Open Sans Light"/>
                <a:sym typeface="Open Sans"/>
              </a:rPr>
              <a:t>This is the </a:t>
            </a:r>
            <a:r>
              <a:rPr lang="en-US" sz="1999" b="1">
                <a:solidFill>
                  <a:srgbClr val="4B4B4A"/>
                </a:solidFill>
                <a:latin typeface="Open Sans Bold"/>
                <a:ea typeface="Open Sans Bold"/>
                <a:cs typeface="Open Sans Bold"/>
                <a:sym typeface="Open Sans Bold"/>
              </a:rPr>
              <a:t>"Environmental" </a:t>
            </a:r>
            <a:r>
              <a:rPr lang="en-US" sz="1999">
                <a:solidFill>
                  <a:srgbClr val="4B4B4A"/>
                </a:solidFill>
                <a:latin typeface="Open Sans Light"/>
                <a:ea typeface="Open Sans Light"/>
                <a:cs typeface="Open Sans Light"/>
                <a:sym typeface="Open Sans"/>
              </a:rPr>
              <a:t>pillar.</a:t>
            </a:r>
          </a:p>
          <a:p>
            <a:pPr algn="l">
              <a:lnSpc>
                <a:spcPts val="2799"/>
              </a:lnSpc>
            </a:pPr>
            <a:endParaRPr lang="en-US" sz="1999">
              <a:solidFill>
                <a:srgbClr val="4B4B4A"/>
              </a:solidFill>
              <a:latin typeface="Open Sans Light"/>
              <a:ea typeface="Open Sans Light"/>
              <a:cs typeface="Open Sans Light"/>
              <a:sym typeface="Open Sans"/>
            </a:endParaRPr>
          </a:p>
          <a:p>
            <a:pPr algn="l">
              <a:lnSpc>
                <a:spcPts val="2799"/>
              </a:lnSpc>
            </a:pPr>
            <a:r>
              <a:rPr lang="en-US" sz="1999">
                <a:solidFill>
                  <a:srgbClr val="4B4B4A"/>
                </a:solidFill>
                <a:latin typeface="Open Sans Light"/>
                <a:ea typeface="Open Sans Light"/>
                <a:cs typeface="Open Sans Light"/>
                <a:sym typeface="Open Sans"/>
              </a:rPr>
              <a:t>It tracks the physical footprint a business leaves behind. This includes everything from the energy used in the office to the waste created by packaging and the carbon emitted during shipping.</a:t>
            </a:r>
          </a:p>
          <a:p>
            <a:pPr algn="l">
              <a:lnSpc>
                <a:spcPts val="2799"/>
              </a:lnSpc>
            </a:pPr>
            <a:endParaRPr lang="en-US" sz="1999">
              <a:solidFill>
                <a:srgbClr val="4B4B4A"/>
              </a:solidFill>
              <a:latin typeface="Open Sans Light"/>
              <a:ea typeface="Open Sans Light"/>
              <a:cs typeface="Open Sans Light"/>
              <a:sym typeface="Open Sans"/>
            </a:endParaRPr>
          </a:p>
          <a:p>
            <a:pPr algn="l">
              <a:lnSpc>
                <a:spcPts val="2799"/>
              </a:lnSpc>
              <a:spcBef>
                <a:spcPct val="0"/>
              </a:spcBef>
            </a:pPr>
            <a:r>
              <a:rPr lang="en-US" sz="1999" b="1">
                <a:solidFill>
                  <a:srgbClr val="4B4B4A"/>
                </a:solidFill>
                <a:latin typeface="Open Sans Bold"/>
                <a:ea typeface="Open Sans Bold"/>
                <a:cs typeface="Open Sans Bold"/>
                <a:sym typeface="Open Sans Bold"/>
              </a:rPr>
              <a:t>The Goal: </a:t>
            </a:r>
            <a:r>
              <a:rPr lang="en-US" sz="1999">
                <a:solidFill>
                  <a:srgbClr val="4B4B4A"/>
                </a:solidFill>
                <a:latin typeface="Open Sans Light"/>
                <a:ea typeface="Open Sans Light"/>
                <a:cs typeface="Open Sans Light"/>
                <a:sym typeface="Open Sans"/>
              </a:rPr>
              <a:t>To operate in a way that doesn't deplete the earth’s resources for future generations.</a:t>
            </a:r>
          </a:p>
        </p:txBody>
      </p:sp>
      <p:sp>
        <p:nvSpPr>
          <p:cNvPr id="19" name="TextBox 19"/>
          <p:cNvSpPr txBox="1"/>
          <p:nvPr/>
        </p:nvSpPr>
        <p:spPr>
          <a:xfrm>
            <a:off x="12446831" y="5413691"/>
            <a:ext cx="5269288" cy="3863975"/>
          </a:xfrm>
          <a:prstGeom prst="rect">
            <a:avLst/>
          </a:prstGeom>
        </p:spPr>
        <p:txBody>
          <a:bodyPr lIns="0" tIns="0" rIns="0" bIns="0" rtlCol="0" anchor="t">
            <a:spAutoFit/>
          </a:bodyPr>
          <a:lstStyle/>
          <a:p>
            <a:pPr algn="l">
              <a:lnSpc>
                <a:spcPts val="2799"/>
              </a:lnSpc>
            </a:pPr>
            <a:r>
              <a:rPr lang="en-US" sz="1999">
                <a:solidFill>
                  <a:srgbClr val="4B4B4A"/>
                </a:solidFill>
                <a:latin typeface="Open Sans Light"/>
                <a:ea typeface="Open Sans Light"/>
                <a:cs typeface="Open Sans Light"/>
                <a:sym typeface="Open Sans"/>
              </a:rPr>
              <a:t>This is the </a:t>
            </a:r>
            <a:r>
              <a:rPr lang="en-US" sz="1999" b="1">
                <a:solidFill>
                  <a:srgbClr val="4B4B4A"/>
                </a:solidFill>
                <a:latin typeface="Open Sans Bold"/>
                <a:ea typeface="Open Sans Bold"/>
                <a:cs typeface="Open Sans Bold"/>
                <a:sym typeface="Open Sans Bold"/>
              </a:rPr>
              <a:t>"Economic" </a:t>
            </a:r>
            <a:r>
              <a:rPr lang="en-US" sz="1999">
                <a:solidFill>
                  <a:srgbClr val="4B4B4A"/>
                </a:solidFill>
                <a:latin typeface="Open Sans Light"/>
                <a:ea typeface="Open Sans Light"/>
                <a:cs typeface="Open Sans Light"/>
                <a:sym typeface="Open Sans"/>
              </a:rPr>
              <a:t>pillar. </a:t>
            </a:r>
          </a:p>
          <a:p>
            <a:pPr algn="l">
              <a:lnSpc>
                <a:spcPts val="2799"/>
              </a:lnSpc>
            </a:pPr>
            <a:endParaRPr lang="en-US" sz="1999">
              <a:solidFill>
                <a:srgbClr val="4B4B4A"/>
              </a:solidFill>
              <a:latin typeface="Open Sans Light"/>
              <a:ea typeface="Open Sans Light"/>
              <a:cs typeface="Open Sans Light"/>
              <a:sym typeface="Open Sans"/>
            </a:endParaRPr>
          </a:p>
          <a:p>
            <a:pPr algn="l">
              <a:lnSpc>
                <a:spcPts val="2799"/>
              </a:lnSpc>
            </a:pPr>
            <a:r>
              <a:rPr lang="en-US" sz="1999">
                <a:solidFill>
                  <a:srgbClr val="4B4B4A"/>
                </a:solidFill>
                <a:latin typeface="Open Sans Light"/>
                <a:ea typeface="Open Sans Light"/>
                <a:cs typeface="Open Sans Light"/>
                <a:sym typeface="Open Sans"/>
              </a:rPr>
              <a:t>While every business needs to make money to survive, this definition goes beyond just "getting rich." it’s about sustainable profit; generating enough income to pay workers, reinvest in the company, and stay healthy for years to come.</a:t>
            </a:r>
          </a:p>
          <a:p>
            <a:pPr algn="l">
              <a:lnSpc>
                <a:spcPts val="2799"/>
              </a:lnSpc>
            </a:pPr>
            <a:endParaRPr lang="en-US" sz="1999">
              <a:solidFill>
                <a:srgbClr val="4B4B4A"/>
              </a:solidFill>
              <a:latin typeface="Open Sans Light"/>
              <a:ea typeface="Open Sans Light"/>
              <a:cs typeface="Open Sans Light"/>
              <a:sym typeface="Open Sans"/>
            </a:endParaRPr>
          </a:p>
          <a:p>
            <a:pPr algn="l">
              <a:lnSpc>
                <a:spcPts val="2799"/>
              </a:lnSpc>
              <a:spcBef>
                <a:spcPct val="0"/>
              </a:spcBef>
            </a:pPr>
            <a:r>
              <a:rPr lang="en-US" sz="1999" b="1">
                <a:solidFill>
                  <a:srgbClr val="4B4B4A"/>
                </a:solidFill>
                <a:latin typeface="Open Sans Bold"/>
                <a:ea typeface="Open Sans Bold"/>
                <a:cs typeface="Open Sans Bold"/>
                <a:sym typeface="Open Sans Bold"/>
              </a:rPr>
              <a:t>The Goal: </a:t>
            </a:r>
            <a:r>
              <a:rPr lang="en-US" sz="1999">
                <a:solidFill>
                  <a:srgbClr val="4B4B4A"/>
                </a:solidFill>
                <a:latin typeface="Open Sans Light"/>
                <a:ea typeface="Open Sans Light"/>
                <a:cs typeface="Open Sans Light"/>
                <a:sym typeface="Open Sans"/>
              </a:rPr>
              <a:t>To remain financially stable without compromising the other two pillars.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9" name="TextBox 9"/>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8</a:t>
            </a:r>
          </a:p>
        </p:txBody>
      </p:sp>
      <p:sp>
        <p:nvSpPr>
          <p:cNvPr id="10" name="TextBox 10"/>
          <p:cNvSpPr txBox="1"/>
          <p:nvPr/>
        </p:nvSpPr>
        <p:spPr>
          <a:xfrm>
            <a:off x="1028700" y="2746374"/>
            <a:ext cx="7228069" cy="5020311"/>
          </a:xfrm>
          <a:prstGeom prst="rect">
            <a:avLst/>
          </a:prstGeom>
        </p:spPr>
        <p:txBody>
          <a:bodyPr lIns="0" tIns="0" rIns="0" bIns="0" rtlCol="0" anchor="t">
            <a:spAutoFit/>
          </a:bodyPr>
          <a:lstStyle/>
          <a:p>
            <a:pPr algn="l">
              <a:lnSpc>
                <a:spcPts val="3639"/>
              </a:lnSpc>
            </a:pPr>
            <a:r>
              <a:rPr lang="en-US" sz="2599" b="1">
                <a:solidFill>
                  <a:srgbClr val="4B4B4A"/>
                </a:solidFill>
                <a:latin typeface="Open Sans Bold"/>
                <a:ea typeface="Open Sans Bold"/>
                <a:cs typeface="Open Sans Bold"/>
                <a:sym typeface="Open Sans Bold"/>
              </a:rPr>
              <a:t>Younger Audience:</a:t>
            </a:r>
          </a:p>
          <a:p>
            <a:pPr algn="l">
              <a:lnSpc>
                <a:spcPts val="3639"/>
              </a:lnSpc>
            </a:pPr>
            <a:r>
              <a:rPr lang="en-US" sz="2599">
                <a:solidFill>
                  <a:srgbClr val="4B4B4A"/>
                </a:solidFill>
                <a:latin typeface="Open Sans Light"/>
                <a:ea typeface="Open Sans Light"/>
                <a:cs typeface="Open Sans Light"/>
                <a:sym typeface="Open Sans"/>
              </a:rPr>
              <a:t>While watching, write down:</a:t>
            </a:r>
          </a:p>
          <a:p>
            <a:pPr marL="561336" lvl="1" indent="-280668" algn="l">
              <a:lnSpc>
                <a:spcPts val="3639"/>
              </a:lnSpc>
              <a:buFont typeface="Arial"/>
              <a:buChar char="•"/>
            </a:pPr>
            <a:r>
              <a:rPr lang="en-US" sz="2599">
                <a:solidFill>
                  <a:srgbClr val="4B4B4A"/>
                </a:solidFill>
                <a:latin typeface="Open Sans Light"/>
                <a:ea typeface="Open Sans Light"/>
                <a:cs typeface="Open Sans Light"/>
                <a:sym typeface="Open Sans"/>
              </a:rPr>
              <a:t>One thing the business does that is sustainable</a:t>
            </a:r>
          </a:p>
          <a:p>
            <a:pPr marL="561336" lvl="1" indent="-280668" algn="l">
              <a:lnSpc>
                <a:spcPts val="3639"/>
              </a:lnSpc>
              <a:buFont typeface="Arial"/>
              <a:buChar char="•"/>
            </a:pPr>
            <a:r>
              <a:rPr lang="en-US" sz="2599">
                <a:solidFill>
                  <a:srgbClr val="4B4B4A"/>
                </a:solidFill>
                <a:latin typeface="Open Sans Light"/>
                <a:ea typeface="Open Sans Light"/>
                <a:cs typeface="Open Sans Light"/>
                <a:sym typeface="Open Sans"/>
              </a:rPr>
              <a:t>One decision that stood out to you</a:t>
            </a:r>
          </a:p>
          <a:p>
            <a:pPr algn="l">
              <a:lnSpc>
                <a:spcPts val="3639"/>
              </a:lnSpc>
            </a:pPr>
            <a:endParaRPr lang="en-US" sz="2599">
              <a:solidFill>
                <a:srgbClr val="4B4B4A"/>
              </a:solidFill>
              <a:latin typeface="Open Sans Light"/>
              <a:ea typeface="Open Sans Light"/>
              <a:cs typeface="Open Sans Light"/>
              <a:sym typeface="Open Sans"/>
            </a:endParaRPr>
          </a:p>
          <a:p>
            <a:pPr algn="l">
              <a:lnSpc>
                <a:spcPts val="3639"/>
              </a:lnSpc>
            </a:pPr>
            <a:r>
              <a:rPr lang="en-US" sz="2599" b="1">
                <a:solidFill>
                  <a:srgbClr val="4B4B4A"/>
                </a:solidFill>
                <a:latin typeface="Open Sans Bold"/>
                <a:ea typeface="Open Sans Bold"/>
                <a:cs typeface="Open Sans Bold"/>
                <a:sym typeface="Open Sans Bold"/>
              </a:rPr>
              <a:t>Older Audience:</a:t>
            </a:r>
          </a:p>
          <a:p>
            <a:pPr algn="l">
              <a:lnSpc>
                <a:spcPts val="3639"/>
              </a:lnSpc>
            </a:pPr>
            <a:r>
              <a:rPr lang="en-US" sz="2599">
                <a:solidFill>
                  <a:srgbClr val="4B4B4A"/>
                </a:solidFill>
                <a:latin typeface="Open Sans Light"/>
                <a:ea typeface="Open Sans Light"/>
                <a:cs typeface="Open Sans Light"/>
                <a:sym typeface="Open Sans"/>
              </a:rPr>
              <a:t>While watching, identify:</a:t>
            </a:r>
          </a:p>
          <a:p>
            <a:pPr marL="561336" lvl="1" indent="-280668" algn="l">
              <a:lnSpc>
                <a:spcPts val="3639"/>
              </a:lnSpc>
              <a:buFont typeface="Arial"/>
              <a:buChar char="•"/>
            </a:pPr>
            <a:r>
              <a:rPr lang="en-US" sz="2599">
                <a:solidFill>
                  <a:srgbClr val="4B4B4A"/>
                </a:solidFill>
                <a:latin typeface="Open Sans Light"/>
                <a:ea typeface="Open Sans Light"/>
                <a:cs typeface="Open Sans Light"/>
                <a:sym typeface="Open Sans"/>
              </a:rPr>
              <a:t>A values-driven decision</a:t>
            </a:r>
          </a:p>
          <a:p>
            <a:pPr marL="561336" lvl="1" indent="-280668" algn="l">
              <a:lnSpc>
                <a:spcPts val="3639"/>
              </a:lnSpc>
              <a:buFont typeface="Arial"/>
              <a:buChar char="•"/>
            </a:pPr>
            <a:r>
              <a:rPr lang="en-US" sz="2599">
                <a:solidFill>
                  <a:srgbClr val="4B4B4A"/>
                </a:solidFill>
                <a:latin typeface="Open Sans Light"/>
                <a:ea typeface="Open Sans Light"/>
                <a:cs typeface="Open Sans Light"/>
                <a:sym typeface="Open Sans"/>
              </a:rPr>
              <a:t>A trade-off (e.g. cost vs sustainability)</a:t>
            </a:r>
          </a:p>
          <a:p>
            <a:pPr marL="561336" lvl="1" indent="-280668" algn="l">
              <a:lnSpc>
                <a:spcPts val="3639"/>
              </a:lnSpc>
              <a:buFont typeface="Arial"/>
              <a:buChar char="•"/>
            </a:pPr>
            <a:r>
              <a:rPr lang="en-US" sz="2599">
                <a:solidFill>
                  <a:srgbClr val="4B4B4A"/>
                </a:solidFill>
                <a:latin typeface="Open Sans Light"/>
                <a:ea typeface="Open Sans Light"/>
                <a:cs typeface="Open Sans Light"/>
                <a:sym typeface="Open Sans"/>
              </a:rPr>
              <a:t>Why that decision matters long-term</a:t>
            </a:r>
          </a:p>
        </p:txBody>
      </p:sp>
      <p:sp>
        <p:nvSpPr>
          <p:cNvPr id="11" name="TextBox 11"/>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Solway Blankets – Sustainability in Action</a:t>
            </a:r>
          </a:p>
        </p:txBody>
      </p:sp>
      <p:pic>
        <p:nvPicPr>
          <p:cNvPr id="1026" name="Picture 2" descr="Solway Blankets">
            <a:extLst>
              <a:ext uri="{FF2B5EF4-FFF2-40B4-BE49-F238E27FC236}">
                <a16:creationId xmlns:a16="http://schemas.microsoft.com/office/drawing/2014/main" id="{9698A1E5-51E6-4FF8-0B2F-A9C775E59B4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0352" y="8799389"/>
            <a:ext cx="4676823" cy="1044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1028700" y="1822195"/>
            <a:ext cx="16230600" cy="7563486"/>
          </a:xfrm>
          <a:prstGeom prst="rect">
            <a:avLst/>
          </a:prstGeom>
        </p:spPr>
        <p:txBody>
          <a:bodyPr lIns="0" tIns="0" rIns="0" bIns="0" rtlCol="0" anchor="t">
            <a:spAutoFit/>
          </a:bodyPr>
          <a:lstStyle/>
          <a:p>
            <a:pPr algn="l">
              <a:lnSpc>
                <a:spcPts val="3639"/>
              </a:lnSpc>
            </a:pPr>
            <a:r>
              <a:rPr lang="en-US" sz="2599">
                <a:solidFill>
                  <a:srgbClr val="4B4B4A"/>
                </a:solidFill>
                <a:latin typeface="Open Sans Light"/>
                <a:ea typeface="Open Sans Light"/>
                <a:cs typeface="Open Sans Light"/>
                <a:sym typeface="Open Sans"/>
              </a:rPr>
              <a:t>Greenwashing is a marketing tactic where a company spends more time and money claiming to be "sustainable" or "eco-friendly" than actually doing the hard work to minimize its environmental impact.</a:t>
            </a:r>
          </a:p>
          <a:p>
            <a:pPr algn="l">
              <a:lnSpc>
                <a:spcPts val="3639"/>
              </a:lnSpc>
            </a:pPr>
            <a:endParaRPr lang="en-US" sz="2599">
              <a:solidFill>
                <a:srgbClr val="4B4B4A"/>
              </a:solidFill>
              <a:latin typeface="Open Sans Light"/>
              <a:ea typeface="Open Sans Light"/>
              <a:cs typeface="Open Sans Light"/>
              <a:sym typeface="Open Sans"/>
            </a:endParaRPr>
          </a:p>
          <a:p>
            <a:pPr algn="l">
              <a:lnSpc>
                <a:spcPts val="3639"/>
              </a:lnSpc>
            </a:pPr>
            <a:endParaRPr lang="en-US" sz="2599">
              <a:solidFill>
                <a:srgbClr val="4B4B4A"/>
              </a:solidFill>
              <a:latin typeface="Open Sans Light"/>
              <a:ea typeface="Open Sans Light"/>
              <a:cs typeface="Open Sans Light"/>
              <a:sym typeface="Open Sans"/>
            </a:endParaRPr>
          </a:p>
          <a:p>
            <a:pPr algn="l">
              <a:lnSpc>
                <a:spcPts val="3639"/>
              </a:lnSpc>
            </a:pPr>
            <a:endParaRPr lang="en-US" sz="2599">
              <a:solidFill>
                <a:srgbClr val="4B4B4A"/>
              </a:solidFill>
              <a:latin typeface="Open Sans Light"/>
              <a:ea typeface="Open Sans Light"/>
              <a:cs typeface="Open Sans Light"/>
              <a:sym typeface="Open Sans"/>
            </a:endParaRPr>
          </a:p>
          <a:p>
            <a:pPr algn="l">
              <a:lnSpc>
                <a:spcPts val="3639"/>
              </a:lnSpc>
            </a:pPr>
            <a:endParaRPr lang="en-US" sz="2599">
              <a:solidFill>
                <a:srgbClr val="4B4B4A"/>
              </a:solidFill>
              <a:latin typeface="Open Sans Light"/>
              <a:ea typeface="Open Sans Light"/>
              <a:cs typeface="Open Sans Light"/>
              <a:sym typeface="Open Sans"/>
            </a:endParaRPr>
          </a:p>
          <a:p>
            <a:pPr algn="l">
              <a:lnSpc>
                <a:spcPts val="3639"/>
              </a:lnSpc>
            </a:pPr>
            <a:endParaRPr lang="en-US" sz="2599">
              <a:solidFill>
                <a:srgbClr val="4B4B4A"/>
              </a:solidFill>
              <a:latin typeface="Open Sans Light"/>
              <a:ea typeface="Open Sans Light"/>
              <a:cs typeface="Open Sans Light"/>
              <a:sym typeface="Open Sans"/>
            </a:endParaRPr>
          </a:p>
          <a:p>
            <a:pPr algn="l">
              <a:lnSpc>
                <a:spcPts val="3639"/>
              </a:lnSpc>
            </a:pPr>
            <a:endParaRPr lang="en-US" sz="2599">
              <a:solidFill>
                <a:srgbClr val="4B4B4A"/>
              </a:solidFill>
              <a:latin typeface="Open Sans Light"/>
              <a:ea typeface="Open Sans Light"/>
              <a:cs typeface="Open Sans Light"/>
              <a:sym typeface="Open Sans"/>
            </a:endParaRPr>
          </a:p>
          <a:p>
            <a:pPr algn="l">
              <a:lnSpc>
                <a:spcPts val="3639"/>
              </a:lnSpc>
            </a:pPr>
            <a:endParaRPr lang="en-US" sz="2599">
              <a:solidFill>
                <a:srgbClr val="4B4B4A"/>
              </a:solidFill>
              <a:latin typeface="Open Sans Light"/>
              <a:ea typeface="Open Sans Light"/>
              <a:cs typeface="Open Sans Light"/>
              <a:sym typeface="Open Sans"/>
            </a:endParaRPr>
          </a:p>
          <a:p>
            <a:pPr algn="l">
              <a:lnSpc>
                <a:spcPts val="3639"/>
              </a:lnSpc>
            </a:pPr>
            <a:r>
              <a:rPr lang="en-US" sz="2599">
                <a:solidFill>
                  <a:srgbClr val="4B4B4A"/>
                </a:solidFill>
                <a:latin typeface="Open Sans Light"/>
                <a:ea typeface="Open Sans Light"/>
                <a:cs typeface="Open Sans Light"/>
                <a:sym typeface="Open Sans"/>
              </a:rPr>
              <a:t>Think of it as Mother Nature’s version of a "filter" on social media. The business wants to look green and clean on the outside to attract customers, but behind the scenes, their core practices remain wasteful or harmful. It’s essentially "all talk and no walk."</a:t>
            </a:r>
          </a:p>
          <a:p>
            <a:pPr algn="l">
              <a:lnSpc>
                <a:spcPts val="3079"/>
              </a:lnSpc>
            </a:pPr>
            <a:endParaRPr lang="en-US" sz="2599">
              <a:solidFill>
                <a:srgbClr val="4B4B4A"/>
              </a:solidFill>
              <a:latin typeface="Open Sans Light"/>
              <a:ea typeface="Open Sans Light"/>
              <a:cs typeface="Open Sans Light"/>
              <a:sym typeface="Open Sans"/>
            </a:endParaRPr>
          </a:p>
          <a:p>
            <a:pPr algn="l">
              <a:lnSpc>
                <a:spcPts val="3079"/>
              </a:lnSpc>
            </a:pPr>
            <a:endParaRPr lang="en-US" sz="2599">
              <a:solidFill>
                <a:srgbClr val="4B4B4A"/>
              </a:solidFill>
              <a:latin typeface="Open Sans Light"/>
              <a:ea typeface="Open Sans Light"/>
              <a:cs typeface="Open Sans Light"/>
              <a:sym typeface="Open Sans"/>
            </a:endParaRPr>
          </a:p>
          <a:p>
            <a:pPr algn="l">
              <a:lnSpc>
                <a:spcPts val="3079"/>
              </a:lnSpc>
            </a:pPr>
            <a:endParaRPr lang="en-US" sz="2599">
              <a:solidFill>
                <a:srgbClr val="4B4B4A"/>
              </a:solidFill>
              <a:latin typeface="Open Sans Light"/>
              <a:ea typeface="Open Sans Light"/>
              <a:cs typeface="Open Sans Light"/>
              <a:sym typeface="Open Sans"/>
            </a:endParaRPr>
          </a:p>
          <a:p>
            <a:pPr algn="l">
              <a:lnSpc>
                <a:spcPts val="3639"/>
              </a:lnSpc>
            </a:pPr>
            <a:r>
              <a:rPr lang="en-US" sz="2599" b="1">
                <a:solidFill>
                  <a:srgbClr val="834E95"/>
                </a:solidFill>
                <a:latin typeface="Open Sans Bold"/>
                <a:ea typeface="Open Sans Bold"/>
                <a:cs typeface="Open Sans Bold"/>
                <a:sym typeface="Open Sans Bold"/>
              </a:rPr>
              <a:t>Workbook Task 10:</a:t>
            </a:r>
          </a:p>
          <a:p>
            <a:pPr algn="l">
              <a:lnSpc>
                <a:spcPts val="3639"/>
              </a:lnSpc>
            </a:pPr>
            <a:r>
              <a:rPr lang="en-US" sz="2599">
                <a:solidFill>
                  <a:srgbClr val="4B4B4A"/>
                </a:solidFill>
                <a:latin typeface="Open Sans Light"/>
                <a:ea typeface="Open Sans Light"/>
                <a:cs typeface="Open Sans Light"/>
                <a:sym typeface="Open Sans"/>
              </a:rPr>
              <a:t>Why might a business pretend to be sustainable?</a:t>
            </a:r>
          </a:p>
        </p:txBody>
      </p:sp>
      <p:sp>
        <p:nvSpPr>
          <p:cNvPr id="8" name="Freeform 8"/>
          <p:cNvSpPr/>
          <p:nvPr/>
        </p:nvSpPr>
        <p:spPr>
          <a:xfrm>
            <a:off x="6885692" y="2225526"/>
            <a:ext cx="4516617" cy="4516617"/>
          </a:xfrm>
          <a:custGeom>
            <a:avLst/>
            <a:gdLst/>
            <a:ahLst/>
            <a:cxnLst/>
            <a:rect l="l" t="t" r="r" b="b"/>
            <a:pathLst>
              <a:path w="4516617" h="4516617">
                <a:moveTo>
                  <a:pt x="0" y="0"/>
                </a:moveTo>
                <a:lnTo>
                  <a:pt x="4516616" y="0"/>
                </a:lnTo>
                <a:lnTo>
                  <a:pt x="4516616" y="4516617"/>
                </a:lnTo>
                <a:lnTo>
                  <a:pt x="0" y="4516617"/>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9</a:t>
            </a:r>
          </a:p>
        </p:txBody>
      </p:sp>
      <p:sp>
        <p:nvSpPr>
          <p:cNvPr id="10" name="TextBox 10"/>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Greenwashing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78A970B38FD1429C0643C0E64A7DAF" ma:contentTypeVersion="18" ma:contentTypeDescription="Create a new document." ma:contentTypeScope="" ma:versionID="1b32a340a4dfd5d7cd7d1caa49101939">
  <xsd:schema xmlns:xsd="http://www.w3.org/2001/XMLSchema" xmlns:xs="http://www.w3.org/2001/XMLSchema" xmlns:p="http://schemas.microsoft.com/office/2006/metadata/properties" xmlns:ns2="e3514fc7-6ab9-4a79-9a53-7a04955ac768" xmlns:ns3="26a793e9-0373-40e5-b3f4-66c206131cbb" targetNamespace="http://schemas.microsoft.com/office/2006/metadata/properties" ma:root="true" ma:fieldsID="3a4ac6a32170934d2b2e9e7001c7443f" ns2:_="" ns3:_="">
    <xsd:import namespace="e3514fc7-6ab9-4a79-9a53-7a04955ac768"/>
    <xsd:import namespace="26a793e9-0373-40e5-b3f4-66c206131c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14fc7-6ab9-4a79-9a53-7a04955ac7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c46c83-c5ee-4e42-98f2-216ffc64b6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a793e9-0373-40e5-b3f4-66c206131c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2b5af19-cff7-4b05-a650-0e02cecf7d15}" ma:internalName="TaxCatchAll" ma:showField="CatchAllData" ma:web="26a793e9-0373-40e5-b3f4-66c206131c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514fc7-6ab9-4a79-9a53-7a04955ac768">
      <Terms xmlns="http://schemas.microsoft.com/office/infopath/2007/PartnerControls"/>
    </lcf76f155ced4ddcb4097134ff3c332f>
    <TaxCatchAll xmlns="26a793e9-0373-40e5-b3f4-66c206131cbb" xsi:nil="true"/>
  </documentManagement>
</p:properties>
</file>

<file path=customXml/itemProps1.xml><?xml version="1.0" encoding="utf-8"?>
<ds:datastoreItem xmlns:ds="http://schemas.openxmlformats.org/officeDocument/2006/customXml" ds:itemID="{A2EF2599-49AF-46F9-A4F8-EDF59AED2FC5}"/>
</file>

<file path=customXml/itemProps2.xml><?xml version="1.0" encoding="utf-8"?>
<ds:datastoreItem xmlns:ds="http://schemas.openxmlformats.org/officeDocument/2006/customXml" ds:itemID="{349E063F-0E3D-4554-AD39-254FEE4AD01C}"/>
</file>

<file path=customXml/itemProps3.xml><?xml version="1.0" encoding="utf-8"?>
<ds:datastoreItem xmlns:ds="http://schemas.openxmlformats.org/officeDocument/2006/customXml" ds:itemID="{78DB8A9E-4213-4CED-9B92-5E58A90EB0A5}"/>
</file>

<file path=docProps/app.xml><?xml version="1.0" encoding="utf-8"?>
<Properties xmlns="http://schemas.openxmlformats.org/officeDocument/2006/extended-properties" xmlns:vt="http://schemas.openxmlformats.org/officeDocument/2006/docPropsVTypes">
  <TotalTime>71</TotalTime>
  <Words>922</Words>
  <Application>Microsoft Macintosh PowerPoint</Application>
  <PresentationFormat>Custom</PresentationFormat>
  <Paragraphs>173</Paragraphs>
  <Slides>11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Open Sans Light</vt:lpstr>
      <vt:lpstr>Montserrat Bold</vt:lpstr>
      <vt:lpstr>Open Sans Bold</vt:lpstr>
      <vt:lpstr>Open Sans Semi-Bold</vt:lpstr>
      <vt:lpstr>Open Sans Medium</vt:lpstr>
      <vt:lpstr>Montserrat</vt:lpstr>
      <vt:lpstr>Montserrat Semi-Bold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Sustainable &amp; Responsible business</dc:title>
  <cp:lastModifiedBy>Kara Hunter</cp:lastModifiedBy>
  <cp:revision>6</cp:revision>
  <dcterms:created xsi:type="dcterms:W3CDTF">2006-08-16T00:00:00Z</dcterms:created>
  <dcterms:modified xsi:type="dcterms:W3CDTF">2026-04-09T16:49:39Z</dcterms:modified>
  <dc:identifier>DAHEH0T84yY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0x010100CC78A970B38FD1429C0643C0E64A7DAF</vt:lpwstr>
  </property>
</Properties>
</file>