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serrat" pitchFamily="2" charset="77"/>
      <p:regular r:id="rId13"/>
      <p:bold r:id="rId14"/>
      <p:italic r:id="rId15"/>
      <p:boldItalic r:id="rId16"/>
    </p:embeddedFont>
    <p:embeddedFont>
      <p:font typeface="Montserrat Bold" pitchFamily="2" charset="77"/>
      <p:regular r:id="rId17"/>
      <p:bold r:id="rId18"/>
      <p:italic r:id="rId19"/>
      <p:boldItalic r:id="rId20"/>
    </p:embeddedFont>
    <p:embeddedFont>
      <p:font typeface="Montserrat Semi-Bold" pitchFamily="2" charset="77"/>
      <p:regular r:id="rId21"/>
      <p:bold r:id="rId22"/>
      <p:italic r:id="rId23"/>
      <p:boldItalic r:id="rId24"/>
    </p:embeddedFont>
    <p:embeddedFont>
      <p:font typeface="Open Sans Bold" pitchFamily="2" charset="0"/>
      <p:regular r:id="rId25"/>
      <p:bold r:id="rId26"/>
    </p:embeddedFont>
    <p:embeddedFont>
      <p:font typeface="Open Sans Light" panose="020B0306030504020204" pitchFamily="34" charset="0"/>
      <p:regular r:id="rId27"/>
      <p:bold r:id="rId28"/>
      <p:italic r:id="rId29"/>
      <p:boldItalic r:id="rId30"/>
    </p:embeddedFont>
    <p:embeddedFont>
      <p:font typeface="Open Sans Medium" pitchFamily="2" charset="0"/>
      <p:regular r:id="rId31"/>
    </p:embeddedFont>
    <p:embeddedFont>
      <p:font typeface="Open Sans Semi-Bold"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autoAdjust="0"/>
    <p:restoredTop sz="94626" autoAdjust="0"/>
  </p:normalViewPr>
  <p:slideViewPr>
    <p:cSldViewPr>
      <p:cViewPr varScale="1">
        <p:scale>
          <a:sx n="80" d="100"/>
          <a:sy n="80" d="100"/>
        </p:scale>
        <p:origin x="95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Video embedded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3107285"/>
            <a:ext cx="5902464" cy="4163823"/>
          </a:xfrm>
          <a:prstGeom prst="rect">
            <a:avLst/>
          </a:prstGeom>
        </p:spPr>
        <p:txBody>
          <a:bodyPr lIns="0" tIns="0" rIns="0" bIns="0" rtlCol="0" anchor="t">
            <a:spAutoFit/>
          </a:bodyPr>
          <a:lstStyle/>
          <a:p>
            <a:pPr algn="l">
              <a:lnSpc>
                <a:spcPts val="8322"/>
              </a:lnSpc>
            </a:pPr>
            <a:r>
              <a:rPr lang="en-US" sz="5944" b="1">
                <a:solidFill>
                  <a:srgbClr val="177478"/>
                </a:solidFill>
                <a:latin typeface="Montserrat Bold"/>
                <a:ea typeface="Montserrat Bold"/>
                <a:cs typeface="Montserrat Bold"/>
                <a:sym typeface="Montserrat Bold"/>
              </a:rPr>
              <a:t>Module 13:</a:t>
            </a:r>
          </a:p>
          <a:p>
            <a:pPr algn="l">
              <a:lnSpc>
                <a:spcPts val="8322"/>
              </a:lnSpc>
            </a:pPr>
            <a:r>
              <a:rPr lang="en-US" sz="5944">
                <a:solidFill>
                  <a:srgbClr val="834E95"/>
                </a:solidFill>
                <a:latin typeface="Montserrat"/>
                <a:ea typeface="Montserrat"/>
                <a:cs typeface="Montserrat"/>
                <a:sym typeface="Montserrat"/>
              </a:rPr>
              <a:t>Resilience &amp; Learning from Failure</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GB"/>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GB"/>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74869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Business Reality</a:t>
            </a:r>
          </a:p>
        </p:txBody>
      </p:sp>
      <p:sp>
        <p:nvSpPr>
          <p:cNvPr id="10" name="TextBox 10"/>
          <p:cNvSpPr txBox="1"/>
          <p:nvPr/>
        </p:nvSpPr>
        <p:spPr>
          <a:xfrm>
            <a:off x="1567288" y="7318733"/>
            <a:ext cx="11163225" cy="396240"/>
          </a:xfrm>
          <a:prstGeom prst="rect">
            <a:avLst/>
          </a:prstGeom>
        </p:spPr>
        <p:txBody>
          <a:bodyPr lIns="0" tIns="0" rIns="0" bIns="0" rtlCol="0" anchor="t">
            <a:spAutoFit/>
          </a:bodyPr>
          <a:lstStyle/>
          <a:p>
            <a:pPr algn="l">
              <a:lnSpc>
                <a:spcPts val="3359"/>
              </a:lnSpc>
            </a:pPr>
            <a:r>
              <a:rPr lang="en-US" sz="2400" b="1">
                <a:solidFill>
                  <a:srgbClr val="177478"/>
                </a:solidFill>
                <a:latin typeface="Open Sans Medium"/>
                <a:ea typeface="Open Sans Medium"/>
                <a:cs typeface="Open Sans Medium"/>
                <a:sym typeface="Open Sans Medium"/>
              </a:rPr>
              <a:t>What happens when things don’t go to 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25" name="TextBox 25"/>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10</a:t>
            </a:r>
          </a:p>
        </p:txBody>
      </p:sp>
      <p:sp>
        <p:nvSpPr>
          <p:cNvPr id="26" name="TextBox 26"/>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7" name="TextBox 27"/>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sp>
        <p:nvSpPr>
          <p:cNvPr id="33" name="Freeform 33"/>
          <p:cNvSpPr/>
          <p:nvPr/>
        </p:nvSpPr>
        <p:spPr>
          <a:xfrm rot="1105400">
            <a:off x="14094379" y="798775"/>
            <a:ext cx="3081997" cy="3502269"/>
          </a:xfrm>
          <a:custGeom>
            <a:avLst/>
            <a:gdLst/>
            <a:ahLst/>
            <a:cxnLst/>
            <a:rect l="l" t="t" r="r" b="b"/>
            <a:pathLst>
              <a:path w="3081997" h="3502269">
                <a:moveTo>
                  <a:pt x="0" y="0"/>
                </a:moveTo>
                <a:lnTo>
                  <a:pt x="3081996" y="0"/>
                </a:lnTo>
                <a:lnTo>
                  <a:pt x="3081996" y="3502268"/>
                </a:lnTo>
                <a:lnTo>
                  <a:pt x="0" y="35022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4" name="Group 7">
            <a:extLst>
              <a:ext uri="{FF2B5EF4-FFF2-40B4-BE49-F238E27FC236}">
                <a16:creationId xmlns:a16="http://schemas.microsoft.com/office/drawing/2014/main" id="{A6EACBC1-A030-520D-7DC9-0A46F88E6396}"/>
              </a:ext>
            </a:extLst>
          </p:cNvPr>
          <p:cNvGrpSpPr/>
          <p:nvPr/>
        </p:nvGrpSpPr>
        <p:grpSpPr>
          <a:xfrm>
            <a:off x="1203325" y="3188183"/>
            <a:ext cx="711200" cy="711200"/>
            <a:chOff x="0" y="0"/>
            <a:chExt cx="948267" cy="948267"/>
          </a:xfrm>
        </p:grpSpPr>
        <p:grpSp>
          <p:nvGrpSpPr>
            <p:cNvPr id="35" name="Group 8">
              <a:extLst>
                <a:ext uri="{FF2B5EF4-FFF2-40B4-BE49-F238E27FC236}">
                  <a16:creationId xmlns:a16="http://schemas.microsoft.com/office/drawing/2014/main" id="{AAB6285A-D228-5D6F-03A3-A9CD70158D67}"/>
                </a:ext>
              </a:extLst>
            </p:cNvPr>
            <p:cNvGrpSpPr/>
            <p:nvPr/>
          </p:nvGrpSpPr>
          <p:grpSpPr>
            <a:xfrm>
              <a:off x="0" y="0"/>
              <a:ext cx="948267" cy="948267"/>
              <a:chOff x="0" y="0"/>
              <a:chExt cx="812800" cy="812800"/>
            </a:xfrm>
          </p:grpSpPr>
          <p:sp>
            <p:nvSpPr>
              <p:cNvPr id="37" name="Freeform 9">
                <a:extLst>
                  <a:ext uri="{FF2B5EF4-FFF2-40B4-BE49-F238E27FC236}">
                    <a16:creationId xmlns:a16="http://schemas.microsoft.com/office/drawing/2014/main" id="{AB53F9CB-DA7C-7AAB-B8C7-F821D4E23B7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38" name="TextBox 10">
                <a:extLst>
                  <a:ext uri="{FF2B5EF4-FFF2-40B4-BE49-F238E27FC236}">
                    <a16:creationId xmlns:a16="http://schemas.microsoft.com/office/drawing/2014/main" id="{E5DC74E1-C4B2-7998-6C88-E92A10414AB9}"/>
                  </a:ext>
                </a:extLst>
              </p:cNvPr>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6" name="TextBox 11">
              <a:extLst>
                <a:ext uri="{FF2B5EF4-FFF2-40B4-BE49-F238E27FC236}">
                  <a16:creationId xmlns:a16="http://schemas.microsoft.com/office/drawing/2014/main" id="{786AF9AB-0785-3E44-3905-ED1B03CBAF59}"/>
                </a:ext>
              </a:extLst>
            </p:cNvPr>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39" name="Group 12">
            <a:extLst>
              <a:ext uri="{FF2B5EF4-FFF2-40B4-BE49-F238E27FC236}">
                <a16:creationId xmlns:a16="http://schemas.microsoft.com/office/drawing/2014/main" id="{951D548C-C044-858E-1ED4-BD87BF39B1DA}"/>
              </a:ext>
            </a:extLst>
          </p:cNvPr>
          <p:cNvGrpSpPr/>
          <p:nvPr/>
        </p:nvGrpSpPr>
        <p:grpSpPr>
          <a:xfrm>
            <a:off x="1203325" y="4317979"/>
            <a:ext cx="711200" cy="711200"/>
            <a:chOff x="0" y="0"/>
            <a:chExt cx="948267" cy="948267"/>
          </a:xfrm>
        </p:grpSpPr>
        <p:grpSp>
          <p:nvGrpSpPr>
            <p:cNvPr id="40" name="Group 13">
              <a:extLst>
                <a:ext uri="{FF2B5EF4-FFF2-40B4-BE49-F238E27FC236}">
                  <a16:creationId xmlns:a16="http://schemas.microsoft.com/office/drawing/2014/main" id="{14EFB02A-C3CA-1C69-B02C-41E030BC94DA}"/>
                </a:ext>
              </a:extLst>
            </p:cNvPr>
            <p:cNvGrpSpPr/>
            <p:nvPr/>
          </p:nvGrpSpPr>
          <p:grpSpPr>
            <a:xfrm>
              <a:off x="0" y="0"/>
              <a:ext cx="948267" cy="948267"/>
              <a:chOff x="0" y="0"/>
              <a:chExt cx="812800" cy="812800"/>
            </a:xfrm>
          </p:grpSpPr>
          <p:sp>
            <p:nvSpPr>
              <p:cNvPr id="42" name="Freeform 14">
                <a:extLst>
                  <a:ext uri="{FF2B5EF4-FFF2-40B4-BE49-F238E27FC236}">
                    <a16:creationId xmlns:a16="http://schemas.microsoft.com/office/drawing/2014/main" id="{241FC7AB-98AC-6A40-0B8A-A817559D1B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43" name="TextBox 15">
                <a:extLst>
                  <a:ext uri="{FF2B5EF4-FFF2-40B4-BE49-F238E27FC236}">
                    <a16:creationId xmlns:a16="http://schemas.microsoft.com/office/drawing/2014/main" id="{9605152F-5156-7EB7-9049-56720C6902EA}"/>
                  </a:ext>
                </a:extLst>
              </p:cNvPr>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41" name="TextBox 16">
              <a:extLst>
                <a:ext uri="{FF2B5EF4-FFF2-40B4-BE49-F238E27FC236}">
                  <a16:creationId xmlns:a16="http://schemas.microsoft.com/office/drawing/2014/main" id="{79B733A4-2D2E-E881-9F29-2EEA73B16F46}"/>
                </a:ext>
              </a:extLst>
            </p:cNvPr>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44" name="Group 17">
            <a:extLst>
              <a:ext uri="{FF2B5EF4-FFF2-40B4-BE49-F238E27FC236}">
                <a16:creationId xmlns:a16="http://schemas.microsoft.com/office/drawing/2014/main" id="{7FA2E7F6-93B4-8DB4-A248-EA8290C25CAE}"/>
              </a:ext>
            </a:extLst>
          </p:cNvPr>
          <p:cNvGrpSpPr/>
          <p:nvPr/>
        </p:nvGrpSpPr>
        <p:grpSpPr>
          <a:xfrm>
            <a:off x="1203325" y="5445412"/>
            <a:ext cx="711200" cy="711200"/>
            <a:chOff x="0" y="0"/>
            <a:chExt cx="948267" cy="948267"/>
          </a:xfrm>
        </p:grpSpPr>
        <p:grpSp>
          <p:nvGrpSpPr>
            <p:cNvPr id="45" name="Group 18">
              <a:extLst>
                <a:ext uri="{FF2B5EF4-FFF2-40B4-BE49-F238E27FC236}">
                  <a16:creationId xmlns:a16="http://schemas.microsoft.com/office/drawing/2014/main" id="{DB004A81-7136-DBD3-76C7-1FCED9BA22B5}"/>
                </a:ext>
              </a:extLst>
            </p:cNvPr>
            <p:cNvGrpSpPr/>
            <p:nvPr/>
          </p:nvGrpSpPr>
          <p:grpSpPr>
            <a:xfrm>
              <a:off x="0" y="0"/>
              <a:ext cx="948267" cy="948267"/>
              <a:chOff x="0" y="0"/>
              <a:chExt cx="812800" cy="812800"/>
            </a:xfrm>
          </p:grpSpPr>
          <p:sp>
            <p:nvSpPr>
              <p:cNvPr id="47" name="Freeform 19">
                <a:extLst>
                  <a:ext uri="{FF2B5EF4-FFF2-40B4-BE49-F238E27FC236}">
                    <a16:creationId xmlns:a16="http://schemas.microsoft.com/office/drawing/2014/main" id="{0D4F373D-E45A-690B-6AF0-5ED9A5422F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48" name="TextBox 20">
                <a:extLst>
                  <a:ext uri="{FF2B5EF4-FFF2-40B4-BE49-F238E27FC236}">
                    <a16:creationId xmlns:a16="http://schemas.microsoft.com/office/drawing/2014/main" id="{FC7F9A4A-AFF3-8300-0FC8-50C335766D1A}"/>
                  </a:ext>
                </a:extLst>
              </p:cNvPr>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46" name="TextBox 21">
              <a:extLst>
                <a:ext uri="{FF2B5EF4-FFF2-40B4-BE49-F238E27FC236}">
                  <a16:creationId xmlns:a16="http://schemas.microsoft.com/office/drawing/2014/main" id="{09CF12BC-06A2-D31D-5EAA-7BB2704DA0A6}"/>
                </a:ext>
              </a:extLst>
            </p:cNvPr>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49" name="Group 22">
            <a:extLst>
              <a:ext uri="{FF2B5EF4-FFF2-40B4-BE49-F238E27FC236}">
                <a16:creationId xmlns:a16="http://schemas.microsoft.com/office/drawing/2014/main" id="{3A6B8AA7-F093-5EB2-227C-E56DE5DED57D}"/>
              </a:ext>
            </a:extLst>
          </p:cNvPr>
          <p:cNvGrpSpPr/>
          <p:nvPr/>
        </p:nvGrpSpPr>
        <p:grpSpPr>
          <a:xfrm>
            <a:off x="1203325" y="6460312"/>
            <a:ext cx="711200" cy="711200"/>
            <a:chOff x="0" y="0"/>
            <a:chExt cx="812800" cy="812800"/>
          </a:xfrm>
        </p:grpSpPr>
        <p:sp>
          <p:nvSpPr>
            <p:cNvPr id="50" name="Freeform 23">
              <a:extLst>
                <a:ext uri="{FF2B5EF4-FFF2-40B4-BE49-F238E27FC236}">
                  <a16:creationId xmlns:a16="http://schemas.microsoft.com/office/drawing/2014/main" id="{01FA4D17-A09E-C1ED-ED3A-FD0D749E19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51" name="TextBox 24">
              <a:extLst>
                <a:ext uri="{FF2B5EF4-FFF2-40B4-BE49-F238E27FC236}">
                  <a16:creationId xmlns:a16="http://schemas.microsoft.com/office/drawing/2014/main" id="{A5E3EE41-E888-8AC4-982C-AC8CF477E274}"/>
                </a:ext>
              </a:extLst>
            </p:cNvPr>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52" name="TextBox 26">
            <a:extLst>
              <a:ext uri="{FF2B5EF4-FFF2-40B4-BE49-F238E27FC236}">
                <a16:creationId xmlns:a16="http://schemas.microsoft.com/office/drawing/2014/main" id="{31B929A2-6161-A9A1-7F98-D89C64754328}"/>
              </a:ext>
            </a:extLst>
          </p:cNvPr>
          <p:cNvSpPr txBox="1"/>
          <p:nvPr/>
        </p:nvSpPr>
        <p:spPr>
          <a:xfrm>
            <a:off x="1203325" y="6490675"/>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53" name="TextBox 31">
            <a:extLst>
              <a:ext uri="{FF2B5EF4-FFF2-40B4-BE49-F238E27FC236}">
                <a16:creationId xmlns:a16="http://schemas.microsoft.com/office/drawing/2014/main" id="{897ED99E-9FA5-6D75-6C25-0117441DCEB4}"/>
              </a:ext>
            </a:extLst>
          </p:cNvPr>
          <p:cNvSpPr txBox="1"/>
          <p:nvPr/>
        </p:nvSpPr>
        <p:spPr>
          <a:xfrm>
            <a:off x="1981200" y="2829560"/>
            <a:ext cx="10578515" cy="4234429"/>
          </a:xfrm>
          <a:prstGeom prst="rect">
            <a:avLst/>
          </a:prstGeom>
        </p:spPr>
        <p:txBody>
          <a:bodyPr lIns="0" tIns="0" rIns="0" bIns="0" rtlCol="0" anchor="t">
            <a:spAutoFit/>
          </a:bodyPr>
          <a:lstStyle/>
          <a:p>
            <a:pPr>
              <a:lnSpc>
                <a:spcPct val="300000"/>
              </a:lnSpc>
            </a:pPr>
            <a:r>
              <a:rPr lang="en-GB" sz="2400" dirty="0">
                <a:latin typeface="Open Sans Light" pitchFamily="2" charset="0"/>
                <a:ea typeface="Open Sans Light" pitchFamily="2" charset="0"/>
                <a:cs typeface="Open Sans Light" pitchFamily="2" charset="0"/>
              </a:rPr>
              <a:t>Understand that setbacks are a normal part of learning and growth</a:t>
            </a:r>
          </a:p>
          <a:p>
            <a:pPr>
              <a:lnSpc>
                <a:spcPct val="300000"/>
              </a:lnSpc>
            </a:pPr>
            <a:r>
              <a:rPr lang="en-GB" sz="2400" dirty="0">
                <a:latin typeface="Open Sans Light" pitchFamily="2" charset="0"/>
                <a:ea typeface="Open Sans Light" pitchFamily="2" charset="0"/>
                <a:cs typeface="Open Sans Light" pitchFamily="2" charset="0"/>
              </a:rPr>
              <a:t>Explore thoughts and feelings that arise when things don’t go to plan</a:t>
            </a:r>
          </a:p>
          <a:p>
            <a:pPr>
              <a:lnSpc>
                <a:spcPct val="300000"/>
              </a:lnSpc>
            </a:pPr>
            <a:r>
              <a:rPr lang="en-GB" sz="2400" dirty="0">
                <a:latin typeface="Open Sans Light" pitchFamily="2" charset="0"/>
                <a:ea typeface="Open Sans Light" pitchFamily="2" charset="0"/>
                <a:cs typeface="Open Sans Light" pitchFamily="2" charset="0"/>
              </a:rPr>
              <a:t>Identify supportive and unhelpful influences (green and red flags)</a:t>
            </a:r>
          </a:p>
          <a:p>
            <a:pPr>
              <a:lnSpc>
                <a:spcPct val="300000"/>
              </a:lnSpc>
            </a:pPr>
            <a:r>
              <a:rPr lang="en-GB" sz="2400" dirty="0">
                <a:latin typeface="Open Sans Light" pitchFamily="2" charset="0"/>
                <a:ea typeface="Open Sans Light" pitchFamily="2" charset="0"/>
                <a:cs typeface="Open Sans Light" pitchFamily="2" charset="0"/>
              </a:rPr>
              <a:t>Learn strategies to respond to challenges and move forward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3307756"/>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GB"/>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362700" y="3307756"/>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GB"/>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grpSp>
        <p:nvGrpSpPr>
          <p:cNvPr id="13" name="Group 13"/>
          <p:cNvGrpSpPr/>
          <p:nvPr/>
        </p:nvGrpSpPr>
        <p:grpSpPr>
          <a:xfrm>
            <a:off x="12115800" y="3307756"/>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GB"/>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793750" y="3513365"/>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GB"/>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620081" y="3513365"/>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GB"/>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446412" y="3513365"/>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GB"/>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581150" y="365179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609600" y="4591123"/>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409652" y="365179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233812" y="3651795"/>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856414" y="2559626"/>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programme is about exploring ideas, building confidence and understanding how enterprise can create opportunities in the South of Scotland.</a:t>
            </a:r>
          </a:p>
        </p:txBody>
      </p:sp>
      <p:sp>
        <p:nvSpPr>
          <p:cNvPr id="38" name="TextBox 38"/>
          <p:cNvSpPr txBox="1"/>
          <p:nvPr/>
        </p:nvSpPr>
        <p:spPr>
          <a:xfrm>
            <a:off x="6362700" y="4591123"/>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100271" y="4572073"/>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grpSp>
        <p:nvGrpSpPr>
          <p:cNvPr id="7" name="Group 7"/>
          <p:cNvGrpSpPr/>
          <p:nvPr/>
        </p:nvGrpSpPr>
        <p:grpSpPr>
          <a:xfrm>
            <a:off x="1028700" y="2654588"/>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784384"/>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911817"/>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926717"/>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GB"/>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Freeform 25"/>
          <p:cNvSpPr/>
          <p:nvPr/>
        </p:nvSpPr>
        <p:spPr>
          <a:xfrm rot="1105400">
            <a:off x="14094379" y="798775"/>
            <a:ext cx="3081997" cy="3502269"/>
          </a:xfrm>
          <a:custGeom>
            <a:avLst/>
            <a:gdLst/>
            <a:ahLst/>
            <a:cxnLst/>
            <a:rect l="l" t="t" r="r" b="b"/>
            <a:pathLst>
              <a:path w="3081997" h="3502269">
                <a:moveTo>
                  <a:pt x="0" y="0"/>
                </a:moveTo>
                <a:lnTo>
                  <a:pt x="3081996" y="0"/>
                </a:lnTo>
                <a:lnTo>
                  <a:pt x="3081996" y="3502268"/>
                </a:lnTo>
                <a:lnTo>
                  <a:pt x="0" y="350226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6" name="TextBox 26"/>
          <p:cNvSpPr txBox="1"/>
          <p:nvPr/>
        </p:nvSpPr>
        <p:spPr>
          <a:xfrm>
            <a:off x="1028700" y="5957080"/>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7" name="TextBox 2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28" name="TextBox 28"/>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9" name="TextBox 29"/>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a:solidFill>
                  <a:srgbClr val="834E95"/>
                </a:solidFill>
                <a:latin typeface="Montserrat"/>
                <a:ea typeface="Montserrat"/>
                <a:cs typeface="Montserrat"/>
                <a:sym typeface="Montserrat"/>
              </a:rPr>
              <a:t>By the end of this module you will:</a:t>
            </a:r>
          </a:p>
        </p:txBody>
      </p:sp>
      <p:sp>
        <p:nvSpPr>
          <p:cNvPr id="30" name="TextBox 30"/>
          <p:cNvSpPr txBox="1"/>
          <p:nvPr/>
        </p:nvSpPr>
        <p:spPr>
          <a:xfrm>
            <a:off x="1028700" y="8562982"/>
            <a:ext cx="16230600" cy="646429"/>
          </a:xfrm>
          <a:prstGeom prst="rect">
            <a:avLst/>
          </a:prstGeom>
        </p:spPr>
        <p:txBody>
          <a:bodyPr lIns="0" tIns="0" rIns="0" bIns="0" rtlCol="0" anchor="t">
            <a:spAutoFit/>
          </a:bodyPr>
          <a:lstStyle/>
          <a:p>
            <a:pPr algn="l">
              <a:lnSpc>
                <a:spcPts val="5320"/>
              </a:lnSpc>
              <a:spcBef>
                <a:spcPct val="0"/>
              </a:spcBef>
            </a:pPr>
            <a:r>
              <a:rPr lang="en-US" sz="3800" b="1">
                <a:solidFill>
                  <a:srgbClr val="834E95"/>
                </a:solidFill>
                <a:latin typeface="Open Sans Bold"/>
                <a:ea typeface="Open Sans Bold"/>
                <a:cs typeface="Open Sans Bold"/>
                <a:sym typeface="Open Sans Bold"/>
              </a:rPr>
              <a:t>Write about a time something didn’t go to plan.</a:t>
            </a:r>
          </a:p>
        </p:txBody>
      </p:sp>
      <p:sp>
        <p:nvSpPr>
          <p:cNvPr id="31" name="TextBox 31"/>
          <p:cNvSpPr txBox="1"/>
          <p:nvPr/>
        </p:nvSpPr>
        <p:spPr>
          <a:xfrm>
            <a:off x="1806575" y="2295965"/>
            <a:ext cx="10578515" cy="4234429"/>
          </a:xfrm>
          <a:prstGeom prst="rect">
            <a:avLst/>
          </a:prstGeom>
        </p:spPr>
        <p:txBody>
          <a:bodyPr lIns="0" tIns="0" rIns="0" bIns="0" rtlCol="0" anchor="t">
            <a:spAutoFit/>
          </a:bodyPr>
          <a:lstStyle/>
          <a:p>
            <a:pPr>
              <a:lnSpc>
                <a:spcPct val="300000"/>
              </a:lnSpc>
            </a:pPr>
            <a:r>
              <a:rPr lang="en-GB" sz="2400" dirty="0">
                <a:latin typeface="Open Sans Light" pitchFamily="2" charset="0"/>
                <a:ea typeface="Open Sans Light" pitchFamily="2" charset="0"/>
                <a:cs typeface="Open Sans Light" pitchFamily="2" charset="0"/>
              </a:rPr>
              <a:t>Understand that setbacks are a normal part of learning and growth</a:t>
            </a:r>
          </a:p>
          <a:p>
            <a:pPr>
              <a:lnSpc>
                <a:spcPct val="300000"/>
              </a:lnSpc>
            </a:pPr>
            <a:r>
              <a:rPr lang="en-GB" sz="2400" dirty="0">
                <a:latin typeface="Open Sans Light" pitchFamily="2" charset="0"/>
                <a:ea typeface="Open Sans Light" pitchFamily="2" charset="0"/>
                <a:cs typeface="Open Sans Light" pitchFamily="2" charset="0"/>
              </a:rPr>
              <a:t>Explore thoughts and feelings that arise when things don’t go to plan</a:t>
            </a:r>
          </a:p>
          <a:p>
            <a:pPr>
              <a:lnSpc>
                <a:spcPct val="300000"/>
              </a:lnSpc>
            </a:pPr>
            <a:r>
              <a:rPr lang="en-GB" sz="2400" dirty="0">
                <a:latin typeface="Open Sans Light" pitchFamily="2" charset="0"/>
                <a:ea typeface="Open Sans Light" pitchFamily="2" charset="0"/>
                <a:cs typeface="Open Sans Light" pitchFamily="2" charset="0"/>
              </a:rPr>
              <a:t>Identify supportive and unhelpful influences (green and red flags)</a:t>
            </a:r>
          </a:p>
          <a:p>
            <a:pPr>
              <a:lnSpc>
                <a:spcPct val="300000"/>
              </a:lnSpc>
            </a:pPr>
            <a:r>
              <a:rPr lang="en-GB" sz="2400" dirty="0">
                <a:latin typeface="Open Sans Light" pitchFamily="2" charset="0"/>
                <a:ea typeface="Open Sans Light" pitchFamily="2" charset="0"/>
                <a:cs typeface="Open Sans Light" pitchFamily="2" charset="0"/>
              </a:rPr>
              <a:t>Learn strategies to respond to challenges and move forward</a:t>
            </a:r>
          </a:p>
        </p:txBody>
      </p:sp>
      <p:sp>
        <p:nvSpPr>
          <p:cNvPr id="35" name="TextBox 35"/>
          <p:cNvSpPr txBox="1"/>
          <p:nvPr/>
        </p:nvSpPr>
        <p:spPr>
          <a:xfrm>
            <a:off x="1028700" y="7927983"/>
            <a:ext cx="15309480" cy="596899"/>
          </a:xfrm>
          <a:prstGeom prst="rect">
            <a:avLst/>
          </a:prstGeom>
        </p:spPr>
        <p:txBody>
          <a:bodyPr lIns="0" tIns="0" rIns="0" bIns="0" rtlCol="0" anchor="t">
            <a:spAutoFit/>
          </a:bodyPr>
          <a:lstStyle/>
          <a:p>
            <a:pPr algn="l">
              <a:lnSpc>
                <a:spcPts val="4900"/>
              </a:lnSpc>
              <a:spcBef>
                <a:spcPct val="0"/>
              </a:spcBef>
            </a:pPr>
            <a:r>
              <a:rPr lang="en-US" sz="3500" dirty="0">
                <a:solidFill>
                  <a:srgbClr val="4B4B4A"/>
                </a:solidFill>
                <a:latin typeface="Open Sans Light"/>
                <a:ea typeface="Open Sans Light"/>
                <a:cs typeface="Open Sans Light"/>
                <a:sym typeface="Open Sans"/>
              </a:rPr>
              <a:t>Have you ever tried something, and it didn’t work out how you hoped?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grpSp>
        <p:nvGrpSpPr>
          <p:cNvPr id="7" name="Group 7"/>
          <p:cNvGrpSpPr/>
          <p:nvPr/>
        </p:nvGrpSpPr>
        <p:grpSpPr>
          <a:xfrm>
            <a:off x="962025" y="737659"/>
            <a:ext cx="10413421" cy="1129323"/>
            <a:chOff x="0" y="0"/>
            <a:chExt cx="2742629" cy="297435"/>
          </a:xfrm>
        </p:grpSpPr>
        <p:sp>
          <p:nvSpPr>
            <p:cNvPr id="8" name="Freeform 8"/>
            <p:cNvSpPr/>
            <p:nvPr/>
          </p:nvSpPr>
          <p:spPr>
            <a:xfrm>
              <a:off x="0" y="0"/>
              <a:ext cx="2742629" cy="297435"/>
            </a:xfrm>
            <a:custGeom>
              <a:avLst/>
              <a:gdLst/>
              <a:ahLst/>
              <a:cxnLst/>
              <a:rect l="l" t="t" r="r" b="b"/>
              <a:pathLst>
                <a:path w="2742629" h="297435">
                  <a:moveTo>
                    <a:pt x="14869" y="0"/>
                  </a:moveTo>
                  <a:lnTo>
                    <a:pt x="2727760" y="0"/>
                  </a:lnTo>
                  <a:cubicBezTo>
                    <a:pt x="2731704" y="0"/>
                    <a:pt x="2735486" y="1567"/>
                    <a:pt x="2738275" y="4355"/>
                  </a:cubicBezTo>
                  <a:cubicBezTo>
                    <a:pt x="2741063" y="7144"/>
                    <a:pt x="2742629" y="10926"/>
                    <a:pt x="2742629" y="14869"/>
                  </a:cubicBezTo>
                  <a:lnTo>
                    <a:pt x="2742629" y="282566"/>
                  </a:lnTo>
                  <a:cubicBezTo>
                    <a:pt x="2742629" y="290778"/>
                    <a:pt x="2735972" y="297435"/>
                    <a:pt x="2727760" y="297435"/>
                  </a:cubicBezTo>
                  <a:lnTo>
                    <a:pt x="14869" y="297435"/>
                  </a:lnTo>
                  <a:cubicBezTo>
                    <a:pt x="6657" y="297435"/>
                    <a:pt x="0" y="290778"/>
                    <a:pt x="0" y="282566"/>
                  </a:cubicBezTo>
                  <a:lnTo>
                    <a:pt x="0" y="14869"/>
                  </a:lnTo>
                  <a:cubicBezTo>
                    <a:pt x="0" y="6657"/>
                    <a:pt x="6657" y="0"/>
                    <a:pt x="14869" y="0"/>
                  </a:cubicBezTo>
                  <a:close/>
                </a:path>
              </a:pathLst>
            </a:custGeom>
            <a:solidFill>
              <a:srgbClr val="177478"/>
            </a:solidFill>
          </p:spPr>
          <p:txBody>
            <a:bodyPr/>
            <a:lstStyle/>
            <a:p>
              <a:endParaRPr lang="en-GB"/>
            </a:p>
          </p:txBody>
        </p:sp>
        <p:sp>
          <p:nvSpPr>
            <p:cNvPr id="9" name="TextBox 9"/>
            <p:cNvSpPr txBox="1"/>
            <p:nvPr/>
          </p:nvSpPr>
          <p:spPr>
            <a:xfrm>
              <a:off x="0" y="-28575"/>
              <a:ext cx="2742629" cy="326010"/>
            </a:xfrm>
            <a:prstGeom prst="rect">
              <a:avLst/>
            </a:prstGeom>
          </p:spPr>
          <p:txBody>
            <a:bodyPr lIns="50800" tIns="50800" rIns="50800" bIns="50800" rtlCol="0" anchor="ctr"/>
            <a:lstStyle/>
            <a:p>
              <a:pPr algn="ctr">
                <a:lnSpc>
                  <a:spcPts val="1960"/>
                </a:lnSpc>
              </a:pPr>
              <a:endParaRPr/>
            </a:p>
          </p:txBody>
        </p:sp>
      </p:grpSp>
      <p:sp>
        <p:nvSpPr>
          <p:cNvPr id="10" name="Freeform 10"/>
          <p:cNvSpPr/>
          <p:nvPr/>
        </p:nvSpPr>
        <p:spPr>
          <a:xfrm>
            <a:off x="12804541" y="3732411"/>
            <a:ext cx="2606530" cy="3435294"/>
          </a:xfrm>
          <a:custGeom>
            <a:avLst/>
            <a:gdLst/>
            <a:ahLst/>
            <a:cxnLst/>
            <a:rect l="l" t="t" r="r" b="b"/>
            <a:pathLst>
              <a:path w="2606530" h="3435294">
                <a:moveTo>
                  <a:pt x="0" y="0"/>
                </a:moveTo>
                <a:lnTo>
                  <a:pt x="2606530" y="0"/>
                </a:lnTo>
                <a:lnTo>
                  <a:pt x="2606530" y="3435294"/>
                </a:lnTo>
                <a:lnTo>
                  <a:pt x="0" y="3435294"/>
                </a:lnTo>
                <a:lnTo>
                  <a:pt x="0" y="0"/>
                </a:lnTo>
                <a:close/>
              </a:path>
            </a:pathLst>
          </a:custGeom>
          <a:blipFill>
            <a:blip r:embed="rId3"/>
            <a:stretch>
              <a:fillRect/>
            </a:stretch>
          </a:blipFill>
          <a:ln cap="sq">
            <a:noFill/>
            <a:prstDash val="solid"/>
            <a:miter/>
          </a:ln>
        </p:spPr>
        <p:txBody>
          <a:bodyPr/>
          <a:lstStyle/>
          <a:p>
            <a:endParaRPr lang="en-GB"/>
          </a:p>
        </p:txBody>
      </p:sp>
      <p:sp>
        <p:nvSpPr>
          <p:cNvPr id="11" name="TextBox 11"/>
          <p:cNvSpPr txBox="1"/>
          <p:nvPr/>
        </p:nvSpPr>
        <p:spPr>
          <a:xfrm>
            <a:off x="1028700" y="2932387"/>
            <a:ext cx="16230600" cy="6041137"/>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Look back at your answer for Task 1. Now spend a couple minutes, thinking about how you felt when it happened.</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5327"/>
              </a:lnSpc>
            </a:pPr>
            <a:r>
              <a:rPr lang="en-US" sz="2399">
                <a:solidFill>
                  <a:srgbClr val="4B4B4A"/>
                </a:solidFill>
                <a:latin typeface="Open Sans Light"/>
                <a:ea typeface="Open Sans Light"/>
                <a:cs typeface="Open Sans Light"/>
                <a:sym typeface="Open Sans"/>
              </a:rPr>
              <a:t>Did you feel one of the following?</a:t>
            </a:r>
          </a:p>
          <a:p>
            <a:pPr marL="518155" lvl="1" indent="-259078" algn="l">
              <a:lnSpc>
                <a:spcPts val="5327"/>
              </a:lnSpc>
              <a:buFont typeface="Arial"/>
              <a:buChar char="•"/>
            </a:pPr>
            <a:r>
              <a:rPr lang="en-US" sz="2399">
                <a:solidFill>
                  <a:srgbClr val="4B4B4A"/>
                </a:solidFill>
                <a:latin typeface="Open Sans Light"/>
                <a:ea typeface="Open Sans Light"/>
                <a:cs typeface="Open Sans Light"/>
                <a:sym typeface="Open Sans"/>
              </a:rPr>
              <a:t>“I’m not good enough”</a:t>
            </a:r>
          </a:p>
          <a:p>
            <a:pPr marL="518155" lvl="1" indent="-259078" algn="l">
              <a:lnSpc>
                <a:spcPts val="5327"/>
              </a:lnSpc>
              <a:buFont typeface="Arial"/>
              <a:buChar char="•"/>
            </a:pPr>
            <a:r>
              <a:rPr lang="en-US" sz="2399">
                <a:solidFill>
                  <a:srgbClr val="4B4B4A"/>
                </a:solidFill>
                <a:latin typeface="Open Sans Light"/>
                <a:ea typeface="Open Sans Light"/>
                <a:cs typeface="Open Sans Light"/>
                <a:sym typeface="Open Sans"/>
              </a:rPr>
              <a:t>“I can’t do this”</a:t>
            </a:r>
          </a:p>
          <a:p>
            <a:pPr marL="518155" lvl="1" indent="-259078" algn="l">
              <a:lnSpc>
                <a:spcPts val="5327"/>
              </a:lnSpc>
              <a:buFont typeface="Arial"/>
              <a:buChar char="•"/>
            </a:pPr>
            <a:r>
              <a:rPr lang="en-US" sz="2399">
                <a:solidFill>
                  <a:srgbClr val="4B4B4A"/>
                </a:solidFill>
                <a:latin typeface="Open Sans Light"/>
                <a:ea typeface="Open Sans Light"/>
                <a:cs typeface="Open Sans Light"/>
                <a:sym typeface="Open Sans"/>
              </a:rPr>
              <a:t>“What’s the point?”</a:t>
            </a:r>
          </a:p>
          <a:p>
            <a:pPr algn="l">
              <a:lnSpc>
                <a:spcPts val="5327"/>
              </a:lnSpc>
            </a:pPr>
            <a:endParaRPr lang="en-US" sz="2399">
              <a:solidFill>
                <a:srgbClr val="4B4B4A"/>
              </a:solidFill>
              <a:latin typeface="Open Sans Light"/>
              <a:ea typeface="Open Sans Light"/>
              <a:cs typeface="Open Sans Light"/>
              <a:sym typeface="Open Sans"/>
            </a:endParaRPr>
          </a:p>
          <a:p>
            <a:pPr algn="l">
              <a:lnSpc>
                <a:spcPts val="3863"/>
              </a:lnSpc>
            </a:pPr>
            <a:r>
              <a:rPr lang="en-US" sz="2399">
                <a:solidFill>
                  <a:srgbClr val="4B4B4A"/>
                </a:solidFill>
                <a:latin typeface="Open Sans Light"/>
                <a:ea typeface="Open Sans Light"/>
                <a:cs typeface="Open Sans Light"/>
                <a:sym typeface="Open Sans"/>
              </a:rPr>
              <a:t>Here’s a secret: most people deal with the exact same doubts you do. When you’re starting young, that 'imposter syndrome' hits even harder. We tell ourselves we aren't ready or that others are better suited for the job... but we’re wrong. Often, the only thing standing in your way is your own inner critic!</a:t>
            </a:r>
          </a:p>
        </p:txBody>
      </p:sp>
      <p:sp>
        <p:nvSpPr>
          <p:cNvPr id="12" name="TextBox 12"/>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3" name="TextBox 13"/>
          <p:cNvSpPr txBox="1"/>
          <p:nvPr/>
        </p:nvSpPr>
        <p:spPr>
          <a:xfrm>
            <a:off x="1132863" y="853693"/>
            <a:ext cx="11053561"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Normalising Fear</a:t>
            </a:r>
          </a:p>
        </p:txBody>
      </p:sp>
      <p:sp>
        <p:nvSpPr>
          <p:cNvPr id="14" name="TextBox 14"/>
          <p:cNvSpPr txBox="1"/>
          <p:nvPr/>
        </p:nvSpPr>
        <p:spPr>
          <a:xfrm>
            <a:off x="13091312" y="7158180"/>
            <a:ext cx="2032988" cy="132691"/>
          </a:xfrm>
          <a:prstGeom prst="rect">
            <a:avLst/>
          </a:prstGeom>
        </p:spPr>
        <p:txBody>
          <a:bodyPr lIns="0" tIns="0" rIns="0" bIns="0" rtlCol="0" anchor="t">
            <a:spAutoFit/>
          </a:bodyPr>
          <a:lstStyle/>
          <a:p>
            <a:pPr algn="ctr">
              <a:lnSpc>
                <a:spcPts val="1197"/>
              </a:lnSpc>
            </a:pPr>
            <a:r>
              <a:rPr lang="en-US" sz="855">
                <a:solidFill>
                  <a:srgbClr val="4B4B4A"/>
                </a:solidFill>
                <a:latin typeface="Open Sans Light"/>
                <a:ea typeface="Open Sans Light"/>
                <a:cs typeface="Open Sans Light"/>
                <a:sym typeface="Open Sans"/>
              </a:rPr>
              <a:t>Image by: Canva AI</a:t>
            </a:r>
          </a:p>
        </p:txBody>
      </p:sp>
      <p:sp>
        <p:nvSpPr>
          <p:cNvPr id="15" name="TextBox 15"/>
          <p:cNvSpPr txBox="1"/>
          <p:nvPr/>
        </p:nvSpPr>
        <p:spPr>
          <a:xfrm>
            <a:off x="1028700" y="1980861"/>
            <a:ext cx="12482029" cy="464821"/>
          </a:xfrm>
          <a:prstGeom prst="rect">
            <a:avLst/>
          </a:prstGeom>
        </p:spPr>
        <p:txBody>
          <a:bodyPr lIns="0" tIns="0" rIns="0" bIns="0" rtlCol="0" anchor="t">
            <a:spAutoFit/>
          </a:bodyPr>
          <a:lstStyle/>
          <a:p>
            <a:pPr algn="l">
              <a:lnSpc>
                <a:spcPts val="3779"/>
              </a:lnSpc>
            </a:pPr>
            <a:r>
              <a:rPr lang="en-US" sz="2699" b="1">
                <a:solidFill>
                  <a:srgbClr val="834E95"/>
                </a:solidFill>
                <a:latin typeface="Open Sans Bold"/>
                <a:ea typeface="Open Sans Bold"/>
                <a:cs typeface="Open Sans Bold"/>
                <a:sym typeface="Open Sans Bold"/>
              </a:rPr>
              <a:t>Everyone experiences setbacks! It’s part of learning and growing!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7" name="TextBox 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5</a:t>
            </a:r>
          </a:p>
        </p:txBody>
      </p:sp>
      <p:sp>
        <p:nvSpPr>
          <p:cNvPr id="11" name="TextBox 11"/>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Video: CBT with Lindsay</a:t>
            </a:r>
          </a:p>
        </p:txBody>
      </p:sp>
      <p:sp>
        <p:nvSpPr>
          <p:cNvPr id="14" name="TextBox 14"/>
          <p:cNvSpPr txBox="1"/>
          <p:nvPr/>
        </p:nvSpPr>
        <p:spPr>
          <a:xfrm>
            <a:off x="1028700" y="1921846"/>
            <a:ext cx="13300683" cy="2910840"/>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Listen to what Lindsay has to say about resilience and learning from failure. </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Jot down any notes you have or think about the following:</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 One thing that stood out</a:t>
            </a:r>
          </a:p>
          <a:p>
            <a:pPr algn="l">
              <a:lnSpc>
                <a:spcPts val="3359"/>
              </a:lnSpc>
            </a:pPr>
            <a:r>
              <a:rPr lang="en-US" sz="2399">
                <a:solidFill>
                  <a:srgbClr val="4B4B4A"/>
                </a:solidFill>
                <a:latin typeface="Open Sans Light"/>
                <a:ea typeface="Open Sans Light"/>
                <a:cs typeface="Open Sans Light"/>
                <a:sym typeface="Open Sans"/>
              </a:rPr>
              <a:t>• One helpful tip</a:t>
            </a:r>
          </a:p>
          <a:p>
            <a:pPr algn="l">
              <a:lnSpc>
                <a:spcPts val="3359"/>
              </a:lnSpc>
              <a:spcBef>
                <a:spcPct val="0"/>
              </a:spcBef>
            </a:pPr>
            <a:r>
              <a:rPr lang="en-US" sz="2399">
                <a:solidFill>
                  <a:srgbClr val="4B4B4A"/>
                </a:solidFill>
                <a:latin typeface="Open Sans Light"/>
                <a:ea typeface="Open Sans Light"/>
                <a:cs typeface="Open Sans Light"/>
                <a:sym typeface="Open Sans"/>
              </a:rPr>
              <a:t>• One red flag or green flag</a:t>
            </a:r>
          </a:p>
        </p:txBody>
      </p:sp>
      <p:pic>
        <p:nvPicPr>
          <p:cNvPr id="15" name="Picture 14">
            <a:extLst>
              <a:ext uri="{FF2B5EF4-FFF2-40B4-BE49-F238E27FC236}">
                <a16:creationId xmlns:a16="http://schemas.microsoft.com/office/drawing/2014/main" id="{65267231-6F08-407D-F20D-D2AC5D91D9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14" t="7121" r="14225" b="8054"/>
          <a:stretch>
            <a:fillRect/>
          </a:stretch>
        </p:blipFill>
        <p:spPr bwMode="auto">
          <a:xfrm>
            <a:off x="15163800" y="476552"/>
            <a:ext cx="2573948" cy="2555906"/>
          </a:xfrm>
          <a:prstGeom prst="ellipse">
            <a:avLst/>
          </a:prstGeom>
          <a:ln w="190500" cap="rnd">
            <a:noFill/>
            <a:prstDash val="solid"/>
          </a:ln>
          <a:effectLst>
            <a:outerShdw blurRad="127000" algn="bl" rotWithShape="0">
              <a:srgbClr val="000000"/>
            </a:outerShdw>
          </a:effectLst>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7" name="TextBox 7"/>
          <p:cNvSpPr txBox="1"/>
          <p:nvPr/>
        </p:nvSpPr>
        <p:spPr>
          <a:xfrm>
            <a:off x="588497" y="1977389"/>
            <a:ext cx="15336544" cy="7280911"/>
          </a:xfrm>
          <a:prstGeom prst="rect">
            <a:avLst/>
          </a:prstGeom>
        </p:spPr>
        <p:txBody>
          <a:bodyPr lIns="0" tIns="0" rIns="0" bIns="0" rtlCol="0" anchor="t">
            <a:spAutoFit/>
          </a:bodyPr>
          <a:lstStyle/>
          <a:p>
            <a:pPr algn="l">
              <a:lnSpc>
                <a:spcPts val="4199"/>
              </a:lnSpc>
            </a:pPr>
            <a:r>
              <a:rPr lang="en-US" sz="2399" b="1">
                <a:solidFill>
                  <a:srgbClr val="4B4B4A"/>
                </a:solidFill>
                <a:latin typeface="Open Sans Bold"/>
                <a:ea typeface="Open Sans Bold"/>
                <a:cs typeface="Open Sans Bold"/>
                <a:sym typeface="Open Sans Bold"/>
              </a:rPr>
              <a:t>The Goal:</a:t>
            </a:r>
          </a:p>
          <a:p>
            <a:pPr algn="l">
              <a:lnSpc>
                <a:spcPts val="4199"/>
              </a:lnSpc>
            </a:pPr>
            <a:r>
              <a:rPr lang="en-US" sz="2399">
                <a:solidFill>
                  <a:srgbClr val="4B4B4A"/>
                </a:solidFill>
                <a:latin typeface="Open Sans Light"/>
                <a:ea typeface="Open Sans Light"/>
                <a:cs typeface="Open Sans Light"/>
                <a:sym typeface="Open Sans"/>
              </a:rPr>
              <a:t>In business, your environment is everything. Some people fuel your fire; others try to put it out. To succeed, you need to know who belongs in your "front row" and who is a distraction.</a:t>
            </a:r>
          </a:p>
          <a:p>
            <a:pPr algn="l">
              <a:lnSpc>
                <a:spcPts val="4199"/>
              </a:lnSpc>
            </a:pPr>
            <a:endParaRPr lang="en-US" sz="2399">
              <a:solidFill>
                <a:srgbClr val="4B4B4A"/>
              </a:solidFill>
              <a:latin typeface="Open Sans Light"/>
              <a:ea typeface="Open Sans Light"/>
              <a:cs typeface="Open Sans Light"/>
              <a:sym typeface="Open Sans"/>
            </a:endParaRPr>
          </a:p>
          <a:p>
            <a:pPr algn="l">
              <a:lnSpc>
                <a:spcPts val="4199"/>
              </a:lnSpc>
            </a:pPr>
            <a:r>
              <a:rPr lang="en-US" sz="2399" b="1">
                <a:solidFill>
                  <a:srgbClr val="4B4B4A"/>
                </a:solidFill>
                <a:latin typeface="Open Sans Bold"/>
                <a:ea typeface="Open Sans Bold"/>
                <a:cs typeface="Open Sans Bold"/>
                <a:sym typeface="Open Sans Bold"/>
              </a:rPr>
              <a:t>Green Flags</a:t>
            </a:r>
            <a:r>
              <a:rPr lang="en-US" sz="2399">
                <a:solidFill>
                  <a:srgbClr val="4B4B4A"/>
                </a:solidFill>
                <a:latin typeface="Open Sans Light"/>
                <a:ea typeface="Open Sans Light"/>
                <a:cs typeface="Open Sans Light"/>
                <a:sym typeface="Open Sans"/>
              </a:rPr>
              <a:t> (The Accelerators):</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Who supports your vision even when it’s "just an idea"?</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What habits or mindsets keep you moving forward?</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Example: "Friends who celebrate my small wins."</a:t>
            </a:r>
          </a:p>
          <a:p>
            <a:pPr algn="l">
              <a:lnSpc>
                <a:spcPts val="4199"/>
              </a:lnSpc>
            </a:pPr>
            <a:endParaRPr lang="en-US" sz="2399">
              <a:solidFill>
                <a:srgbClr val="4B4B4A"/>
              </a:solidFill>
              <a:latin typeface="Open Sans Light"/>
              <a:ea typeface="Open Sans Light"/>
              <a:cs typeface="Open Sans Light"/>
              <a:sym typeface="Open Sans"/>
            </a:endParaRPr>
          </a:p>
          <a:p>
            <a:pPr algn="l">
              <a:lnSpc>
                <a:spcPts val="4199"/>
              </a:lnSpc>
            </a:pPr>
            <a:r>
              <a:rPr lang="en-US" sz="2399" b="1">
                <a:solidFill>
                  <a:srgbClr val="4B4B4A"/>
                </a:solidFill>
                <a:latin typeface="Open Sans Bold"/>
                <a:ea typeface="Open Sans Bold"/>
                <a:cs typeface="Open Sans Bold"/>
                <a:sym typeface="Open Sans Bold"/>
              </a:rPr>
              <a:t>Red Flags</a:t>
            </a:r>
            <a:r>
              <a:rPr lang="en-US" sz="2399">
                <a:solidFill>
                  <a:srgbClr val="4B4B4A"/>
                </a:solidFill>
                <a:latin typeface="Open Sans Light"/>
                <a:ea typeface="Open Sans Light"/>
                <a:cs typeface="Open Sans Light"/>
                <a:sym typeface="Open Sans"/>
              </a:rPr>
              <a:t> (The Brakes):</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Who makes you feel "small" or like you’re "doing too much"?</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What internal thoughts (like imposter syndrome) stop your progress?</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Example: "The 'friend' who only texts when they need a favor."</a:t>
            </a:r>
          </a:p>
          <a:p>
            <a:pPr algn="l">
              <a:lnSpc>
                <a:spcPts val="4199"/>
              </a:lnSpc>
            </a:pPr>
            <a:endParaRPr lang="en-US" sz="2399">
              <a:solidFill>
                <a:srgbClr val="4B4B4A"/>
              </a:solidFill>
              <a:latin typeface="Open Sans Light"/>
              <a:ea typeface="Open Sans Light"/>
              <a:cs typeface="Open Sans Light"/>
              <a:sym typeface="Open Sans"/>
            </a:endParaRPr>
          </a:p>
        </p:txBody>
      </p:sp>
      <p:sp>
        <p:nvSpPr>
          <p:cNvPr id="8" name="Freeform 8"/>
          <p:cNvSpPr/>
          <p:nvPr/>
        </p:nvSpPr>
        <p:spPr>
          <a:xfrm rot="-5400000">
            <a:off x="12143331" y="2508709"/>
            <a:ext cx="4311177" cy="6613603"/>
          </a:xfrm>
          <a:custGeom>
            <a:avLst/>
            <a:gdLst/>
            <a:ahLst/>
            <a:cxnLst/>
            <a:rect l="l" t="t" r="r" b="b"/>
            <a:pathLst>
              <a:path w="4311177" h="6613603">
                <a:moveTo>
                  <a:pt x="0" y="0"/>
                </a:moveTo>
                <a:lnTo>
                  <a:pt x="4311177" y="0"/>
                </a:lnTo>
                <a:lnTo>
                  <a:pt x="4311177" y="6613603"/>
                </a:lnTo>
                <a:lnTo>
                  <a:pt x="0" y="6613603"/>
                </a:lnTo>
                <a:lnTo>
                  <a:pt x="0" y="0"/>
                </a:lnTo>
                <a:close/>
              </a:path>
            </a:pathLst>
          </a:custGeom>
          <a:blipFill>
            <a:blip r:embed="rId3"/>
            <a:stretch>
              <a:fillRect l="-23690" t="-13042" r="-22600" b="-14106"/>
            </a:stretch>
          </a:blipFill>
        </p:spPr>
        <p:txBody>
          <a:bodyPr/>
          <a:lstStyle/>
          <a:p>
            <a:endParaRPr lang="en-GB"/>
          </a:p>
        </p:txBody>
      </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6</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Vibe Check: Your Inner Circle </a:t>
            </a:r>
          </a:p>
        </p:txBody>
      </p:sp>
      <p:sp>
        <p:nvSpPr>
          <p:cNvPr id="11" name="TextBox 11"/>
          <p:cNvSpPr txBox="1"/>
          <p:nvPr/>
        </p:nvSpPr>
        <p:spPr>
          <a:xfrm>
            <a:off x="13871594" y="7885374"/>
            <a:ext cx="1381943" cy="231140"/>
          </a:xfrm>
          <a:prstGeom prst="rect">
            <a:avLst/>
          </a:prstGeom>
        </p:spPr>
        <p:txBody>
          <a:bodyPr lIns="0" tIns="0" rIns="0" bIns="0" rtlCol="0" anchor="t">
            <a:spAutoFit/>
          </a:bodyPr>
          <a:lstStyle/>
          <a:p>
            <a:pPr algn="l">
              <a:lnSpc>
                <a:spcPts val="2125"/>
              </a:lnSpc>
            </a:pPr>
            <a:r>
              <a:rPr lang="en-US" sz="850">
                <a:solidFill>
                  <a:srgbClr val="4B4B4A"/>
                </a:solidFill>
                <a:latin typeface="Open Sans Light"/>
                <a:ea typeface="Open Sans Light"/>
                <a:cs typeface="Open Sans Light"/>
                <a:sym typeface="Open Sans"/>
              </a:rPr>
              <a:t>Image by: Kindling Minds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7" name="TextBox 7"/>
          <p:cNvSpPr txBox="1"/>
          <p:nvPr/>
        </p:nvSpPr>
        <p:spPr>
          <a:xfrm>
            <a:off x="691828" y="1394841"/>
            <a:ext cx="16230600" cy="7430644"/>
          </a:xfrm>
          <a:prstGeom prst="rect">
            <a:avLst/>
          </a:prstGeom>
        </p:spPr>
        <p:txBody>
          <a:bodyPr lIns="0" tIns="0" rIns="0" bIns="0" rtlCol="0" anchor="t">
            <a:spAutoFit/>
          </a:bodyPr>
          <a:lstStyle/>
          <a:p>
            <a:pPr algn="l">
              <a:lnSpc>
                <a:spcPts val="3695"/>
              </a:lnSpc>
            </a:pPr>
            <a:r>
              <a:rPr lang="en-US" sz="2399" b="1">
                <a:solidFill>
                  <a:srgbClr val="4B4B4A"/>
                </a:solidFill>
                <a:latin typeface="Open Sans Bold"/>
                <a:ea typeface="Open Sans Bold"/>
                <a:cs typeface="Open Sans Bold"/>
                <a:sym typeface="Open Sans Bold"/>
              </a:rPr>
              <a:t>Your Network is Your Greatest Asset</a:t>
            </a:r>
          </a:p>
          <a:p>
            <a:pPr algn="l">
              <a:lnSpc>
                <a:spcPts val="3695"/>
              </a:lnSpc>
            </a:pPr>
            <a:r>
              <a:rPr lang="en-US" sz="2399">
                <a:solidFill>
                  <a:srgbClr val="4B4B4A"/>
                </a:solidFill>
                <a:latin typeface="Open Sans Light"/>
                <a:ea typeface="Open Sans Light"/>
                <a:cs typeface="Open Sans Light"/>
                <a:sym typeface="Open Sans"/>
              </a:rPr>
              <a:t>We can’t always choose our family, and that’s okay. You don’t need to rely solely on those closest to you to build something great. Sometimes, your biggest supporters are the people you meet along the way... mentors, peers, and experts who "get" the hustle.</a:t>
            </a:r>
          </a:p>
          <a:p>
            <a:pPr algn="l">
              <a:lnSpc>
                <a:spcPts val="3695"/>
              </a:lnSpc>
            </a:pPr>
            <a:endParaRPr lang="en-US" sz="2399">
              <a:solidFill>
                <a:srgbClr val="4B4B4A"/>
              </a:solidFill>
              <a:latin typeface="Open Sans Light"/>
              <a:ea typeface="Open Sans Light"/>
              <a:cs typeface="Open Sans Light"/>
              <a:sym typeface="Open Sans"/>
            </a:endParaRPr>
          </a:p>
          <a:p>
            <a:pPr algn="l">
              <a:lnSpc>
                <a:spcPts val="3695"/>
              </a:lnSpc>
            </a:pPr>
            <a:r>
              <a:rPr lang="en-US" sz="2399" b="1">
                <a:solidFill>
                  <a:srgbClr val="4B4B4A"/>
                </a:solidFill>
                <a:latin typeface="Open Sans Bold"/>
                <a:ea typeface="Open Sans Bold"/>
                <a:cs typeface="Open Sans Bold"/>
                <a:sym typeface="Open Sans Bold"/>
              </a:rPr>
              <a:t>The Reality Check: </a:t>
            </a:r>
            <a:r>
              <a:rPr lang="en-US" sz="2399">
                <a:solidFill>
                  <a:srgbClr val="4B4B4A"/>
                </a:solidFill>
                <a:latin typeface="Open Sans Light"/>
                <a:ea typeface="Open Sans Light"/>
                <a:cs typeface="Open Sans Light"/>
                <a:sym typeface="Open Sans"/>
              </a:rPr>
              <a:t>Community can be built from the ground up. In the South of Scotland, you have a ready-made squad waiting to help you turn your ideas into a reality.</a:t>
            </a:r>
          </a:p>
          <a:p>
            <a:pPr algn="l">
              <a:lnSpc>
                <a:spcPts val="3695"/>
              </a:lnSpc>
            </a:pPr>
            <a:endParaRPr lang="en-US" sz="2399">
              <a:solidFill>
                <a:srgbClr val="4B4B4A"/>
              </a:solidFill>
              <a:latin typeface="Open Sans Light"/>
              <a:ea typeface="Open Sans Light"/>
              <a:cs typeface="Open Sans Light"/>
              <a:sym typeface="Open Sans"/>
            </a:endParaRPr>
          </a:p>
          <a:p>
            <a:pPr algn="l">
              <a:lnSpc>
                <a:spcPts val="3695"/>
              </a:lnSpc>
            </a:pPr>
            <a:r>
              <a:rPr lang="en-US" sz="2399" b="1">
                <a:solidFill>
                  <a:srgbClr val="4B4B4A"/>
                </a:solidFill>
                <a:latin typeface="Open Sans Bold"/>
                <a:ea typeface="Open Sans Bold"/>
                <a:cs typeface="Open Sans Bold"/>
                <a:sym typeface="Open Sans Bold"/>
              </a:rPr>
              <a:t>Your Local Support Squad (D&amp;G &amp; The Borders)</a:t>
            </a:r>
          </a:p>
          <a:p>
            <a:pPr algn="l">
              <a:lnSpc>
                <a:spcPts val="3695"/>
              </a:lnSpc>
            </a:pPr>
            <a:r>
              <a:rPr lang="en-US" sz="2399">
                <a:solidFill>
                  <a:srgbClr val="4B4B4A"/>
                </a:solidFill>
                <a:latin typeface="Open Sans Light"/>
                <a:ea typeface="Open Sans Light"/>
                <a:cs typeface="Open Sans Light"/>
                <a:sym typeface="Open Sans"/>
              </a:rPr>
              <a:t>If you are looking for your "Green Flag" team, these organisations are your first port of call:</a:t>
            </a:r>
          </a:p>
          <a:p>
            <a:pPr marL="518157" lvl="1" indent="-259078" algn="l">
              <a:lnSpc>
                <a:spcPts val="3695"/>
              </a:lnSpc>
              <a:buFont typeface="Arial"/>
              <a:buChar char="•"/>
            </a:pPr>
            <a:r>
              <a:rPr lang="en-US" sz="2399" b="1">
                <a:solidFill>
                  <a:srgbClr val="4B4B4A"/>
                </a:solidFill>
                <a:latin typeface="Open Sans Bold"/>
                <a:ea typeface="Open Sans Bold"/>
                <a:cs typeface="Open Sans Bold"/>
                <a:sym typeface="Open Sans Bold"/>
              </a:rPr>
              <a:t>South of Scotland Enterprise (SOSE)</a:t>
            </a:r>
            <a:r>
              <a:rPr lang="en-US" sz="2399">
                <a:solidFill>
                  <a:srgbClr val="4B4B4A"/>
                </a:solidFill>
                <a:latin typeface="Open Sans Light"/>
                <a:ea typeface="Open Sans Light"/>
                <a:cs typeface="Open Sans Light"/>
                <a:sym typeface="Open Sans"/>
              </a:rPr>
              <a:t>: A dedicated team focused on helping businesses in our region thrive. They provide the tools and guidance to help you scale.</a:t>
            </a:r>
          </a:p>
          <a:p>
            <a:pPr marL="518157" lvl="1" indent="-259078" algn="l">
              <a:lnSpc>
                <a:spcPts val="3695"/>
              </a:lnSpc>
              <a:buFont typeface="Arial"/>
              <a:buChar char="•"/>
            </a:pPr>
            <a:r>
              <a:rPr lang="en-US" sz="2399" b="1">
                <a:solidFill>
                  <a:srgbClr val="4B4B4A"/>
                </a:solidFill>
                <a:latin typeface="Open Sans Bold"/>
                <a:ea typeface="Open Sans Bold"/>
                <a:cs typeface="Open Sans Bold"/>
                <a:sym typeface="Open Sans Bold"/>
              </a:rPr>
              <a:t>Business Gateway:</a:t>
            </a:r>
            <a:r>
              <a:rPr lang="en-US" sz="2399">
                <a:solidFill>
                  <a:srgbClr val="4B4B4A"/>
                </a:solidFill>
                <a:latin typeface="Open Sans Light"/>
                <a:ea typeface="Open Sans Light"/>
                <a:cs typeface="Open Sans Light"/>
                <a:sym typeface="Open Sans"/>
              </a:rPr>
              <a:t> Your local experts for practical, hands-on advice. Whether you’re just starting or ready to grow, their team is there to back you.</a:t>
            </a:r>
          </a:p>
          <a:p>
            <a:pPr marL="518157" lvl="1" indent="-259078" algn="l">
              <a:lnSpc>
                <a:spcPts val="3695"/>
              </a:lnSpc>
              <a:buFont typeface="Arial"/>
              <a:buChar char="•"/>
            </a:pPr>
            <a:r>
              <a:rPr lang="en-US" sz="2399" b="1">
                <a:solidFill>
                  <a:srgbClr val="4B4B4A"/>
                </a:solidFill>
                <a:latin typeface="Open Sans Bold"/>
                <a:ea typeface="Open Sans Bold"/>
                <a:cs typeface="Open Sans Bold"/>
                <a:sym typeface="Open Sans Bold"/>
              </a:rPr>
              <a:t>Chamber of Commerce:</a:t>
            </a:r>
            <a:r>
              <a:rPr lang="en-US" sz="2399">
                <a:solidFill>
                  <a:srgbClr val="4B4B4A"/>
                </a:solidFill>
                <a:latin typeface="Open Sans Light"/>
                <a:ea typeface="Open Sans Light"/>
                <a:cs typeface="Open Sans Light"/>
                <a:sym typeface="Open Sans"/>
              </a:rPr>
              <a:t> A community of like-minded entrepreneurs right here in the South of Scotland. It’s the perfect place to meet peers who are facing the same challenges as you and get advice.</a:t>
            </a:r>
          </a:p>
        </p:txBody>
      </p:sp>
      <p:grpSp>
        <p:nvGrpSpPr>
          <p:cNvPr id="8" name="Group 8"/>
          <p:cNvGrpSpPr/>
          <p:nvPr/>
        </p:nvGrpSpPr>
        <p:grpSpPr>
          <a:xfrm>
            <a:off x="1028700" y="8968909"/>
            <a:ext cx="15241795" cy="1239272"/>
            <a:chOff x="0" y="0"/>
            <a:chExt cx="20322394" cy="1652362"/>
          </a:xfrm>
        </p:grpSpPr>
        <p:grpSp>
          <p:nvGrpSpPr>
            <p:cNvPr id="9" name="Group 9"/>
            <p:cNvGrpSpPr/>
            <p:nvPr/>
          </p:nvGrpSpPr>
          <p:grpSpPr>
            <a:xfrm>
              <a:off x="17321307" y="136139"/>
              <a:ext cx="3001086" cy="1380084"/>
              <a:chOff x="0" y="0"/>
              <a:chExt cx="3001086" cy="1380084"/>
            </a:xfrm>
          </p:grpSpPr>
          <p:sp>
            <p:nvSpPr>
              <p:cNvPr id="10" name="Freeform 10"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GB"/>
              </a:p>
            </p:txBody>
          </p:sp>
        </p:grpSp>
        <p:sp>
          <p:nvSpPr>
            <p:cNvPr id="11" name="Freeform 11"/>
            <p:cNvSpPr/>
            <p:nvPr/>
          </p:nvSpPr>
          <p:spPr>
            <a:xfrm>
              <a:off x="11229420" y="385855"/>
              <a:ext cx="2696618" cy="880652"/>
            </a:xfrm>
            <a:custGeom>
              <a:avLst/>
              <a:gdLst/>
              <a:ahLst/>
              <a:cxnLst/>
              <a:rect l="l" t="t" r="r" b="b"/>
              <a:pathLst>
                <a:path w="2696618" h="880652">
                  <a:moveTo>
                    <a:pt x="0" y="0"/>
                  </a:moveTo>
                  <a:lnTo>
                    <a:pt x="2696618" y="0"/>
                  </a:lnTo>
                  <a:lnTo>
                    <a:pt x="2696618" y="880652"/>
                  </a:lnTo>
                  <a:lnTo>
                    <a:pt x="0" y="880652"/>
                  </a:lnTo>
                  <a:lnTo>
                    <a:pt x="0" y="0"/>
                  </a:lnTo>
                  <a:close/>
                </a:path>
              </a:pathLst>
            </a:custGeom>
            <a:blipFill>
              <a:blip r:embed="rId4"/>
              <a:stretch>
                <a:fillRect/>
              </a:stretch>
            </a:blipFill>
          </p:spPr>
          <p:txBody>
            <a:bodyPr/>
            <a:lstStyle/>
            <a:p>
              <a:endParaRPr lang="en-GB"/>
            </a:p>
          </p:txBody>
        </p:sp>
        <p:sp>
          <p:nvSpPr>
            <p:cNvPr id="12" name="Freeform 12"/>
            <p:cNvSpPr/>
            <p:nvPr/>
          </p:nvSpPr>
          <p:spPr>
            <a:xfrm>
              <a:off x="0" y="368123"/>
              <a:ext cx="2786519" cy="916116"/>
            </a:xfrm>
            <a:custGeom>
              <a:avLst/>
              <a:gdLst/>
              <a:ahLst/>
              <a:cxnLst/>
              <a:rect l="l" t="t" r="r" b="b"/>
              <a:pathLst>
                <a:path w="2786519" h="916116">
                  <a:moveTo>
                    <a:pt x="0" y="0"/>
                  </a:moveTo>
                  <a:lnTo>
                    <a:pt x="2786519" y="0"/>
                  </a:lnTo>
                  <a:lnTo>
                    <a:pt x="2786519" y="916116"/>
                  </a:lnTo>
                  <a:lnTo>
                    <a:pt x="0" y="916116"/>
                  </a:lnTo>
                  <a:lnTo>
                    <a:pt x="0" y="0"/>
                  </a:lnTo>
                  <a:close/>
                </a:path>
              </a:pathLst>
            </a:custGeom>
            <a:blipFill>
              <a:blip r:embed="rId5"/>
              <a:stretch>
                <a:fillRect l="-20583" t="-60862" r="-16667" b="-73965"/>
              </a:stretch>
            </a:blipFill>
          </p:spPr>
          <p:txBody>
            <a:bodyPr/>
            <a:lstStyle/>
            <a:p>
              <a:endParaRPr lang="en-GB"/>
            </a:p>
          </p:txBody>
        </p:sp>
        <p:sp>
          <p:nvSpPr>
            <p:cNvPr id="13" name="Freeform 13"/>
            <p:cNvSpPr/>
            <p:nvPr/>
          </p:nvSpPr>
          <p:spPr>
            <a:xfrm>
              <a:off x="6181788" y="0"/>
              <a:ext cx="1652362" cy="1652362"/>
            </a:xfrm>
            <a:custGeom>
              <a:avLst/>
              <a:gdLst/>
              <a:ahLst/>
              <a:cxnLst/>
              <a:rect l="l" t="t" r="r" b="b"/>
              <a:pathLst>
                <a:path w="1652362" h="1652362">
                  <a:moveTo>
                    <a:pt x="0" y="0"/>
                  </a:moveTo>
                  <a:lnTo>
                    <a:pt x="1652363" y="0"/>
                  </a:lnTo>
                  <a:lnTo>
                    <a:pt x="1652363" y="1652362"/>
                  </a:lnTo>
                  <a:lnTo>
                    <a:pt x="0" y="1652362"/>
                  </a:lnTo>
                  <a:lnTo>
                    <a:pt x="0" y="0"/>
                  </a:lnTo>
                  <a:close/>
                </a:path>
              </a:pathLst>
            </a:custGeom>
            <a:blipFill>
              <a:blip r:embed="rId6"/>
              <a:stretch>
                <a:fillRect/>
              </a:stretch>
            </a:blipFill>
          </p:spPr>
          <p:txBody>
            <a:bodyPr/>
            <a:lstStyle/>
            <a:p>
              <a:endParaRPr lang="en-GB"/>
            </a:p>
          </p:txBody>
        </p:sp>
      </p:grpSp>
      <p:sp>
        <p:nvSpPr>
          <p:cNvPr id="14" name="Freeform 14"/>
          <p:cNvSpPr/>
          <p:nvPr/>
        </p:nvSpPr>
        <p:spPr>
          <a:xfrm>
            <a:off x="16094213" y="328859"/>
            <a:ext cx="1656429" cy="1399682"/>
          </a:xfrm>
          <a:custGeom>
            <a:avLst/>
            <a:gdLst/>
            <a:ahLst/>
            <a:cxnLst/>
            <a:rect l="l" t="t" r="r" b="b"/>
            <a:pathLst>
              <a:path w="1656429" h="1399682">
                <a:moveTo>
                  <a:pt x="0" y="0"/>
                </a:moveTo>
                <a:lnTo>
                  <a:pt x="1656429" y="0"/>
                </a:lnTo>
                <a:lnTo>
                  <a:pt x="1656429" y="1399682"/>
                </a:lnTo>
                <a:lnTo>
                  <a:pt x="0" y="139968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5"/>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7</a:t>
            </a:r>
          </a:p>
        </p:txBody>
      </p:sp>
      <p:sp>
        <p:nvSpPr>
          <p:cNvPr id="16" name="TextBox 16"/>
          <p:cNvSpPr txBox="1"/>
          <p:nvPr/>
        </p:nvSpPr>
        <p:spPr>
          <a:xfrm>
            <a:off x="688950" y="469018"/>
            <a:ext cx="11881688"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Community is your biggest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7" name="TextBox 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8</a:t>
            </a:r>
          </a:p>
        </p:txBody>
      </p:sp>
      <p:sp>
        <p:nvSpPr>
          <p:cNvPr id="8" name="TextBox 8"/>
          <p:cNvSpPr txBox="1"/>
          <p:nvPr/>
        </p:nvSpPr>
        <p:spPr>
          <a:xfrm>
            <a:off x="1028700" y="1465967"/>
            <a:ext cx="15336544" cy="815340"/>
          </a:xfrm>
          <a:prstGeom prst="rect">
            <a:avLst/>
          </a:prstGeom>
        </p:spPr>
        <p:txBody>
          <a:bodyPr lIns="0" tIns="0" rIns="0" bIns="0" rtlCol="0" anchor="t">
            <a:spAutoFit/>
          </a:bodyPr>
          <a:lstStyle/>
          <a:p>
            <a:pPr algn="l">
              <a:lnSpc>
                <a:spcPts val="3359"/>
              </a:lnSpc>
            </a:pPr>
            <a:r>
              <a:rPr lang="en-US" sz="2399">
                <a:solidFill>
                  <a:srgbClr val="4B4B4A"/>
                </a:solidFill>
                <a:latin typeface="Open Sans Light"/>
                <a:ea typeface="Open Sans Light"/>
                <a:cs typeface="Open Sans Light"/>
                <a:sym typeface="Open Sans"/>
              </a:rPr>
              <a:t>Try to name one person or organisation that you can go to if you need help or are struggling with failure...</a:t>
            </a:r>
          </a:p>
          <a:p>
            <a:pPr algn="l">
              <a:lnSpc>
                <a:spcPts val="3359"/>
              </a:lnSpc>
              <a:spcBef>
                <a:spcPct val="0"/>
              </a:spcBef>
            </a:pPr>
            <a:r>
              <a:rPr lang="en-US" sz="2399">
                <a:solidFill>
                  <a:srgbClr val="4B4B4A"/>
                </a:solidFill>
                <a:latin typeface="Open Sans Light"/>
                <a:ea typeface="Open Sans Light"/>
                <a:cs typeface="Open Sans Light"/>
                <a:sym typeface="Open Sans"/>
              </a:rPr>
              <a:t>Then around each name give an example to help you remember why you chose them!</a:t>
            </a:r>
          </a:p>
        </p:txBody>
      </p:sp>
      <p:sp>
        <p:nvSpPr>
          <p:cNvPr id="9" name="TextBox 9"/>
          <p:cNvSpPr txBox="1"/>
          <p:nvPr/>
        </p:nvSpPr>
        <p:spPr>
          <a:xfrm>
            <a:off x="1028700" y="479193"/>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Creating your network</a:t>
            </a:r>
          </a:p>
        </p:txBody>
      </p:sp>
      <p:sp>
        <p:nvSpPr>
          <p:cNvPr id="10" name="Freeform 10"/>
          <p:cNvSpPr/>
          <p:nvPr/>
        </p:nvSpPr>
        <p:spPr>
          <a:xfrm>
            <a:off x="3630038" y="2757557"/>
            <a:ext cx="11027925" cy="7702922"/>
          </a:xfrm>
          <a:custGeom>
            <a:avLst/>
            <a:gdLst/>
            <a:ahLst/>
            <a:cxnLst/>
            <a:rect l="l" t="t" r="r" b="b"/>
            <a:pathLst>
              <a:path w="11027925" h="7702922">
                <a:moveTo>
                  <a:pt x="0" y="0"/>
                </a:moveTo>
                <a:lnTo>
                  <a:pt x="11027924" y="0"/>
                </a:lnTo>
                <a:lnTo>
                  <a:pt x="11027924" y="7702923"/>
                </a:lnTo>
                <a:lnTo>
                  <a:pt x="0" y="7702923"/>
                </a:lnTo>
                <a:lnTo>
                  <a:pt x="0" y="0"/>
                </a:lnTo>
                <a:close/>
              </a:path>
            </a:pathLst>
          </a:custGeom>
          <a:blipFill>
            <a:blip r:embed="rId3"/>
            <a:stretch>
              <a:fillRect/>
            </a:stretch>
          </a:blipFill>
        </p:spPr>
        <p:txBody>
          <a:bodyPr/>
          <a:lstStyle/>
          <a:p>
            <a:endParaRPr lang="en-GB"/>
          </a:p>
        </p:txBody>
      </p:sp>
      <p:sp>
        <p:nvSpPr>
          <p:cNvPr id="11" name="TextBox 11"/>
          <p:cNvSpPr txBox="1"/>
          <p:nvPr/>
        </p:nvSpPr>
        <p:spPr>
          <a:xfrm>
            <a:off x="8941129" y="3717091"/>
            <a:ext cx="405742"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Jill</a:t>
            </a:r>
          </a:p>
        </p:txBody>
      </p:sp>
      <p:sp>
        <p:nvSpPr>
          <p:cNvPr id="12" name="TextBox 12"/>
          <p:cNvSpPr txBox="1"/>
          <p:nvPr/>
        </p:nvSpPr>
        <p:spPr>
          <a:xfrm>
            <a:off x="12310790" y="6424289"/>
            <a:ext cx="1336621"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Lindsay</a:t>
            </a:r>
          </a:p>
        </p:txBody>
      </p:sp>
      <p:sp>
        <p:nvSpPr>
          <p:cNvPr id="13" name="TextBox 13"/>
          <p:cNvSpPr txBox="1"/>
          <p:nvPr/>
        </p:nvSpPr>
        <p:spPr>
          <a:xfrm>
            <a:off x="8875551" y="8835821"/>
            <a:ext cx="536897" cy="349250"/>
          </a:xfrm>
          <a:prstGeom prst="rect">
            <a:avLst/>
          </a:prstGeom>
        </p:spPr>
        <p:txBody>
          <a:bodyPr lIns="0" tIns="0" rIns="0" bIns="0" rtlCol="0" anchor="t">
            <a:spAutoFit/>
          </a:bodyPr>
          <a:lstStyle/>
          <a:p>
            <a:pPr algn="ctr">
              <a:lnSpc>
                <a:spcPts val="2800"/>
              </a:lnSpc>
              <a:spcBef>
                <a:spcPct val="0"/>
              </a:spcBef>
            </a:pPr>
            <a:r>
              <a:rPr lang="en-US" sz="2000" b="1">
                <a:solidFill>
                  <a:srgbClr val="000000"/>
                </a:solidFill>
                <a:latin typeface="Open Sans Medium"/>
                <a:ea typeface="Open Sans Medium"/>
                <a:cs typeface="Open Sans Medium"/>
                <a:sym typeface="Open Sans Medium"/>
              </a:rPr>
              <a:t>Tara</a:t>
            </a:r>
          </a:p>
        </p:txBody>
      </p:sp>
      <p:sp>
        <p:nvSpPr>
          <p:cNvPr id="14" name="TextBox 14"/>
          <p:cNvSpPr txBox="1"/>
          <p:nvPr/>
        </p:nvSpPr>
        <p:spPr>
          <a:xfrm>
            <a:off x="4748689" y="6424290"/>
            <a:ext cx="988502"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Vickie</a:t>
            </a:r>
          </a:p>
        </p:txBody>
      </p:sp>
      <p:sp>
        <p:nvSpPr>
          <p:cNvPr id="15" name="TextBox 15"/>
          <p:cNvSpPr txBox="1"/>
          <p:nvPr/>
        </p:nvSpPr>
        <p:spPr>
          <a:xfrm>
            <a:off x="6092283" y="4713175"/>
            <a:ext cx="920550"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Kirsty</a:t>
            </a:r>
          </a:p>
        </p:txBody>
      </p:sp>
      <p:sp>
        <p:nvSpPr>
          <p:cNvPr id="16" name="TextBox 16"/>
          <p:cNvSpPr txBox="1"/>
          <p:nvPr/>
        </p:nvSpPr>
        <p:spPr>
          <a:xfrm>
            <a:off x="11387156" y="4713176"/>
            <a:ext cx="1232289"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Victoria</a:t>
            </a:r>
          </a:p>
        </p:txBody>
      </p:sp>
      <p:sp>
        <p:nvSpPr>
          <p:cNvPr id="17" name="TextBox 17"/>
          <p:cNvSpPr txBox="1"/>
          <p:nvPr/>
        </p:nvSpPr>
        <p:spPr>
          <a:xfrm>
            <a:off x="11574153" y="7857589"/>
            <a:ext cx="858293"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Dad</a:t>
            </a:r>
          </a:p>
        </p:txBody>
      </p:sp>
      <p:sp>
        <p:nvSpPr>
          <p:cNvPr id="18" name="TextBox 18"/>
          <p:cNvSpPr txBox="1"/>
          <p:nvPr/>
        </p:nvSpPr>
        <p:spPr>
          <a:xfrm>
            <a:off x="5625904" y="7857590"/>
            <a:ext cx="1853308" cy="335541"/>
          </a:xfrm>
          <a:prstGeom prst="rect">
            <a:avLst/>
          </a:prstGeom>
        </p:spPr>
        <p:txBody>
          <a:bodyPr wrap="square" lIns="0" tIns="0" rIns="0" bIns="0" rtlCol="0" anchor="t">
            <a:spAutoFit/>
          </a:bodyPr>
          <a:lstStyle/>
          <a:p>
            <a:pPr algn="ctr">
              <a:lnSpc>
                <a:spcPts val="2800"/>
              </a:lnSpc>
              <a:spcBef>
                <a:spcPct val="0"/>
              </a:spcBef>
            </a:pPr>
            <a:r>
              <a:rPr lang="en-US" sz="2000" b="1" dirty="0">
                <a:solidFill>
                  <a:srgbClr val="000000"/>
                </a:solidFill>
                <a:latin typeface="Open Sans Medium"/>
                <a:ea typeface="Open Sans Medium"/>
                <a:cs typeface="Open Sans Medium"/>
                <a:sym typeface="Open Sans Medium"/>
              </a:rPr>
              <a:t>Auntie Fiona</a:t>
            </a:r>
          </a:p>
        </p:txBody>
      </p:sp>
      <p:sp>
        <p:nvSpPr>
          <p:cNvPr id="19" name="TextBox 19"/>
          <p:cNvSpPr txBox="1"/>
          <p:nvPr/>
        </p:nvSpPr>
        <p:spPr>
          <a:xfrm>
            <a:off x="8475689" y="6234368"/>
            <a:ext cx="1336622" cy="701675"/>
          </a:xfrm>
          <a:prstGeom prst="rect">
            <a:avLst/>
          </a:prstGeom>
        </p:spPr>
        <p:txBody>
          <a:bodyPr lIns="0" tIns="0" rIns="0" bIns="0" rtlCol="0" anchor="t">
            <a:spAutoFit/>
          </a:bodyPr>
          <a:lstStyle/>
          <a:p>
            <a:pPr algn="ctr">
              <a:lnSpc>
                <a:spcPts val="2800"/>
              </a:lnSpc>
              <a:spcBef>
                <a:spcPct val="0"/>
              </a:spcBef>
            </a:pPr>
            <a:r>
              <a:rPr lang="en-US" sz="2000" b="1">
                <a:solidFill>
                  <a:srgbClr val="000000"/>
                </a:solidFill>
                <a:latin typeface="Open Sans Medium"/>
                <a:ea typeface="Open Sans Medium"/>
                <a:cs typeface="Open Sans Medium"/>
                <a:sym typeface="Open Sans Medium"/>
              </a:rPr>
              <a:t>My Network</a:t>
            </a:r>
          </a:p>
        </p:txBody>
      </p:sp>
      <p:sp>
        <p:nvSpPr>
          <p:cNvPr id="20" name="TextBox 20"/>
          <p:cNvSpPr txBox="1"/>
          <p:nvPr/>
        </p:nvSpPr>
        <p:spPr>
          <a:xfrm>
            <a:off x="1028700" y="3297055"/>
            <a:ext cx="1796448" cy="396240"/>
          </a:xfrm>
          <a:prstGeom prst="rect">
            <a:avLst/>
          </a:prstGeom>
        </p:spPr>
        <p:txBody>
          <a:bodyPr lIns="0" tIns="0" rIns="0" bIns="0" rtlCol="0" anchor="t">
            <a:spAutoFit/>
          </a:bodyPr>
          <a:lstStyle/>
          <a:p>
            <a:pPr algn="l">
              <a:lnSpc>
                <a:spcPts val="3359"/>
              </a:lnSpc>
              <a:spcBef>
                <a:spcPct val="0"/>
              </a:spcBef>
            </a:pPr>
            <a:r>
              <a:rPr lang="en-US" sz="2399" b="1">
                <a:solidFill>
                  <a:srgbClr val="4B4B4A"/>
                </a:solidFill>
                <a:latin typeface="Open Sans Bold"/>
                <a:ea typeface="Open Sans Bold"/>
                <a:cs typeface="Open Sans Bold"/>
                <a:sym typeface="Open Sans Bold"/>
              </a:rPr>
              <a:t>Example:</a:t>
            </a:r>
          </a:p>
        </p:txBody>
      </p:sp>
      <p:sp>
        <p:nvSpPr>
          <p:cNvPr id="21" name="TextBox 21"/>
          <p:cNvSpPr txBox="1"/>
          <p:nvPr/>
        </p:nvSpPr>
        <p:spPr>
          <a:xfrm>
            <a:off x="5855907" y="2759652"/>
            <a:ext cx="6390543" cy="690731"/>
          </a:xfrm>
          <a:prstGeom prst="rect">
            <a:avLst/>
          </a:prstGeom>
        </p:spPr>
        <p:txBody>
          <a:bodyPr lIns="0" tIns="0" rIns="0" bIns="0" rtlCol="0" anchor="t">
            <a:spAutoFit/>
          </a:bodyPr>
          <a:lstStyle/>
          <a:p>
            <a:pPr algn="ctr">
              <a:lnSpc>
                <a:spcPts val="1828"/>
              </a:lnSpc>
              <a:spcBef>
                <a:spcPct val="0"/>
              </a:spcBef>
            </a:pPr>
            <a:r>
              <a:rPr lang="en-US" sz="1305">
                <a:solidFill>
                  <a:srgbClr val="834E95"/>
                </a:solidFill>
                <a:latin typeface="Open Sans Light"/>
                <a:ea typeface="Open Sans Light"/>
                <a:cs typeface="Open Sans Light"/>
                <a:sym typeface="Open Sans"/>
              </a:rPr>
              <a:t>She always reminds me how proud she is of me, even on the days I struggle to see it myself. She builds my confidence, lifts me up when things feel heavy, and is always there with kindness, encouragement, and support whenever I need it.</a:t>
            </a:r>
          </a:p>
        </p:txBody>
      </p:sp>
      <p:sp>
        <p:nvSpPr>
          <p:cNvPr id="22" name="TextBox 22"/>
          <p:cNvSpPr txBox="1"/>
          <p:nvPr/>
        </p:nvSpPr>
        <p:spPr>
          <a:xfrm>
            <a:off x="12778576" y="4005341"/>
            <a:ext cx="3482169" cy="690731"/>
          </a:xfrm>
          <a:prstGeom prst="rect">
            <a:avLst/>
          </a:prstGeom>
        </p:spPr>
        <p:txBody>
          <a:bodyPr lIns="0" tIns="0" rIns="0" bIns="0" rtlCol="0" anchor="t">
            <a:spAutoFit/>
          </a:bodyPr>
          <a:lstStyle/>
          <a:p>
            <a:pPr algn="ctr">
              <a:lnSpc>
                <a:spcPts val="1828"/>
              </a:lnSpc>
              <a:spcBef>
                <a:spcPct val="0"/>
              </a:spcBef>
            </a:pPr>
            <a:r>
              <a:rPr lang="en-US" sz="1305" dirty="0">
                <a:solidFill>
                  <a:srgbClr val="834E95"/>
                </a:solidFill>
                <a:latin typeface="Open Sans Light"/>
                <a:ea typeface="Open Sans Light"/>
                <a:cs typeface="Open Sans Light"/>
                <a:sym typeface="Open Sans"/>
              </a:rPr>
              <a:t>Is always there for me, no matter what I go through! Whether that’s emotionally or physically, she is there no matter what!</a:t>
            </a:r>
          </a:p>
        </p:txBody>
      </p:sp>
      <p:sp>
        <p:nvSpPr>
          <p:cNvPr id="23" name="TextBox 23"/>
          <p:cNvSpPr txBox="1"/>
          <p:nvPr/>
        </p:nvSpPr>
        <p:spPr>
          <a:xfrm>
            <a:off x="14009607" y="6130303"/>
            <a:ext cx="3406448" cy="919331"/>
          </a:xfrm>
          <a:prstGeom prst="rect">
            <a:avLst/>
          </a:prstGeom>
        </p:spPr>
        <p:txBody>
          <a:bodyPr lIns="0" tIns="0" rIns="0" bIns="0" rtlCol="0" anchor="t">
            <a:spAutoFit/>
          </a:bodyPr>
          <a:lstStyle/>
          <a:p>
            <a:pPr algn="ctr">
              <a:lnSpc>
                <a:spcPts val="1828"/>
              </a:lnSpc>
              <a:spcBef>
                <a:spcPct val="0"/>
              </a:spcBef>
            </a:pPr>
            <a:r>
              <a:rPr lang="en-US" sz="1305" dirty="0">
                <a:solidFill>
                  <a:srgbClr val="834E95"/>
                </a:solidFill>
                <a:latin typeface="Open Sans Light"/>
                <a:ea typeface="Open Sans Light"/>
                <a:cs typeface="Open Sans Light"/>
                <a:sym typeface="Open Sans"/>
              </a:rPr>
              <a:t>Helps me to reason and supports me when I’m down! She also helps me to challenge the negative thought patterns that I struggle to overcome.</a:t>
            </a:r>
          </a:p>
        </p:txBody>
      </p:sp>
      <p:sp>
        <p:nvSpPr>
          <p:cNvPr id="24" name="TextBox 24"/>
          <p:cNvSpPr txBox="1"/>
          <p:nvPr/>
        </p:nvSpPr>
        <p:spPr>
          <a:xfrm>
            <a:off x="12618446" y="8330710"/>
            <a:ext cx="3094386" cy="690731"/>
          </a:xfrm>
          <a:prstGeom prst="rect">
            <a:avLst/>
          </a:prstGeom>
        </p:spPr>
        <p:txBody>
          <a:bodyPr lIns="0" tIns="0" rIns="0" bIns="0" rtlCol="0" anchor="t">
            <a:spAutoFit/>
          </a:bodyPr>
          <a:lstStyle/>
          <a:p>
            <a:pPr algn="ctr">
              <a:lnSpc>
                <a:spcPts val="1828"/>
              </a:lnSpc>
              <a:spcBef>
                <a:spcPct val="0"/>
              </a:spcBef>
            </a:pPr>
            <a:r>
              <a:rPr lang="en-US" sz="1305">
                <a:solidFill>
                  <a:srgbClr val="834E95"/>
                </a:solidFill>
                <a:latin typeface="Open Sans Light"/>
                <a:ea typeface="Open Sans Light"/>
                <a:cs typeface="Open Sans Light"/>
                <a:sym typeface="Open Sans"/>
              </a:rPr>
              <a:t>He always takes time to learn about my health and brain, so he can support me better!</a:t>
            </a:r>
          </a:p>
        </p:txBody>
      </p:sp>
      <p:sp>
        <p:nvSpPr>
          <p:cNvPr id="25" name="TextBox 25"/>
          <p:cNvSpPr txBox="1"/>
          <p:nvPr/>
        </p:nvSpPr>
        <p:spPr>
          <a:xfrm>
            <a:off x="7339709" y="9460228"/>
            <a:ext cx="3857920" cy="462131"/>
          </a:xfrm>
          <a:prstGeom prst="rect">
            <a:avLst/>
          </a:prstGeom>
        </p:spPr>
        <p:txBody>
          <a:bodyPr lIns="0" tIns="0" rIns="0" bIns="0" rtlCol="0" anchor="t">
            <a:spAutoFit/>
          </a:bodyPr>
          <a:lstStyle/>
          <a:p>
            <a:pPr algn="ctr">
              <a:lnSpc>
                <a:spcPts val="1828"/>
              </a:lnSpc>
              <a:spcBef>
                <a:spcPct val="0"/>
              </a:spcBef>
            </a:pPr>
            <a:r>
              <a:rPr lang="en-US" sz="1305" dirty="0">
                <a:solidFill>
                  <a:srgbClr val="834E95"/>
                </a:solidFill>
                <a:latin typeface="Open Sans Light"/>
                <a:ea typeface="Open Sans Light"/>
                <a:cs typeface="Open Sans Light"/>
                <a:sym typeface="Open Sans"/>
              </a:rPr>
              <a:t>She is always there to answer questions, hype me up, and encourages me to do scary things!</a:t>
            </a:r>
          </a:p>
        </p:txBody>
      </p:sp>
      <p:sp>
        <p:nvSpPr>
          <p:cNvPr id="26" name="TextBox 26"/>
          <p:cNvSpPr txBox="1"/>
          <p:nvPr/>
        </p:nvSpPr>
        <p:spPr>
          <a:xfrm>
            <a:off x="2045563" y="8330710"/>
            <a:ext cx="4128474" cy="690731"/>
          </a:xfrm>
          <a:prstGeom prst="rect">
            <a:avLst/>
          </a:prstGeom>
        </p:spPr>
        <p:txBody>
          <a:bodyPr lIns="0" tIns="0" rIns="0" bIns="0" rtlCol="0" anchor="t">
            <a:spAutoFit/>
          </a:bodyPr>
          <a:lstStyle/>
          <a:p>
            <a:pPr algn="ctr">
              <a:lnSpc>
                <a:spcPts val="1828"/>
              </a:lnSpc>
              <a:spcBef>
                <a:spcPct val="0"/>
              </a:spcBef>
            </a:pPr>
            <a:r>
              <a:rPr lang="en-US" sz="1305" dirty="0">
                <a:solidFill>
                  <a:srgbClr val="834E95"/>
                </a:solidFill>
                <a:latin typeface="Open Sans Light"/>
                <a:ea typeface="Open Sans Light"/>
                <a:cs typeface="Open Sans Light"/>
                <a:sym typeface="Open Sans"/>
              </a:rPr>
              <a:t>My biggest cheerleader. Through my difficult upbringing, she has always been there to console me, lift me up and cheer me on, no matter the distance.</a:t>
            </a:r>
          </a:p>
        </p:txBody>
      </p:sp>
      <p:sp>
        <p:nvSpPr>
          <p:cNvPr id="27" name="TextBox 27"/>
          <p:cNvSpPr txBox="1"/>
          <p:nvPr/>
        </p:nvSpPr>
        <p:spPr>
          <a:xfrm>
            <a:off x="1131559" y="6243893"/>
            <a:ext cx="3115929" cy="690731"/>
          </a:xfrm>
          <a:prstGeom prst="rect">
            <a:avLst/>
          </a:prstGeom>
        </p:spPr>
        <p:txBody>
          <a:bodyPr lIns="0" tIns="0" rIns="0" bIns="0" rtlCol="0" anchor="t">
            <a:spAutoFit/>
          </a:bodyPr>
          <a:lstStyle/>
          <a:p>
            <a:pPr algn="ctr">
              <a:lnSpc>
                <a:spcPts val="1828"/>
              </a:lnSpc>
              <a:spcBef>
                <a:spcPct val="0"/>
              </a:spcBef>
            </a:pPr>
            <a:r>
              <a:rPr lang="en-US" sz="1305">
                <a:solidFill>
                  <a:srgbClr val="834E95"/>
                </a:solidFill>
                <a:latin typeface="Open Sans Light"/>
                <a:ea typeface="Open Sans Light"/>
                <a:cs typeface="Open Sans Light"/>
                <a:sym typeface="Open Sans"/>
              </a:rPr>
              <a:t>She always reminds me that I am a strong and independent women and business owner! </a:t>
            </a:r>
          </a:p>
        </p:txBody>
      </p:sp>
      <p:sp>
        <p:nvSpPr>
          <p:cNvPr id="28" name="TextBox 28"/>
          <p:cNvSpPr txBox="1"/>
          <p:nvPr/>
        </p:nvSpPr>
        <p:spPr>
          <a:xfrm>
            <a:off x="2045563" y="3975619"/>
            <a:ext cx="3782751" cy="919331"/>
          </a:xfrm>
          <a:prstGeom prst="rect">
            <a:avLst/>
          </a:prstGeom>
        </p:spPr>
        <p:txBody>
          <a:bodyPr lIns="0" tIns="0" rIns="0" bIns="0" rtlCol="0" anchor="t">
            <a:spAutoFit/>
          </a:bodyPr>
          <a:lstStyle/>
          <a:p>
            <a:pPr algn="ctr">
              <a:lnSpc>
                <a:spcPts val="1828"/>
              </a:lnSpc>
              <a:spcBef>
                <a:spcPct val="0"/>
              </a:spcBef>
            </a:pPr>
            <a:r>
              <a:rPr lang="en-US" sz="1305" dirty="0">
                <a:solidFill>
                  <a:srgbClr val="834E95"/>
                </a:solidFill>
                <a:latin typeface="Open Sans Light"/>
                <a:ea typeface="Open Sans Light"/>
                <a:cs typeface="Open Sans Light"/>
                <a:sym typeface="Open Sans"/>
              </a:rPr>
              <a:t>She always tells me how it is, no bs! She also reminds me that I am great at what I do, and we can always lean on each other when we need that extra support.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GB"/>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GB"/>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GB"/>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GB"/>
            </a:p>
          </p:txBody>
        </p:sp>
      </p:grpSp>
      <p:sp>
        <p:nvSpPr>
          <p:cNvPr id="7" name="TextBox 7"/>
          <p:cNvSpPr txBox="1"/>
          <p:nvPr/>
        </p:nvSpPr>
        <p:spPr>
          <a:xfrm>
            <a:off x="1028700" y="1718867"/>
            <a:ext cx="16230600" cy="8328661"/>
          </a:xfrm>
          <a:prstGeom prst="rect">
            <a:avLst/>
          </a:prstGeom>
        </p:spPr>
        <p:txBody>
          <a:bodyPr lIns="0" tIns="0" rIns="0" bIns="0" rtlCol="0" anchor="t">
            <a:spAutoFit/>
          </a:bodyPr>
          <a:lstStyle/>
          <a:p>
            <a:pPr algn="l">
              <a:lnSpc>
                <a:spcPts val="4199"/>
              </a:lnSpc>
            </a:pPr>
            <a:r>
              <a:rPr lang="en-US" sz="2399">
                <a:solidFill>
                  <a:srgbClr val="4B4B4A"/>
                </a:solidFill>
                <a:latin typeface="Open Sans Light"/>
                <a:ea typeface="Open Sans Light"/>
                <a:cs typeface="Open Sans Light"/>
                <a:sym typeface="Open Sans"/>
              </a:rPr>
              <a:t>We often let a vague "fear of failure" stop us from starting. But what does "failure" actually look like? Usually, it’s not a dead end... it’s just a detour. Let’s break down the "Big Scary Thing" into a plan.</a:t>
            </a:r>
          </a:p>
          <a:p>
            <a:pPr algn="l">
              <a:lnSpc>
                <a:spcPts val="4199"/>
              </a:lnSpc>
            </a:pPr>
            <a:endParaRPr lang="en-US" sz="2399">
              <a:solidFill>
                <a:srgbClr val="4B4B4A"/>
              </a:solidFill>
              <a:latin typeface="Open Sans Light"/>
              <a:ea typeface="Open Sans Light"/>
              <a:cs typeface="Open Sans Light"/>
              <a:sym typeface="Open Sans"/>
            </a:endParaRPr>
          </a:p>
          <a:p>
            <a:pPr algn="l">
              <a:lnSpc>
                <a:spcPts val="4199"/>
              </a:lnSpc>
            </a:pPr>
            <a:r>
              <a:rPr lang="en-US" sz="2399" b="1">
                <a:solidFill>
                  <a:srgbClr val="4B4B4A"/>
                </a:solidFill>
                <a:latin typeface="Open Sans Bold"/>
                <a:ea typeface="Open Sans Bold"/>
                <a:cs typeface="Open Sans Bold"/>
                <a:sym typeface="Open Sans Bold"/>
              </a:rPr>
              <a:t>The Three-Step Deconstruction</a:t>
            </a:r>
          </a:p>
          <a:p>
            <a:pPr algn="l">
              <a:lnSpc>
                <a:spcPts val="4199"/>
              </a:lnSpc>
            </a:pPr>
            <a:r>
              <a:rPr lang="en-US" sz="2399">
                <a:solidFill>
                  <a:srgbClr val="4B4B4A"/>
                </a:solidFill>
                <a:latin typeface="Open Sans Light"/>
                <a:ea typeface="Open Sans Light"/>
                <a:cs typeface="Open Sans Light"/>
                <a:sym typeface="Open Sans"/>
              </a:rPr>
              <a:t>1. </a:t>
            </a:r>
            <a:r>
              <a:rPr lang="en-US" sz="2399" b="1">
                <a:solidFill>
                  <a:srgbClr val="4B4B4A"/>
                </a:solidFill>
                <a:latin typeface="Open Sans Bold"/>
                <a:ea typeface="Open Sans Bold"/>
                <a:cs typeface="Open Sans Bold"/>
                <a:sym typeface="Open Sans Bold"/>
              </a:rPr>
              <a:t>What is the worst that could happen?</a:t>
            </a:r>
            <a:r>
              <a:rPr lang="en-US" sz="2399">
                <a:solidFill>
                  <a:srgbClr val="4B4B4A"/>
                </a:solidFill>
                <a:latin typeface="Open Sans Light"/>
                <a:ea typeface="Open Sans Light"/>
                <a:cs typeface="Open Sans Light"/>
                <a:sym typeface="Open Sans"/>
              </a:rPr>
              <a:t> Be specific. Don't just say "it fails." What actually happens?</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Examples: I lose the £200 I invested; I launch a product and nobody buys it; I feel embarrassed because I told my friends I was starting a business.</a:t>
            </a:r>
          </a:p>
          <a:p>
            <a:pPr algn="l">
              <a:lnSpc>
                <a:spcPts val="4199"/>
              </a:lnSpc>
            </a:pPr>
            <a:endParaRPr lang="en-US" sz="2399">
              <a:solidFill>
                <a:srgbClr val="4B4B4A"/>
              </a:solidFill>
              <a:latin typeface="Open Sans Light"/>
              <a:ea typeface="Open Sans Light"/>
              <a:cs typeface="Open Sans Light"/>
              <a:sym typeface="Open Sans"/>
            </a:endParaRPr>
          </a:p>
          <a:p>
            <a:pPr algn="l">
              <a:lnSpc>
                <a:spcPts val="4199"/>
              </a:lnSpc>
            </a:pPr>
            <a:r>
              <a:rPr lang="en-US" sz="2399">
                <a:solidFill>
                  <a:srgbClr val="4B4B4A"/>
                </a:solidFill>
                <a:latin typeface="Open Sans Light"/>
                <a:ea typeface="Open Sans Light"/>
                <a:cs typeface="Open Sans Light"/>
                <a:sym typeface="Open Sans"/>
              </a:rPr>
              <a:t>2. </a:t>
            </a:r>
            <a:r>
              <a:rPr lang="en-US" sz="2399" b="1">
                <a:solidFill>
                  <a:srgbClr val="4B4B4A"/>
                </a:solidFill>
                <a:latin typeface="Open Sans Bold"/>
                <a:ea typeface="Open Sans Bold"/>
                <a:cs typeface="Open Sans Bold"/>
                <a:sym typeface="Open Sans Bold"/>
              </a:rPr>
              <a:t>And then what?</a:t>
            </a:r>
            <a:r>
              <a:rPr lang="en-US" sz="2399">
                <a:solidFill>
                  <a:srgbClr val="4B4B4A"/>
                </a:solidFill>
                <a:latin typeface="Open Sans Light"/>
                <a:ea typeface="Open Sans Light"/>
                <a:cs typeface="Open Sans Light"/>
                <a:sym typeface="Open Sans"/>
              </a:rPr>
              <a:t> Follow the trail. If that "worst thing" happens, what does the next day look like?</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Examples: I still have my part-time job; I still have my skills; I realise that most people are too busy with their own lives to notice mine.</a:t>
            </a:r>
          </a:p>
          <a:p>
            <a:pPr algn="l">
              <a:lnSpc>
                <a:spcPts val="4199"/>
              </a:lnSpc>
            </a:pPr>
            <a:endParaRPr lang="en-US" sz="2399">
              <a:solidFill>
                <a:srgbClr val="4B4B4A"/>
              </a:solidFill>
              <a:latin typeface="Open Sans Light"/>
              <a:ea typeface="Open Sans Light"/>
              <a:cs typeface="Open Sans Light"/>
              <a:sym typeface="Open Sans"/>
            </a:endParaRPr>
          </a:p>
          <a:p>
            <a:pPr algn="l">
              <a:lnSpc>
                <a:spcPts val="4199"/>
              </a:lnSpc>
            </a:pPr>
            <a:r>
              <a:rPr lang="en-US" sz="2399">
                <a:solidFill>
                  <a:srgbClr val="4B4B4A"/>
                </a:solidFill>
                <a:latin typeface="Open Sans Light"/>
                <a:ea typeface="Open Sans Light"/>
                <a:cs typeface="Open Sans Light"/>
                <a:sym typeface="Open Sans"/>
              </a:rPr>
              <a:t>3. </a:t>
            </a:r>
            <a:r>
              <a:rPr lang="en-US" sz="2399" b="1">
                <a:solidFill>
                  <a:srgbClr val="4B4B4A"/>
                </a:solidFill>
                <a:latin typeface="Open Sans Bold"/>
                <a:ea typeface="Open Sans Bold"/>
                <a:cs typeface="Open Sans Bold"/>
                <a:sym typeface="Open Sans Bold"/>
              </a:rPr>
              <a:t>If this happened… I would…</a:t>
            </a:r>
            <a:r>
              <a:rPr lang="en-US" sz="2399">
                <a:solidFill>
                  <a:srgbClr val="4B4B4A"/>
                </a:solidFill>
                <a:latin typeface="Open Sans Light"/>
                <a:ea typeface="Open Sans Light"/>
                <a:cs typeface="Open Sans Light"/>
                <a:sym typeface="Open Sans"/>
              </a:rPr>
              <a:t> This is your Recovery Plan. It turns a "fear" into a "procedure."</a:t>
            </a:r>
          </a:p>
          <a:p>
            <a:pPr marL="518157" lvl="1" indent="-259078" algn="l">
              <a:lnSpc>
                <a:spcPts val="4199"/>
              </a:lnSpc>
              <a:buFont typeface="Arial"/>
              <a:buChar char="•"/>
            </a:pPr>
            <a:r>
              <a:rPr lang="en-US" sz="2399">
                <a:solidFill>
                  <a:srgbClr val="4B4B4A"/>
                </a:solidFill>
                <a:latin typeface="Open Sans Light"/>
                <a:ea typeface="Open Sans Light"/>
                <a:cs typeface="Open Sans Light"/>
                <a:sym typeface="Open Sans"/>
              </a:rPr>
              <a:t>Examples: I would ask my mentor at SOSE what went wrong; I would tweak my idea and try again; I would treat it as a "lesson fee" rather than a "loss."</a:t>
            </a:r>
          </a:p>
          <a:p>
            <a:pPr algn="l">
              <a:lnSpc>
                <a:spcPts val="4199"/>
              </a:lnSpc>
            </a:pPr>
            <a:endParaRPr lang="en-US" sz="2399">
              <a:solidFill>
                <a:srgbClr val="4B4B4A"/>
              </a:solidFill>
              <a:latin typeface="Open Sans Light"/>
              <a:ea typeface="Open Sans Light"/>
              <a:cs typeface="Open Sans Light"/>
              <a:sym typeface="Open Sans"/>
            </a:endParaRPr>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9</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Bold"/>
                <a:ea typeface="Montserrat Bold"/>
                <a:cs typeface="Montserrat Bold"/>
                <a:sym typeface="Montserrat Bold"/>
              </a:rPr>
              <a:t>Worst Case Scenario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D587C07F-C33F-4DA5-8DC0-27F874D265F3}"/>
</file>

<file path=customXml/itemProps2.xml><?xml version="1.0" encoding="utf-8"?>
<ds:datastoreItem xmlns:ds="http://schemas.openxmlformats.org/officeDocument/2006/customXml" ds:itemID="{DC67B8EE-144B-4671-89A1-C2CF78A03E55}"/>
</file>

<file path=customXml/itemProps3.xml><?xml version="1.0" encoding="utf-8"?>
<ds:datastoreItem xmlns:ds="http://schemas.openxmlformats.org/officeDocument/2006/customXml" ds:itemID="{779C2F00-0936-4874-B224-840BE5A6F2C6}"/>
</file>

<file path=docProps/app.xml><?xml version="1.0" encoding="utf-8"?>
<Properties xmlns="http://schemas.openxmlformats.org/officeDocument/2006/extended-properties" xmlns:vt="http://schemas.openxmlformats.org/officeDocument/2006/docPropsVTypes">
  <TotalTime>15</TotalTime>
  <Words>1448</Words>
  <Application>Microsoft Macintosh PowerPoint</Application>
  <PresentationFormat>Custom</PresentationFormat>
  <Paragraphs>157</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Open Sans Light</vt:lpstr>
      <vt:lpstr>Montserrat Bold</vt:lpstr>
      <vt:lpstr>Open Sans Bold</vt:lpstr>
      <vt:lpstr>Open Sans Semi-Bold</vt:lpstr>
      <vt:lpstr>Open Sans Medium</vt:lpstr>
      <vt:lpstr>Montserrat</vt:lpstr>
      <vt:lpstr>Montserrat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13: Resilience &amp; Learning from Failure</dc:title>
  <cp:lastModifiedBy>Kara Hunter</cp:lastModifiedBy>
  <cp:revision>9</cp:revision>
  <dcterms:created xsi:type="dcterms:W3CDTF">2006-08-16T00:00:00Z</dcterms:created>
  <dcterms:modified xsi:type="dcterms:W3CDTF">2026-04-09T16:45:30Z</dcterms:modified>
  <dc:identifier>DAHEIKppzlU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