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Lst>
  <p:sldSz cx="18288000" cy="10287000"/>
  <p:notesSz cx="6858000" cy="9144000"/>
  <p:embeddedFontLst>
    <p:embeddedFont>
      <p:font typeface="Montserrat" pitchFamily="2" charset="77"/>
      <p:regular r:id="rId16"/>
      <p:bold r:id="rId17"/>
      <p:italic r:id="rId18"/>
      <p:boldItalic r:id="rId19"/>
    </p:embeddedFont>
    <p:embeddedFont>
      <p:font typeface="Montserrat Bold" pitchFamily="2" charset="77"/>
      <p:regular r:id="rId20"/>
      <p:bold r:id="rId21"/>
      <p:italic r:id="rId22"/>
      <p:boldItalic r:id="rId23"/>
    </p:embeddedFont>
    <p:embeddedFont>
      <p:font typeface="Montserrat Semi-Bold" pitchFamily="2" charset="77"/>
      <p:regular r:id="rId24"/>
      <p:bold r:id="rId25"/>
      <p:italic r:id="rId26"/>
      <p:boldItalic r:id="rId27"/>
    </p:embeddedFont>
    <p:embeddedFont>
      <p:font typeface="Open Sans Bold" pitchFamily="2" charset="0"/>
      <p:regular r:id="rId28"/>
      <p:bold r:id="rId29"/>
    </p:embeddedFont>
    <p:embeddedFont>
      <p:font typeface="Open Sans ExtraBold" panose="020B0906030804020204" pitchFamily="34" charset="0"/>
      <p:bold r:id="rId30"/>
      <p:italic r:id="rId31"/>
      <p:boldItalic r:id="rId32"/>
    </p:embeddedFont>
    <p:embeddedFont>
      <p:font typeface="Open Sans Light" panose="020B0306030504020204" pitchFamily="34" charset="0"/>
      <p:regular r:id="rId33"/>
      <p:italic r:id="rId34"/>
    </p:embeddedFont>
    <p:embeddedFont>
      <p:font typeface="Open Sans Medium" pitchFamily="2" charset="0"/>
      <p:regular r:id="rId35"/>
    </p:embeddedFont>
    <p:embeddedFont>
      <p:font typeface="Open Sans Semi-Bold"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E95"/>
    <a:srgbClr val="4B4B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7" autoAdjust="0"/>
    <p:restoredTop sz="79320" autoAdjust="0"/>
  </p:normalViewPr>
  <p:slideViewPr>
    <p:cSldViewPr>
      <p:cViewPr varScale="1">
        <p:scale>
          <a:sx n="67" d="100"/>
          <a:sy n="67" d="100"/>
        </p:scale>
        <p:origin x="199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customXml" Target="../customXml/item3.xml"/><Relationship Id="rId20" Type="http://schemas.openxmlformats.org/officeDocument/2006/relationships/font" Target="fonts/font5.fntdata"/><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89EE-BDD4-5C3D-F6DF-6B1950000AF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709D17-3286-B3A0-5072-B3816FAD1B9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9E72114-A601-95D3-ED5F-EC4AB1307B3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87ABD90-163A-1B7B-72EF-6B1373106ED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169D72B-7080-150C-3AFD-6C4FD44A7B2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D9D3309-F3A0-11B8-E704-C5CB50186D7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AE0E80B-C642-4855-5D74-C9843E286C8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3623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8209-D40D-F553-ABE7-A892054050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A86C5C-959A-79A4-CBCC-EFB72E45DD2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7AB9D35-8897-51EC-C5FD-68CB10127CA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286A4ED-A7EE-DD10-84F0-79A5EAD00F3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488A7A2-AE56-6384-E643-F60459BEF97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E1C36942-1E3E-0B8D-4547-AF6F0F04311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8598A3D-ECCD-A9C7-A334-A40ABB7345B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9886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3107285"/>
            <a:ext cx="5902464" cy="3116073"/>
          </a:xfrm>
          <a:prstGeom prst="rect">
            <a:avLst/>
          </a:prstGeom>
        </p:spPr>
        <p:txBody>
          <a:bodyPr lIns="0" tIns="0" rIns="0" bIns="0" rtlCol="0" anchor="t">
            <a:spAutoFit/>
          </a:bodyPr>
          <a:lstStyle/>
          <a:p>
            <a:pPr algn="l">
              <a:lnSpc>
                <a:spcPts val="8322"/>
              </a:lnSpc>
            </a:pPr>
            <a:r>
              <a:rPr lang="en-US" sz="5944" b="1" dirty="0">
                <a:solidFill>
                  <a:srgbClr val="177478"/>
                </a:solidFill>
                <a:latin typeface="Montserrat Bold"/>
                <a:ea typeface="Montserrat Bold"/>
                <a:cs typeface="Montserrat Bold"/>
                <a:sym typeface="Montserrat Bold"/>
              </a:rPr>
              <a:t>Module 9:</a:t>
            </a:r>
          </a:p>
          <a:p>
            <a:pPr algn="l">
              <a:lnSpc>
                <a:spcPts val="8322"/>
              </a:lnSpc>
            </a:pPr>
            <a:r>
              <a:rPr lang="en-US" sz="5944" dirty="0">
                <a:solidFill>
                  <a:srgbClr val="834E95"/>
                </a:solidFill>
                <a:latin typeface="Montserrat"/>
                <a:ea typeface="Montserrat"/>
                <a:cs typeface="Montserrat"/>
                <a:sym typeface="Montserrat"/>
              </a:rPr>
              <a:t>Using</a:t>
            </a:r>
            <a:r>
              <a:rPr lang="en-US" sz="5944" b="1" dirty="0">
                <a:solidFill>
                  <a:srgbClr val="834E95"/>
                </a:solidFill>
                <a:latin typeface="Montserrat Bold"/>
                <a:ea typeface="Montserrat Bold"/>
                <a:cs typeface="Montserrat Bold"/>
                <a:sym typeface="Montserrat Bold"/>
              </a:rPr>
              <a:t> </a:t>
            </a:r>
            <a:r>
              <a:rPr lang="en-US" sz="5944" dirty="0">
                <a:solidFill>
                  <a:srgbClr val="834E95"/>
                </a:solidFill>
                <a:latin typeface="Montserrat"/>
                <a:ea typeface="Montserrat"/>
                <a:cs typeface="Montserrat"/>
                <a:sym typeface="Montserrat"/>
              </a:rPr>
              <a:t>Social Media</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US"/>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74869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Building Your 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73035-0CF3-ED16-7D7F-AD0763C023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65693A-15E3-F66E-A692-6DAF372B7D1B}"/>
              </a:ext>
            </a:extLst>
          </p:cNvPr>
          <p:cNvGrpSpPr/>
          <p:nvPr/>
        </p:nvGrpSpPr>
        <p:grpSpPr>
          <a:xfrm>
            <a:off x="16836254" y="9258300"/>
            <a:ext cx="1538935" cy="1083307"/>
            <a:chOff x="0" y="0"/>
            <a:chExt cx="1538935" cy="1083310"/>
          </a:xfrm>
        </p:grpSpPr>
        <p:sp>
          <p:nvSpPr>
            <p:cNvPr id="3" name="Freeform 3">
              <a:extLst>
                <a:ext uri="{FF2B5EF4-FFF2-40B4-BE49-F238E27FC236}">
                  <a16:creationId xmlns:a16="http://schemas.microsoft.com/office/drawing/2014/main" id="{A1E697C2-8338-8027-BFC1-BEA14F0F1AB9}"/>
                </a:ext>
              </a:extLst>
            </p:cNvPr>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a:extLst>
                <a:ext uri="{FF2B5EF4-FFF2-40B4-BE49-F238E27FC236}">
                  <a16:creationId xmlns:a16="http://schemas.microsoft.com/office/drawing/2014/main" id="{0DEE0A88-65E1-83D1-7488-1E24C18F8D71}"/>
                </a:ext>
              </a:extLst>
            </p:cNvPr>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a:extLst>
                <a:ext uri="{FF2B5EF4-FFF2-40B4-BE49-F238E27FC236}">
                  <a16:creationId xmlns:a16="http://schemas.microsoft.com/office/drawing/2014/main" id="{9CB0AD23-B2F7-7464-18C9-39956508FA29}"/>
                </a:ext>
              </a:extLst>
            </p:cNvPr>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a:extLst>
                <a:ext uri="{FF2B5EF4-FFF2-40B4-BE49-F238E27FC236}">
                  <a16:creationId xmlns:a16="http://schemas.microsoft.com/office/drawing/2014/main" id="{AD3C78DD-3E91-EAA7-E0D2-5F5516BA80FE}"/>
                </a:ext>
              </a:extLst>
            </p:cNvPr>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8" name="TextBox 8">
            <a:extLst>
              <a:ext uri="{FF2B5EF4-FFF2-40B4-BE49-F238E27FC236}">
                <a16:creationId xmlns:a16="http://schemas.microsoft.com/office/drawing/2014/main" id="{795806AB-C380-06D9-681C-ED5AD1120996}"/>
              </a:ext>
            </a:extLst>
          </p:cNvPr>
          <p:cNvSpPr txBox="1"/>
          <p:nvPr/>
        </p:nvSpPr>
        <p:spPr>
          <a:xfrm>
            <a:off x="17188024" y="9450703"/>
            <a:ext cx="294953"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10</a:t>
            </a:r>
          </a:p>
        </p:txBody>
      </p:sp>
      <p:sp>
        <p:nvSpPr>
          <p:cNvPr id="9" name="TextBox 9">
            <a:extLst>
              <a:ext uri="{FF2B5EF4-FFF2-40B4-BE49-F238E27FC236}">
                <a16:creationId xmlns:a16="http://schemas.microsoft.com/office/drawing/2014/main" id="{423DDC26-3D56-A7E0-FA52-739E24FBACD8}"/>
              </a:ext>
            </a:extLst>
          </p:cNvPr>
          <p:cNvSpPr txBox="1"/>
          <p:nvPr/>
        </p:nvSpPr>
        <p:spPr>
          <a:xfrm>
            <a:off x="1028700" y="1943100"/>
            <a:ext cx="15336544" cy="1107996"/>
          </a:xfrm>
          <a:prstGeom prst="rect">
            <a:avLst/>
          </a:prstGeom>
        </p:spPr>
        <p:txBody>
          <a:bodyPr lIns="0" tIns="0" rIns="0" bIns="0" rtlCol="0" anchor="t">
            <a:spAutoFit/>
          </a:bodyPr>
          <a:lstStyle/>
          <a:p>
            <a:r>
              <a:rPr lang="en-GB" sz="2400" dirty="0">
                <a:solidFill>
                  <a:srgbClr val="834E95"/>
                </a:solidFill>
                <a:latin typeface="Open Sans Light" pitchFamily="2" charset="0"/>
                <a:ea typeface="Open Sans Light" pitchFamily="2" charset="0"/>
                <a:cs typeface="Open Sans Light" pitchFamily="2" charset="0"/>
              </a:rPr>
              <a:t>Think of a </a:t>
            </a:r>
            <a:r>
              <a:rPr lang="en-GB" sz="2400" b="1" dirty="0">
                <a:solidFill>
                  <a:srgbClr val="834E95"/>
                </a:solidFill>
                <a:latin typeface="Open Sans ExtraBold" pitchFamily="2" charset="0"/>
                <a:ea typeface="Open Sans ExtraBold" pitchFamily="2" charset="0"/>
                <a:cs typeface="Open Sans ExtraBold" pitchFamily="2" charset="0"/>
              </a:rPr>
              <a:t>SMART</a:t>
            </a:r>
            <a:r>
              <a:rPr lang="en-GB" sz="2400" dirty="0">
                <a:solidFill>
                  <a:srgbClr val="834E95"/>
                </a:solidFill>
                <a:latin typeface="Open Sans Light" pitchFamily="2" charset="0"/>
                <a:ea typeface="Open Sans Light" pitchFamily="2" charset="0"/>
                <a:cs typeface="Open Sans Light" pitchFamily="2" charset="0"/>
              </a:rPr>
              <a:t> target as the "cheat code" for your business. Without them, you’re just posting into the void and hoping for the best. With them, you actually know if your social media is working or just wasting your screen time.</a:t>
            </a:r>
          </a:p>
        </p:txBody>
      </p:sp>
      <p:sp>
        <p:nvSpPr>
          <p:cNvPr id="10" name="TextBox 10">
            <a:extLst>
              <a:ext uri="{FF2B5EF4-FFF2-40B4-BE49-F238E27FC236}">
                <a16:creationId xmlns:a16="http://schemas.microsoft.com/office/drawing/2014/main" id="{792A63CE-7921-2809-789E-865633EC07D4}"/>
              </a:ext>
            </a:extLst>
          </p:cNvPr>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dirty="0">
                <a:solidFill>
                  <a:srgbClr val="177478"/>
                </a:solidFill>
                <a:latin typeface="Montserrat Semi-Bold"/>
                <a:ea typeface="Montserrat Semi-Bold"/>
                <a:cs typeface="Montserrat Semi-Bold"/>
                <a:sym typeface="Montserrat Semi-Bold"/>
              </a:rPr>
              <a:t>Level Up Your Strategy: The SMART Way</a:t>
            </a:r>
          </a:p>
        </p:txBody>
      </p:sp>
      <p:sp>
        <p:nvSpPr>
          <p:cNvPr id="12" name="TextBox 12">
            <a:extLst>
              <a:ext uri="{FF2B5EF4-FFF2-40B4-BE49-F238E27FC236}">
                <a16:creationId xmlns:a16="http://schemas.microsoft.com/office/drawing/2014/main" id="{3E74D457-5596-F530-7B65-0FA7907C3B21}"/>
              </a:ext>
            </a:extLst>
          </p:cNvPr>
          <p:cNvSpPr txBox="1"/>
          <p:nvPr/>
        </p:nvSpPr>
        <p:spPr>
          <a:xfrm>
            <a:off x="1028700" y="3619500"/>
            <a:ext cx="16230600" cy="4455450"/>
          </a:xfrm>
          <a:prstGeom prst="rect">
            <a:avLst/>
          </a:prstGeom>
        </p:spPr>
        <p:txBody>
          <a:bodyPr wrap="square" lIns="0" tIns="0" rIns="0" bIns="0" rtlCol="0" anchor="t">
            <a:spAutoFit/>
          </a:bodyPr>
          <a:lstStyle/>
          <a:p>
            <a:pPr>
              <a:lnSpc>
                <a:spcPct val="150000"/>
              </a:lnSpc>
            </a:pPr>
            <a:r>
              <a:rPr lang="en-GB" sz="2800" b="1" dirty="0">
                <a:latin typeface="Open Sans ExtraBold" pitchFamily="2" charset="0"/>
                <a:ea typeface="Open Sans ExtraBold" pitchFamily="2" charset="0"/>
                <a:cs typeface="Open Sans ExtraBold" pitchFamily="2" charset="0"/>
              </a:rPr>
              <a:t>What does SMART actually mean?</a:t>
            </a:r>
          </a:p>
          <a:p>
            <a:pPr>
              <a:lnSpc>
                <a:spcPct val="150000"/>
              </a:lnSpc>
            </a:pPr>
            <a:r>
              <a:rPr lang="en-GB" sz="2800" b="1" dirty="0">
                <a:latin typeface="Open Sans Light" pitchFamily="2" charset="0"/>
                <a:ea typeface="Open Sans Light" pitchFamily="2" charset="0"/>
                <a:cs typeface="Open Sans Light" pitchFamily="2" charset="0"/>
              </a:rPr>
              <a:t>S-</a:t>
            </a:r>
            <a:r>
              <a:rPr lang="en-GB" sz="2800" dirty="0">
                <a:latin typeface="Open Sans Light" pitchFamily="2" charset="0"/>
                <a:ea typeface="Open Sans Light" pitchFamily="2" charset="0"/>
                <a:cs typeface="Open Sans Light" pitchFamily="2" charset="0"/>
              </a:rPr>
              <a:t> Specific: No "I want to be famous." Instead, try "I want 500 new followers on TikTok."</a:t>
            </a:r>
          </a:p>
          <a:p>
            <a:pPr>
              <a:lnSpc>
                <a:spcPct val="150000"/>
              </a:lnSpc>
            </a:pPr>
            <a:r>
              <a:rPr lang="en-GB" sz="2800" b="1" dirty="0">
                <a:latin typeface="Open Sans Light" pitchFamily="2" charset="0"/>
                <a:ea typeface="Open Sans Light" pitchFamily="2" charset="0"/>
                <a:cs typeface="Open Sans Light" pitchFamily="2" charset="0"/>
              </a:rPr>
              <a:t>M- </a:t>
            </a:r>
            <a:r>
              <a:rPr lang="en-GB" sz="2800" dirty="0">
                <a:latin typeface="Open Sans Light" pitchFamily="2" charset="0"/>
                <a:ea typeface="Open Sans Light" pitchFamily="2" charset="0"/>
                <a:cs typeface="Open Sans Light" pitchFamily="2" charset="0"/>
              </a:rPr>
              <a:t>Measurable: How do you track it? (Likes, shares, sales, or website clicks).</a:t>
            </a:r>
          </a:p>
          <a:p>
            <a:pPr>
              <a:lnSpc>
                <a:spcPct val="150000"/>
              </a:lnSpc>
            </a:pPr>
            <a:r>
              <a:rPr lang="en-GB" sz="2800" b="1" dirty="0">
                <a:latin typeface="Open Sans Light" pitchFamily="2" charset="0"/>
                <a:ea typeface="Open Sans Light" pitchFamily="2" charset="0"/>
                <a:cs typeface="Open Sans Light" pitchFamily="2" charset="0"/>
              </a:rPr>
              <a:t>A-</a:t>
            </a:r>
            <a:r>
              <a:rPr lang="en-GB" sz="2800" dirty="0">
                <a:latin typeface="Open Sans Light" pitchFamily="2" charset="0"/>
                <a:ea typeface="Open Sans Light" pitchFamily="2" charset="0"/>
                <a:cs typeface="Open Sans Light" pitchFamily="2" charset="0"/>
              </a:rPr>
              <a:t> Achievable: Be real. You probably won't hit 1 million followers by Tuesday if you have 10 today.</a:t>
            </a:r>
          </a:p>
          <a:p>
            <a:pPr>
              <a:lnSpc>
                <a:spcPct val="150000"/>
              </a:lnSpc>
            </a:pPr>
            <a:r>
              <a:rPr lang="en-GB" sz="2800" b="1" dirty="0">
                <a:latin typeface="Open Sans Light" pitchFamily="2" charset="0"/>
                <a:ea typeface="Open Sans Light" pitchFamily="2" charset="0"/>
                <a:cs typeface="Open Sans Light" pitchFamily="2" charset="0"/>
              </a:rPr>
              <a:t>R-</a:t>
            </a:r>
            <a:r>
              <a:rPr lang="en-GB" sz="2800" dirty="0">
                <a:latin typeface="Open Sans Light" pitchFamily="2" charset="0"/>
                <a:ea typeface="Open Sans Light" pitchFamily="2" charset="0"/>
                <a:cs typeface="Open Sans Light" pitchFamily="2" charset="0"/>
              </a:rPr>
              <a:t> Relevant: Does this help your business? Getting 1k likes on a cat video is cool, but if you sell shoes, did anyone actually look at the shoes?</a:t>
            </a:r>
          </a:p>
          <a:p>
            <a:pPr>
              <a:lnSpc>
                <a:spcPct val="150000"/>
              </a:lnSpc>
            </a:pPr>
            <a:r>
              <a:rPr lang="en-GB" sz="2800" b="1" dirty="0">
                <a:latin typeface="Open Sans Light" pitchFamily="2" charset="0"/>
                <a:ea typeface="Open Sans Light" pitchFamily="2" charset="0"/>
                <a:cs typeface="Open Sans Light" pitchFamily="2" charset="0"/>
              </a:rPr>
              <a:t>T- </a:t>
            </a:r>
            <a:r>
              <a:rPr lang="en-GB" sz="2800" dirty="0">
                <a:latin typeface="Open Sans Light" pitchFamily="2" charset="0"/>
                <a:ea typeface="Open Sans Light" pitchFamily="2" charset="0"/>
                <a:cs typeface="Open Sans Light" pitchFamily="2" charset="0"/>
              </a:rPr>
              <a:t>Time-bound: Give yourself a deadline. "By the end of next month."</a:t>
            </a:r>
          </a:p>
        </p:txBody>
      </p:sp>
    </p:spTree>
    <p:extLst>
      <p:ext uri="{BB962C8B-B14F-4D97-AF65-F5344CB8AC3E}">
        <p14:creationId xmlns:p14="http://schemas.microsoft.com/office/powerpoint/2010/main" val="92672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B2ACF-5465-6CFC-090A-3FEFA0C33A6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730742-E8F5-2460-F9C1-90274C8F5D98}"/>
              </a:ext>
            </a:extLst>
          </p:cNvPr>
          <p:cNvGrpSpPr/>
          <p:nvPr/>
        </p:nvGrpSpPr>
        <p:grpSpPr>
          <a:xfrm>
            <a:off x="16836254" y="9258300"/>
            <a:ext cx="1538935" cy="1083307"/>
            <a:chOff x="0" y="0"/>
            <a:chExt cx="1538935" cy="1083310"/>
          </a:xfrm>
        </p:grpSpPr>
        <p:sp>
          <p:nvSpPr>
            <p:cNvPr id="3" name="Freeform 3">
              <a:extLst>
                <a:ext uri="{FF2B5EF4-FFF2-40B4-BE49-F238E27FC236}">
                  <a16:creationId xmlns:a16="http://schemas.microsoft.com/office/drawing/2014/main" id="{FEDC5A4B-B575-BDBE-9B77-D4976ACD13C9}"/>
                </a:ext>
              </a:extLst>
            </p:cNvPr>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a:extLst>
                <a:ext uri="{FF2B5EF4-FFF2-40B4-BE49-F238E27FC236}">
                  <a16:creationId xmlns:a16="http://schemas.microsoft.com/office/drawing/2014/main" id="{41CC7D02-EFF4-2E40-6D8B-ACE90D2C4500}"/>
                </a:ext>
              </a:extLst>
            </p:cNvPr>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a:extLst>
                <a:ext uri="{FF2B5EF4-FFF2-40B4-BE49-F238E27FC236}">
                  <a16:creationId xmlns:a16="http://schemas.microsoft.com/office/drawing/2014/main" id="{5A4B3877-48B0-F8A9-61A5-38A64248EC49}"/>
                </a:ext>
              </a:extLst>
            </p:cNvPr>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a:extLst>
                <a:ext uri="{FF2B5EF4-FFF2-40B4-BE49-F238E27FC236}">
                  <a16:creationId xmlns:a16="http://schemas.microsoft.com/office/drawing/2014/main" id="{F495968A-4A1D-58C6-F4C2-23929A5E3639}"/>
                </a:ext>
              </a:extLst>
            </p:cNvPr>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8" name="TextBox 8">
            <a:extLst>
              <a:ext uri="{FF2B5EF4-FFF2-40B4-BE49-F238E27FC236}">
                <a16:creationId xmlns:a16="http://schemas.microsoft.com/office/drawing/2014/main" id="{1A7C48B9-C8CC-45C0-66A7-3E257E9F7F4D}"/>
              </a:ext>
            </a:extLst>
          </p:cNvPr>
          <p:cNvSpPr txBox="1"/>
          <p:nvPr/>
        </p:nvSpPr>
        <p:spPr>
          <a:xfrm>
            <a:off x="17188024" y="9450703"/>
            <a:ext cx="294953"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11</a:t>
            </a:r>
          </a:p>
        </p:txBody>
      </p:sp>
      <p:sp>
        <p:nvSpPr>
          <p:cNvPr id="10" name="TextBox 10">
            <a:extLst>
              <a:ext uri="{FF2B5EF4-FFF2-40B4-BE49-F238E27FC236}">
                <a16:creationId xmlns:a16="http://schemas.microsoft.com/office/drawing/2014/main" id="{3DE64389-F086-EB86-2FF2-10F90E34C804}"/>
              </a:ext>
            </a:extLst>
          </p:cNvPr>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dirty="0">
                <a:solidFill>
                  <a:srgbClr val="177478"/>
                </a:solidFill>
                <a:latin typeface="Montserrat Semi-Bold"/>
                <a:ea typeface="Montserrat Semi-Bold"/>
                <a:cs typeface="Montserrat Semi-Bold"/>
                <a:sym typeface="Montserrat Semi-Bold"/>
              </a:rPr>
              <a:t>Why bother? (The ‘So What?’)</a:t>
            </a:r>
          </a:p>
        </p:txBody>
      </p:sp>
      <p:graphicFrame>
        <p:nvGraphicFramePr>
          <p:cNvPr id="14" name="Table 13">
            <a:extLst>
              <a:ext uri="{FF2B5EF4-FFF2-40B4-BE49-F238E27FC236}">
                <a16:creationId xmlns:a16="http://schemas.microsoft.com/office/drawing/2014/main" id="{F9B4E272-9F2B-578F-B086-306BB0F73AAF}"/>
              </a:ext>
            </a:extLst>
          </p:cNvPr>
          <p:cNvGraphicFramePr>
            <a:graphicFrameLocks noGrp="1"/>
          </p:cNvGraphicFramePr>
          <p:nvPr>
            <p:extLst>
              <p:ext uri="{D42A27DB-BD31-4B8C-83A1-F6EECF244321}">
                <p14:modId xmlns:p14="http://schemas.microsoft.com/office/powerpoint/2010/main" val="1509104743"/>
              </p:ext>
            </p:extLst>
          </p:nvPr>
        </p:nvGraphicFramePr>
        <p:xfrm>
          <a:off x="1028700" y="1943100"/>
          <a:ext cx="15871054" cy="5458823"/>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417031571"/>
                    </a:ext>
                  </a:extLst>
                </a:gridCol>
                <a:gridCol w="13470754">
                  <a:extLst>
                    <a:ext uri="{9D8B030D-6E8A-4147-A177-3AD203B41FA5}">
                      <a16:colId xmlns:a16="http://schemas.microsoft.com/office/drawing/2014/main" val="13059129"/>
                    </a:ext>
                  </a:extLst>
                </a:gridCol>
              </a:tblGrid>
              <a:tr h="1264256">
                <a:tc>
                  <a:txBody>
                    <a:bodyPr/>
                    <a:lstStyle/>
                    <a:p>
                      <a:r>
                        <a:rPr lang="en-US" sz="2800" b="1" dirty="0">
                          <a:latin typeface="Open Sans ExtraBold" pitchFamily="2" charset="0"/>
                          <a:ea typeface="Open Sans ExtraBold" pitchFamily="2" charset="0"/>
                          <a:cs typeface="Open Sans ExtraBold" pitchFamily="2" charset="0"/>
                        </a:rPr>
                        <a:t>Feature</a:t>
                      </a:r>
                    </a:p>
                  </a:txBody>
                  <a:tcPr anchor="ctr"/>
                </a:tc>
                <a:tc>
                  <a:txBody>
                    <a:bodyPr/>
                    <a:lstStyle/>
                    <a:p>
                      <a:r>
                        <a:rPr lang="en-US" sz="2800" b="1" dirty="0">
                          <a:latin typeface="Open Sans ExtraBold" pitchFamily="2" charset="0"/>
                          <a:ea typeface="Open Sans ExtraBold" pitchFamily="2" charset="0"/>
                          <a:cs typeface="Open Sans ExtraBold" pitchFamily="2" charset="0"/>
                        </a:rPr>
                        <a:t>Why it matters to you?</a:t>
                      </a:r>
                    </a:p>
                  </a:txBody>
                  <a:tcPr anchor="ctr"/>
                </a:tc>
                <a:extLst>
                  <a:ext uri="{0D108BD9-81ED-4DB2-BD59-A6C34878D82A}">
                    <a16:rowId xmlns:a16="http://schemas.microsoft.com/office/drawing/2014/main" val="3578200121"/>
                  </a:ext>
                </a:extLst>
              </a:tr>
              <a:tr h="1264256">
                <a:tc>
                  <a:txBody>
                    <a:bodyPr/>
                    <a:lstStyle/>
                    <a:p>
                      <a:r>
                        <a:rPr lang="en-US" sz="2800" b="0" i="0" dirty="0">
                          <a:latin typeface="Open Sans Light" pitchFamily="2" charset="0"/>
                          <a:ea typeface="Open Sans Light" pitchFamily="2" charset="0"/>
                          <a:cs typeface="Open Sans Light" pitchFamily="2" charset="0"/>
                        </a:rPr>
                        <a:t>Clarity</a:t>
                      </a:r>
                    </a:p>
                  </a:txBody>
                  <a:tcPr anchor="ctr"/>
                </a:tc>
                <a:tc>
                  <a:txBody>
                    <a:bodyPr/>
                    <a:lstStyle/>
                    <a:p>
                      <a:r>
                        <a:rPr lang="en-US" sz="2800" b="0" i="0" dirty="0">
                          <a:latin typeface="Open Sans Light" pitchFamily="2" charset="0"/>
                          <a:ea typeface="Open Sans Light" pitchFamily="2" charset="0"/>
                          <a:cs typeface="Open Sans Light" pitchFamily="2" charset="0"/>
                        </a:rPr>
                        <a:t>You stop guessing what to post and start acting with purpose.</a:t>
                      </a:r>
                    </a:p>
                  </a:txBody>
                  <a:tcPr anchor="ctr"/>
                </a:tc>
                <a:extLst>
                  <a:ext uri="{0D108BD9-81ED-4DB2-BD59-A6C34878D82A}">
                    <a16:rowId xmlns:a16="http://schemas.microsoft.com/office/drawing/2014/main" val="3951669867"/>
                  </a:ext>
                </a:extLst>
              </a:tr>
              <a:tr h="1264256">
                <a:tc>
                  <a:txBody>
                    <a:bodyPr/>
                    <a:lstStyle/>
                    <a:p>
                      <a:r>
                        <a:rPr lang="en-US" sz="2800" b="0" i="0" dirty="0">
                          <a:latin typeface="Open Sans Light" pitchFamily="2" charset="0"/>
                          <a:ea typeface="Open Sans Light" pitchFamily="2" charset="0"/>
                          <a:cs typeface="Open Sans Light" pitchFamily="2" charset="0"/>
                        </a:rPr>
                        <a:t>Motivation</a:t>
                      </a:r>
                    </a:p>
                  </a:txBody>
                  <a:tcPr anchor="ctr"/>
                </a:tc>
                <a:tc>
                  <a:txBody>
                    <a:bodyPr/>
                    <a:lstStyle/>
                    <a:p>
                      <a:r>
                        <a:rPr lang="en-US" sz="2800" b="0" i="0" dirty="0">
                          <a:latin typeface="Open Sans Light" pitchFamily="2" charset="0"/>
                          <a:ea typeface="Open Sans Light" pitchFamily="2" charset="0"/>
                          <a:cs typeface="Open Sans Light" pitchFamily="2" charset="0"/>
                        </a:rPr>
                        <a:t>Small wins keep the ‘burnout’ away.</a:t>
                      </a:r>
                    </a:p>
                  </a:txBody>
                  <a:tcPr anchor="ctr"/>
                </a:tc>
                <a:extLst>
                  <a:ext uri="{0D108BD9-81ED-4DB2-BD59-A6C34878D82A}">
                    <a16:rowId xmlns:a16="http://schemas.microsoft.com/office/drawing/2014/main" val="3380858816"/>
                  </a:ext>
                </a:extLst>
              </a:tr>
              <a:tr h="1666055">
                <a:tc>
                  <a:txBody>
                    <a:bodyPr/>
                    <a:lstStyle/>
                    <a:p>
                      <a:r>
                        <a:rPr lang="en-US" sz="2800" b="0" i="0" dirty="0">
                          <a:latin typeface="Open Sans Light" pitchFamily="2" charset="0"/>
                          <a:ea typeface="Open Sans Light" pitchFamily="2" charset="0"/>
                          <a:cs typeface="Open Sans Light" pitchFamily="2" charset="0"/>
                        </a:rPr>
                        <a:t>Evidence</a:t>
                      </a:r>
                    </a:p>
                  </a:txBody>
                  <a:tcPr anchor="ctr"/>
                </a:tc>
                <a:tc>
                  <a:txBody>
                    <a:bodyPr/>
                    <a:lstStyle/>
                    <a:p>
                      <a:r>
                        <a:rPr lang="en-US" sz="2800" b="0" i="0" dirty="0">
                          <a:latin typeface="Open Sans Light" pitchFamily="2" charset="0"/>
                          <a:ea typeface="Open Sans Light" pitchFamily="2" charset="0"/>
                          <a:cs typeface="Open Sans Light" pitchFamily="2" charset="0"/>
                        </a:rPr>
                        <a:t>You can prove to yourself that your time on social media is actually making money or having an impact. This is key if applying to funding for the business!</a:t>
                      </a:r>
                    </a:p>
                  </a:txBody>
                  <a:tcPr anchor="ctr"/>
                </a:tc>
                <a:extLst>
                  <a:ext uri="{0D108BD9-81ED-4DB2-BD59-A6C34878D82A}">
                    <a16:rowId xmlns:a16="http://schemas.microsoft.com/office/drawing/2014/main" val="173166219"/>
                  </a:ext>
                </a:extLst>
              </a:tr>
            </a:tbl>
          </a:graphicData>
        </a:graphic>
      </p:graphicFrame>
      <p:sp>
        <p:nvSpPr>
          <p:cNvPr id="16" name="TextBox 15">
            <a:extLst>
              <a:ext uri="{FF2B5EF4-FFF2-40B4-BE49-F238E27FC236}">
                <a16:creationId xmlns:a16="http://schemas.microsoft.com/office/drawing/2014/main" id="{E261DA6F-EB06-DF7D-C9C9-3B106B426EFF}"/>
              </a:ext>
            </a:extLst>
          </p:cNvPr>
          <p:cNvSpPr txBox="1"/>
          <p:nvPr/>
        </p:nvSpPr>
        <p:spPr>
          <a:xfrm>
            <a:off x="601531" y="7593176"/>
            <a:ext cx="16725392" cy="2246769"/>
          </a:xfrm>
          <a:prstGeom prst="rect">
            <a:avLst/>
          </a:prstGeom>
          <a:noFill/>
        </p:spPr>
        <p:txBody>
          <a:bodyPr wrap="square">
            <a:spAutoFit/>
          </a:bodyPr>
          <a:lstStyle/>
          <a:p>
            <a:pPr>
              <a:buNone/>
            </a:pPr>
            <a:r>
              <a:rPr lang="en-GB" sz="2800" dirty="0">
                <a:solidFill>
                  <a:srgbClr val="834E95"/>
                </a:solidFill>
                <a:latin typeface="Open Sans Light" pitchFamily="2" charset="0"/>
                <a:ea typeface="Open Sans Light" pitchFamily="2" charset="0"/>
                <a:cs typeface="Open Sans Light" pitchFamily="2" charset="0"/>
              </a:rPr>
              <a:t>The Vague Idea: </a:t>
            </a:r>
            <a:r>
              <a:rPr lang="en-GB" sz="2800" dirty="0">
                <a:solidFill>
                  <a:srgbClr val="4B4B4A"/>
                </a:solidFill>
                <a:latin typeface="Open Sans Light" pitchFamily="2" charset="0"/>
                <a:ea typeface="Open Sans Light" pitchFamily="2" charset="0"/>
                <a:cs typeface="Open Sans Light" pitchFamily="2" charset="0"/>
              </a:rPr>
              <a:t>"I want more people to sign up for my workshops using Instagram."</a:t>
            </a:r>
          </a:p>
          <a:p>
            <a:pPr>
              <a:buNone/>
            </a:pPr>
            <a:endParaRPr lang="en-GB" sz="2800" dirty="0">
              <a:solidFill>
                <a:srgbClr val="4B4B4A"/>
              </a:solidFill>
              <a:latin typeface="Open Sans Light" pitchFamily="2" charset="0"/>
              <a:ea typeface="Open Sans Light" pitchFamily="2" charset="0"/>
              <a:cs typeface="Open Sans Light" pitchFamily="2" charset="0"/>
            </a:endParaRPr>
          </a:p>
          <a:p>
            <a:pPr>
              <a:buNone/>
            </a:pPr>
            <a:r>
              <a:rPr lang="en-GB" sz="2800" b="1" dirty="0">
                <a:solidFill>
                  <a:srgbClr val="834E95"/>
                </a:solidFill>
                <a:latin typeface="Open Sans ExtraBold" pitchFamily="2" charset="0"/>
                <a:ea typeface="Open Sans ExtraBold" pitchFamily="2" charset="0"/>
                <a:cs typeface="Open Sans ExtraBold" pitchFamily="2" charset="0"/>
              </a:rPr>
              <a:t>The SMART Version:</a:t>
            </a:r>
          </a:p>
          <a:p>
            <a:pPr>
              <a:buNone/>
            </a:pPr>
            <a:r>
              <a:rPr lang="en-GB" sz="2800" dirty="0">
                <a:solidFill>
                  <a:srgbClr val="4B4B4A"/>
                </a:solidFill>
                <a:latin typeface="Open Sans Light" pitchFamily="2" charset="0"/>
                <a:ea typeface="Open Sans Light" pitchFamily="2" charset="0"/>
                <a:cs typeface="Open Sans Light" pitchFamily="2" charset="0"/>
              </a:rPr>
              <a:t>"To grow Kindling Minds, I will generate 20 new sign-ups for the 'Mindset Reset' workshop by May 31st by posting 3 high-value Reels per week that drive traffic to the 'link in bio' registration page."</a:t>
            </a:r>
          </a:p>
        </p:txBody>
      </p:sp>
    </p:spTree>
    <p:extLst>
      <p:ext uri="{BB962C8B-B14F-4D97-AF65-F5344CB8AC3E}">
        <p14:creationId xmlns:p14="http://schemas.microsoft.com/office/powerpoint/2010/main" val="365949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10" name="TextBox 10"/>
          <p:cNvSpPr txBox="1"/>
          <p:nvPr/>
        </p:nvSpPr>
        <p:spPr>
          <a:xfrm>
            <a:off x="17188024" y="9450703"/>
            <a:ext cx="294953"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12</a:t>
            </a:r>
          </a:p>
        </p:txBody>
      </p:sp>
      <p:sp>
        <p:nvSpPr>
          <p:cNvPr id="11" name="TextBox 11"/>
          <p:cNvSpPr txBox="1"/>
          <p:nvPr/>
        </p:nvSpPr>
        <p:spPr>
          <a:xfrm>
            <a:off x="1028700" y="1800488"/>
            <a:ext cx="15336544"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Task: Design a post that helps you achieve your business goal. </a:t>
            </a:r>
          </a:p>
        </p:txBody>
      </p:sp>
      <p:sp>
        <p:nvSpPr>
          <p:cNvPr id="12" name="TextBox 12"/>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Create your next social media post:</a:t>
            </a:r>
          </a:p>
        </p:txBody>
      </p:sp>
      <p:sp>
        <p:nvSpPr>
          <p:cNvPr id="13" name="TextBox 13"/>
          <p:cNvSpPr txBox="1"/>
          <p:nvPr/>
        </p:nvSpPr>
        <p:spPr>
          <a:xfrm>
            <a:off x="1028700" y="2757690"/>
            <a:ext cx="5814313" cy="1234440"/>
          </a:xfrm>
          <a:prstGeom prst="rect">
            <a:avLst/>
          </a:prstGeom>
        </p:spPr>
        <p:txBody>
          <a:bodyPr lIns="0" tIns="0" rIns="0" bIns="0" rtlCol="0" anchor="t">
            <a:spAutoFit/>
          </a:bodyPr>
          <a:lstStyle/>
          <a:p>
            <a:pPr algn="l">
              <a:lnSpc>
                <a:spcPts val="3359"/>
              </a:lnSpc>
            </a:pPr>
            <a:r>
              <a:rPr lang="en-US" sz="2399" b="1">
                <a:solidFill>
                  <a:srgbClr val="4B4B4A"/>
                </a:solidFill>
                <a:latin typeface="Open Sans Bold"/>
                <a:ea typeface="Open Sans Bold"/>
                <a:cs typeface="Open Sans Bold"/>
                <a:sym typeface="Open Sans Bold"/>
              </a:rPr>
              <a:t>You can:</a:t>
            </a:r>
          </a:p>
          <a:p>
            <a:pPr algn="l">
              <a:lnSpc>
                <a:spcPts val="3359"/>
              </a:lnSpc>
            </a:pPr>
            <a:r>
              <a:rPr lang="en-US" sz="2399">
                <a:solidFill>
                  <a:srgbClr val="4B4B4A"/>
                </a:solidFill>
                <a:latin typeface="Open Sans Light"/>
                <a:ea typeface="Open Sans Light"/>
                <a:cs typeface="Open Sans Light"/>
                <a:sym typeface="Open Sans"/>
              </a:rPr>
              <a:t>✏️ Draw it on paper</a:t>
            </a:r>
          </a:p>
          <a:p>
            <a:pPr algn="l">
              <a:lnSpc>
                <a:spcPts val="3359"/>
              </a:lnSpc>
            </a:pPr>
            <a:r>
              <a:rPr lang="en-US" sz="2399">
                <a:solidFill>
                  <a:srgbClr val="4B4B4A"/>
                </a:solidFill>
                <a:latin typeface="Open Sans Light"/>
                <a:ea typeface="Open Sans Light"/>
                <a:cs typeface="Open Sans Light"/>
                <a:sym typeface="Open Sans"/>
              </a:rPr>
              <a:t>💻 Create it on a device</a:t>
            </a:r>
          </a:p>
        </p:txBody>
      </p:sp>
      <p:sp>
        <p:nvSpPr>
          <p:cNvPr id="14" name="TextBox 14"/>
          <p:cNvSpPr txBox="1"/>
          <p:nvPr/>
        </p:nvSpPr>
        <p:spPr>
          <a:xfrm>
            <a:off x="1028700" y="4863059"/>
            <a:ext cx="11307908" cy="3329940"/>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Your post </a:t>
            </a:r>
            <a:r>
              <a:rPr lang="en-US" sz="2399" b="1">
                <a:solidFill>
                  <a:srgbClr val="4B4B4A"/>
                </a:solidFill>
                <a:latin typeface="Open Sans Bold"/>
                <a:ea typeface="Open Sans Bold"/>
                <a:cs typeface="Open Sans Bold"/>
                <a:sym typeface="Open Sans Bold"/>
              </a:rPr>
              <a:t>must </a:t>
            </a:r>
            <a:r>
              <a:rPr lang="en-US" sz="2399">
                <a:solidFill>
                  <a:srgbClr val="4B4B4A"/>
                </a:solidFill>
                <a:latin typeface="Open Sans Light"/>
                <a:ea typeface="Open Sans Light"/>
                <a:cs typeface="Open Sans Light"/>
                <a:sym typeface="Open Sans"/>
              </a:rPr>
              <a:t>include:</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 A Hook – What will grab attention?</a:t>
            </a:r>
          </a:p>
          <a:p>
            <a:pPr algn="l">
              <a:lnSpc>
                <a:spcPts val="3359"/>
              </a:lnSpc>
            </a:pPr>
            <a:r>
              <a:rPr lang="en-US" sz="2399">
                <a:solidFill>
                  <a:srgbClr val="4B4B4A"/>
                </a:solidFill>
                <a:latin typeface="Open Sans Light"/>
                <a:ea typeface="Open Sans Light"/>
                <a:cs typeface="Open Sans Light"/>
                <a:sym typeface="Open Sans"/>
              </a:rPr>
              <a:t>• An Image – What will people see?</a:t>
            </a:r>
          </a:p>
          <a:p>
            <a:pPr algn="l">
              <a:lnSpc>
                <a:spcPts val="3359"/>
              </a:lnSpc>
            </a:pPr>
            <a:r>
              <a:rPr lang="en-US" sz="2399">
                <a:solidFill>
                  <a:srgbClr val="4B4B4A"/>
                </a:solidFill>
                <a:latin typeface="Open Sans Light"/>
                <a:ea typeface="Open Sans Light"/>
                <a:cs typeface="Open Sans Light"/>
                <a:sym typeface="Open Sans"/>
              </a:rPr>
              <a:t>• A Caption – What are you saying?</a:t>
            </a:r>
          </a:p>
          <a:p>
            <a:pPr algn="l">
              <a:lnSpc>
                <a:spcPts val="3359"/>
              </a:lnSpc>
            </a:pPr>
            <a:r>
              <a:rPr lang="en-US" sz="2399">
                <a:solidFill>
                  <a:srgbClr val="4B4B4A"/>
                </a:solidFill>
                <a:latin typeface="Open Sans Light"/>
                <a:ea typeface="Open Sans Light"/>
                <a:cs typeface="Open Sans Light"/>
                <a:sym typeface="Open Sans"/>
              </a:rPr>
              <a:t>• A Call to Action (CTA) – What do you want people to do?</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spcBef>
                <a:spcPct val="0"/>
              </a:spcBef>
            </a:pPr>
            <a:r>
              <a:rPr lang="en-US" sz="2399">
                <a:solidFill>
                  <a:srgbClr val="4B4B4A"/>
                </a:solidFill>
                <a:latin typeface="Open Sans Light"/>
                <a:ea typeface="Open Sans Light"/>
                <a:cs typeface="Open Sans Light"/>
                <a:sym typeface="Open Sans"/>
              </a:rPr>
              <a:t>Make sure your post links to the goal you set in task 5.</a:t>
            </a:r>
          </a:p>
        </p:txBody>
      </p:sp>
      <p:sp>
        <p:nvSpPr>
          <p:cNvPr id="15" name="TextBox 15"/>
          <p:cNvSpPr txBox="1"/>
          <p:nvPr/>
        </p:nvSpPr>
        <p:spPr>
          <a:xfrm>
            <a:off x="9769495" y="9942019"/>
            <a:ext cx="2493222" cy="198120"/>
          </a:xfrm>
          <a:prstGeom prst="rect">
            <a:avLst/>
          </a:prstGeom>
        </p:spPr>
        <p:txBody>
          <a:bodyPr lIns="0" tIns="0" rIns="0" bIns="0" rtlCol="0" anchor="t">
            <a:spAutoFit/>
          </a:bodyPr>
          <a:lstStyle/>
          <a:p>
            <a:pPr algn="l">
              <a:lnSpc>
                <a:spcPts val="1680"/>
              </a:lnSpc>
            </a:pPr>
            <a:r>
              <a:rPr lang="en-US" sz="1200" dirty="0">
                <a:solidFill>
                  <a:srgbClr val="4B4B4A"/>
                </a:solidFill>
                <a:latin typeface="Open Sans Light"/>
                <a:ea typeface="Open Sans Light"/>
                <a:cs typeface="Open Sans Light"/>
                <a:sym typeface="Open Sans"/>
              </a:rPr>
              <a:t>Image taken from: SOSE Instagram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759781"/>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743937"/>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728094"/>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712250"/>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7188024" y="9450703"/>
            <a:ext cx="294953" cy="335541"/>
          </a:xfrm>
          <a:prstGeom prst="rect">
            <a:avLst/>
          </a:prstGeom>
        </p:spPr>
        <p:txBody>
          <a:bodyPr wrap="none" lIns="0" tIns="0" rIns="0" bIns="0" rtlCol="0" anchor="t">
            <a:spAutoFit/>
          </a:bodyPr>
          <a:lstStyle/>
          <a:p>
            <a:pPr algn="ctr">
              <a:lnSpc>
                <a:spcPts val="2800"/>
              </a:lnSpc>
              <a:spcBef>
                <a:spcPct val="0"/>
              </a:spcBef>
            </a:pPr>
            <a:r>
              <a:rPr lang="en-US" sz="2000" b="1" dirty="0">
                <a:solidFill>
                  <a:srgbClr val="FFFFFF"/>
                </a:solidFill>
                <a:latin typeface="Open Sans Medium"/>
                <a:ea typeface="Open Sans Medium"/>
                <a:cs typeface="Open Sans Medium"/>
                <a:sym typeface="Open Sans Medium"/>
              </a:rPr>
              <a:t>13</a:t>
            </a:r>
          </a:p>
        </p:txBody>
      </p:sp>
      <p:sp>
        <p:nvSpPr>
          <p:cNvPr id="26" name="TextBox 26"/>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7" name="TextBox 27"/>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sp>
        <p:nvSpPr>
          <p:cNvPr id="28" name="TextBox 28"/>
          <p:cNvSpPr txBox="1"/>
          <p:nvPr/>
        </p:nvSpPr>
        <p:spPr>
          <a:xfrm>
            <a:off x="1028700" y="5742614"/>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30" name="TextBox 30"/>
          <p:cNvSpPr txBox="1"/>
          <p:nvPr/>
        </p:nvSpPr>
        <p:spPr>
          <a:xfrm>
            <a:off x="15428254" y="6971819"/>
            <a:ext cx="1549829" cy="122469"/>
          </a:xfrm>
          <a:prstGeom prst="rect">
            <a:avLst/>
          </a:prstGeom>
        </p:spPr>
        <p:txBody>
          <a:bodyPr lIns="0" tIns="0" rIns="0" bIns="0" rtlCol="0" anchor="t">
            <a:spAutoFit/>
          </a:bodyPr>
          <a:lstStyle/>
          <a:p>
            <a:pPr algn="ctr">
              <a:lnSpc>
                <a:spcPts val="913"/>
              </a:lnSpc>
            </a:pPr>
            <a:r>
              <a:rPr lang="en-US" sz="652">
                <a:solidFill>
                  <a:srgbClr val="4B4B4A"/>
                </a:solidFill>
                <a:latin typeface="Open Sans Light"/>
                <a:ea typeface="Open Sans Light"/>
                <a:cs typeface="Open Sans Light"/>
                <a:sym typeface="Open Sans"/>
              </a:rPr>
              <a:t>Image by: Canva Mockups</a:t>
            </a:r>
          </a:p>
        </p:txBody>
      </p:sp>
      <p:pic>
        <p:nvPicPr>
          <p:cNvPr id="31" name="Picture 31"/>
          <p:cNvPicPr>
            <a:picLocks noChangeAspect="1"/>
          </p:cNvPicPr>
          <p:nvPr/>
        </p:nvPicPr>
        <p:blipFill>
          <a:blip r:embed="rId3"/>
          <a:stretch>
            <a:fillRect/>
          </a:stretch>
        </p:blipFill>
        <p:spPr>
          <a:xfrm>
            <a:off x="11068790" y="2552607"/>
            <a:ext cx="6753283" cy="5010560"/>
          </a:xfrm>
          <a:prstGeom prst="rect">
            <a:avLst/>
          </a:prstGeom>
        </p:spPr>
      </p:pic>
      <p:sp>
        <p:nvSpPr>
          <p:cNvPr id="33" name="TextBox 32">
            <a:extLst>
              <a:ext uri="{FF2B5EF4-FFF2-40B4-BE49-F238E27FC236}">
                <a16:creationId xmlns:a16="http://schemas.microsoft.com/office/drawing/2014/main" id="{C234C09A-E5FD-5037-71A3-9871AFCDBBAB}"/>
              </a:ext>
            </a:extLst>
          </p:cNvPr>
          <p:cNvSpPr txBox="1"/>
          <p:nvPr/>
        </p:nvSpPr>
        <p:spPr>
          <a:xfrm>
            <a:off x="1836356" y="2650602"/>
            <a:ext cx="9168062" cy="4154984"/>
          </a:xfrm>
          <a:prstGeom prst="rect">
            <a:avLst/>
          </a:prstGeom>
          <a:noFill/>
        </p:spPr>
        <p:txBody>
          <a:bodyPr wrap="square">
            <a:spAutoFit/>
          </a:bodyPr>
          <a:lstStyle/>
          <a:p>
            <a:r>
              <a:rPr lang="en-GB" sz="2400" dirty="0">
                <a:latin typeface="Open Sans Light" pitchFamily="2" charset="0"/>
                <a:ea typeface="Open Sans Light" pitchFamily="2" charset="0"/>
                <a:cs typeface="Open Sans Light" pitchFamily="2" charset="0"/>
              </a:rPr>
              <a:t>Explore how businesses use digital tools to create, plan, and share content.</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Understand what content strategy is and why planning helps businesses grow.</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Identify digital tools such as Canva, AI, and social media platforms.</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Create a simple content plan using digital tools to support business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0859" y="3639406"/>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US"/>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543959" y="3639406"/>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US"/>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13" name="Group 13"/>
          <p:cNvGrpSpPr/>
          <p:nvPr/>
        </p:nvGrpSpPr>
        <p:grpSpPr>
          <a:xfrm>
            <a:off x="12297059" y="3639406"/>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US"/>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975009" y="3845015"/>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801340" y="3845015"/>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627671" y="3845015"/>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762409" y="398344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790859" y="4922773"/>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590911" y="398344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415071" y="398344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809909" y="2758974"/>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programme is about exploring ideas, building confidence and understanding how enterprise can create opportunities in the South of Scotland.</a:t>
            </a:r>
          </a:p>
        </p:txBody>
      </p:sp>
      <p:sp>
        <p:nvSpPr>
          <p:cNvPr id="38" name="TextBox 38"/>
          <p:cNvSpPr txBox="1"/>
          <p:nvPr/>
        </p:nvSpPr>
        <p:spPr>
          <a:xfrm>
            <a:off x="6543959" y="4922773"/>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281530" y="4903723"/>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dirty="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654588"/>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638745"/>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622901"/>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607058"/>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028700" y="5637421"/>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6" name="TextBox 26"/>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27" name="TextBox 27"/>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8" name="TextBox 28"/>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a:solidFill>
                  <a:srgbClr val="834E95"/>
                </a:solidFill>
                <a:latin typeface="Montserrat"/>
                <a:ea typeface="Montserrat"/>
                <a:cs typeface="Montserrat"/>
                <a:sym typeface="Montserrat"/>
              </a:rPr>
              <a:t>By the end of this module you will:</a:t>
            </a:r>
          </a:p>
        </p:txBody>
      </p:sp>
      <p:sp>
        <p:nvSpPr>
          <p:cNvPr id="29" name="TextBox 29"/>
          <p:cNvSpPr txBox="1"/>
          <p:nvPr/>
        </p:nvSpPr>
        <p:spPr>
          <a:xfrm>
            <a:off x="1028700" y="7753108"/>
            <a:ext cx="16230600" cy="811530"/>
          </a:xfrm>
          <a:prstGeom prst="rect">
            <a:avLst/>
          </a:prstGeom>
        </p:spPr>
        <p:txBody>
          <a:bodyPr lIns="0" tIns="0" rIns="0" bIns="0" rtlCol="0" anchor="t">
            <a:spAutoFit/>
          </a:bodyPr>
          <a:lstStyle/>
          <a:p>
            <a:pPr algn="l">
              <a:lnSpc>
                <a:spcPts val="6719"/>
              </a:lnSpc>
              <a:spcBef>
                <a:spcPct val="0"/>
              </a:spcBef>
            </a:pPr>
            <a:r>
              <a:rPr lang="en-US" sz="4800" b="1">
                <a:solidFill>
                  <a:srgbClr val="834E95"/>
                </a:solidFill>
                <a:latin typeface="Montserrat Semi-Bold"/>
                <a:ea typeface="Montserrat Semi-Bold"/>
                <a:cs typeface="Montserrat Semi-Bold"/>
                <a:sym typeface="Montserrat Semi-Bold"/>
              </a:rPr>
              <a:t>How will people find your business?</a:t>
            </a:r>
          </a:p>
        </p:txBody>
      </p:sp>
      <p:sp>
        <p:nvSpPr>
          <p:cNvPr id="30" name="TextBox 30"/>
          <p:cNvSpPr txBox="1"/>
          <p:nvPr/>
        </p:nvSpPr>
        <p:spPr>
          <a:xfrm>
            <a:off x="14935622" y="6001886"/>
            <a:ext cx="1900632" cy="134197"/>
          </a:xfrm>
          <a:prstGeom prst="rect">
            <a:avLst/>
          </a:prstGeom>
        </p:spPr>
        <p:txBody>
          <a:bodyPr lIns="0" tIns="0" rIns="0" bIns="0" rtlCol="0" anchor="t">
            <a:spAutoFit/>
          </a:bodyPr>
          <a:lstStyle/>
          <a:p>
            <a:pPr algn="ctr">
              <a:lnSpc>
                <a:spcPts val="1120"/>
              </a:lnSpc>
            </a:pPr>
            <a:r>
              <a:rPr lang="en-US" sz="800">
                <a:solidFill>
                  <a:srgbClr val="4B4B4A"/>
                </a:solidFill>
                <a:latin typeface="Open Sans Light"/>
                <a:ea typeface="Open Sans Light"/>
                <a:cs typeface="Open Sans Light"/>
                <a:sym typeface="Open Sans"/>
              </a:rPr>
              <a:t>Image by: Canva Mockups</a:t>
            </a:r>
          </a:p>
        </p:txBody>
      </p:sp>
      <p:pic>
        <p:nvPicPr>
          <p:cNvPr id="32" name="Picture 32"/>
          <p:cNvPicPr>
            <a:picLocks noChangeAspect="1"/>
          </p:cNvPicPr>
          <p:nvPr/>
        </p:nvPicPr>
        <p:blipFill>
          <a:blip r:embed="rId3"/>
          <a:stretch>
            <a:fillRect/>
          </a:stretch>
        </p:blipFill>
        <p:spPr>
          <a:xfrm>
            <a:off x="9589398" y="566396"/>
            <a:ext cx="8281882" cy="6144697"/>
          </a:xfrm>
          <a:prstGeom prst="rect">
            <a:avLst/>
          </a:prstGeom>
        </p:spPr>
      </p:pic>
      <p:sp>
        <p:nvSpPr>
          <p:cNvPr id="33" name="TextBox 32">
            <a:extLst>
              <a:ext uri="{FF2B5EF4-FFF2-40B4-BE49-F238E27FC236}">
                <a16:creationId xmlns:a16="http://schemas.microsoft.com/office/drawing/2014/main" id="{92F24EF4-CBC7-B06F-8AD0-569E56DFEABE}"/>
              </a:ext>
            </a:extLst>
          </p:cNvPr>
          <p:cNvSpPr txBox="1"/>
          <p:nvPr/>
        </p:nvSpPr>
        <p:spPr>
          <a:xfrm>
            <a:off x="1836356" y="2650602"/>
            <a:ext cx="8464242" cy="4154984"/>
          </a:xfrm>
          <a:prstGeom prst="rect">
            <a:avLst/>
          </a:prstGeom>
          <a:noFill/>
        </p:spPr>
        <p:txBody>
          <a:bodyPr wrap="square">
            <a:spAutoFit/>
          </a:bodyPr>
          <a:lstStyle/>
          <a:p>
            <a:r>
              <a:rPr lang="en-GB" sz="2400" dirty="0">
                <a:latin typeface="Open Sans Light" pitchFamily="2" charset="0"/>
                <a:ea typeface="Open Sans Light" pitchFamily="2" charset="0"/>
                <a:cs typeface="Open Sans Light" pitchFamily="2" charset="0"/>
              </a:rPr>
              <a:t>Explore how businesses use digital tools to create, plan, and share content.</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Understand what content strategy is and why planning helps businesses grow.</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Identify digital tools such as Canva, AI, and social media platforms.</a:t>
            </a:r>
          </a:p>
          <a:p>
            <a:endParaRPr lang="en-GB" sz="2400" dirty="0">
              <a:latin typeface="Open Sans Light" pitchFamily="2" charset="0"/>
              <a:ea typeface="Open Sans Light" pitchFamily="2" charset="0"/>
              <a:cs typeface="Open Sans Light" pitchFamily="2" charset="0"/>
            </a:endParaRPr>
          </a:p>
          <a:p>
            <a:r>
              <a:rPr lang="en-GB" sz="2400" dirty="0">
                <a:latin typeface="Open Sans Light" pitchFamily="2" charset="0"/>
                <a:ea typeface="Open Sans Light" pitchFamily="2" charset="0"/>
                <a:cs typeface="Open Sans Light" pitchFamily="2" charset="0"/>
              </a:rPr>
              <a:t>Create a simple content plan using digital tools to support business goals.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10413421" cy="1129323"/>
            <a:chOff x="0" y="0"/>
            <a:chExt cx="2742629" cy="297435"/>
          </a:xfrm>
        </p:grpSpPr>
        <p:sp>
          <p:nvSpPr>
            <p:cNvPr id="8" name="Freeform 8"/>
            <p:cNvSpPr/>
            <p:nvPr/>
          </p:nvSpPr>
          <p:spPr>
            <a:xfrm>
              <a:off x="0" y="0"/>
              <a:ext cx="2742629" cy="297435"/>
            </a:xfrm>
            <a:custGeom>
              <a:avLst/>
              <a:gdLst/>
              <a:ahLst/>
              <a:cxnLst/>
              <a:rect l="l" t="t" r="r" b="b"/>
              <a:pathLst>
                <a:path w="2742629" h="297435">
                  <a:moveTo>
                    <a:pt x="14869" y="0"/>
                  </a:moveTo>
                  <a:lnTo>
                    <a:pt x="2727760" y="0"/>
                  </a:lnTo>
                  <a:cubicBezTo>
                    <a:pt x="2731704" y="0"/>
                    <a:pt x="2735486" y="1567"/>
                    <a:pt x="2738275" y="4355"/>
                  </a:cubicBezTo>
                  <a:cubicBezTo>
                    <a:pt x="2741063" y="7144"/>
                    <a:pt x="2742629" y="10926"/>
                    <a:pt x="2742629" y="14869"/>
                  </a:cubicBezTo>
                  <a:lnTo>
                    <a:pt x="2742629" y="282566"/>
                  </a:lnTo>
                  <a:cubicBezTo>
                    <a:pt x="2742629" y="290778"/>
                    <a:pt x="2735972" y="297435"/>
                    <a:pt x="2727760" y="297435"/>
                  </a:cubicBezTo>
                  <a:lnTo>
                    <a:pt x="14869" y="297435"/>
                  </a:lnTo>
                  <a:cubicBezTo>
                    <a:pt x="6657" y="297435"/>
                    <a:pt x="0" y="290778"/>
                    <a:pt x="0" y="282566"/>
                  </a:cubicBezTo>
                  <a:lnTo>
                    <a:pt x="0" y="14869"/>
                  </a:lnTo>
                  <a:cubicBezTo>
                    <a:pt x="0" y="6657"/>
                    <a:pt x="6657" y="0"/>
                    <a:pt x="14869" y="0"/>
                  </a:cubicBezTo>
                  <a:close/>
                </a:path>
              </a:pathLst>
            </a:custGeom>
            <a:solidFill>
              <a:srgbClr val="177478"/>
            </a:solidFill>
          </p:spPr>
          <p:txBody>
            <a:bodyPr/>
            <a:lstStyle/>
            <a:p>
              <a:endParaRPr lang="en-US"/>
            </a:p>
          </p:txBody>
        </p:sp>
        <p:sp>
          <p:nvSpPr>
            <p:cNvPr id="9" name="TextBox 9"/>
            <p:cNvSpPr txBox="1"/>
            <p:nvPr/>
          </p:nvSpPr>
          <p:spPr>
            <a:xfrm>
              <a:off x="0" y="-28575"/>
              <a:ext cx="2742629" cy="326010"/>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62025" y="2971731"/>
            <a:ext cx="16230600" cy="396241"/>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In your workbook list 3 apps you use daily and 5 other apps you have on your phone!</a:t>
            </a:r>
          </a:p>
        </p:txBody>
      </p:sp>
      <p:sp>
        <p:nvSpPr>
          <p:cNvPr id="11" name="TextBox 11"/>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2" name="TextBox 12"/>
          <p:cNvSpPr txBox="1"/>
          <p:nvPr/>
        </p:nvSpPr>
        <p:spPr>
          <a:xfrm>
            <a:off x="1132863" y="853693"/>
            <a:ext cx="11053561"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What apps do you use daily?</a:t>
            </a:r>
          </a:p>
        </p:txBody>
      </p:sp>
      <p:sp>
        <p:nvSpPr>
          <p:cNvPr id="13" name="TextBox 13"/>
          <p:cNvSpPr txBox="1"/>
          <p:nvPr/>
        </p:nvSpPr>
        <p:spPr>
          <a:xfrm>
            <a:off x="962025" y="2120357"/>
            <a:ext cx="12568203" cy="396241"/>
          </a:xfrm>
          <a:prstGeom prst="rect">
            <a:avLst/>
          </a:prstGeom>
        </p:spPr>
        <p:txBody>
          <a:bodyPr lIns="0" tIns="0" rIns="0" bIns="0" rtlCol="0" anchor="t">
            <a:spAutoFit/>
          </a:bodyPr>
          <a:lstStyle/>
          <a:p>
            <a:pPr algn="l">
              <a:lnSpc>
                <a:spcPts val="3359"/>
              </a:lnSpc>
            </a:pPr>
            <a:r>
              <a:rPr lang="en-US" sz="2399" b="1">
                <a:solidFill>
                  <a:srgbClr val="834E95"/>
                </a:solidFill>
                <a:latin typeface="Open Sans Bold"/>
                <a:ea typeface="Open Sans Bold"/>
                <a:cs typeface="Open Sans Bold"/>
                <a:sym typeface="Open Sans Bold"/>
              </a:rPr>
              <a:t>Think about what apps you use everyday on your phone, tablet or computer...</a:t>
            </a:r>
          </a:p>
        </p:txBody>
      </p:sp>
      <p:sp>
        <p:nvSpPr>
          <p:cNvPr id="14" name="TextBox 14"/>
          <p:cNvSpPr txBox="1"/>
          <p:nvPr/>
        </p:nvSpPr>
        <p:spPr>
          <a:xfrm>
            <a:off x="10882521" y="8753835"/>
            <a:ext cx="2032988" cy="132691"/>
          </a:xfrm>
          <a:prstGeom prst="rect">
            <a:avLst/>
          </a:prstGeom>
        </p:spPr>
        <p:txBody>
          <a:bodyPr lIns="0" tIns="0" rIns="0" bIns="0" rtlCol="0" anchor="t">
            <a:spAutoFit/>
          </a:bodyPr>
          <a:lstStyle/>
          <a:p>
            <a:pPr algn="ctr">
              <a:lnSpc>
                <a:spcPts val="1197"/>
              </a:lnSpc>
            </a:pPr>
            <a:r>
              <a:rPr lang="en-US" sz="855">
                <a:solidFill>
                  <a:srgbClr val="4B4B4A"/>
                </a:solidFill>
                <a:latin typeface="Open Sans Light"/>
                <a:ea typeface="Open Sans Light"/>
                <a:cs typeface="Open Sans Light"/>
                <a:sym typeface="Open Sans"/>
              </a:rPr>
              <a:t>Image by: Canva Mockups</a:t>
            </a:r>
          </a:p>
        </p:txBody>
      </p:sp>
      <p:sp>
        <p:nvSpPr>
          <p:cNvPr id="15" name="TextBox 15"/>
          <p:cNvSpPr txBox="1"/>
          <p:nvPr/>
        </p:nvSpPr>
        <p:spPr>
          <a:xfrm>
            <a:off x="1028700" y="4349047"/>
            <a:ext cx="1688730" cy="2896366"/>
          </a:xfrm>
          <a:prstGeom prst="rect">
            <a:avLst/>
          </a:prstGeom>
        </p:spPr>
        <p:txBody>
          <a:bodyPr lIns="0" tIns="0" rIns="0" bIns="0" rtlCol="0" anchor="t">
            <a:spAutoFit/>
          </a:bodyPr>
          <a:lstStyle/>
          <a:p>
            <a:pPr algn="l">
              <a:lnSpc>
                <a:spcPts val="5858"/>
              </a:lnSpc>
            </a:pPr>
            <a:r>
              <a:rPr lang="en-US" sz="2699" b="1">
                <a:solidFill>
                  <a:srgbClr val="4B4B4A"/>
                </a:solidFill>
                <a:latin typeface="Open Sans Bold"/>
                <a:ea typeface="Open Sans Bold"/>
                <a:cs typeface="Open Sans Bold"/>
                <a:sym typeface="Open Sans Bold"/>
              </a:rPr>
              <a:t>Top 3:</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p:txBody>
      </p:sp>
      <p:sp>
        <p:nvSpPr>
          <p:cNvPr id="16" name="TextBox 16"/>
          <p:cNvSpPr txBox="1"/>
          <p:nvPr/>
        </p:nvSpPr>
        <p:spPr>
          <a:xfrm>
            <a:off x="3635215" y="4349047"/>
            <a:ext cx="3024428" cy="4382266"/>
          </a:xfrm>
          <a:prstGeom prst="rect">
            <a:avLst/>
          </a:prstGeom>
        </p:spPr>
        <p:txBody>
          <a:bodyPr lIns="0" tIns="0" rIns="0" bIns="0" rtlCol="0" anchor="t">
            <a:spAutoFit/>
          </a:bodyPr>
          <a:lstStyle/>
          <a:p>
            <a:pPr algn="l">
              <a:lnSpc>
                <a:spcPts val="5858"/>
              </a:lnSpc>
            </a:pPr>
            <a:r>
              <a:rPr lang="en-US" sz="2699" b="1">
                <a:solidFill>
                  <a:srgbClr val="4B4B4A"/>
                </a:solidFill>
                <a:latin typeface="Open Sans Bold"/>
                <a:ea typeface="Open Sans Bold"/>
                <a:cs typeface="Open Sans Bold"/>
                <a:sym typeface="Open Sans Bold"/>
              </a:rPr>
              <a:t>5 other apps:</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r>
              <a:rPr lang="en-US" sz="2699" b="1">
                <a:solidFill>
                  <a:srgbClr val="4B4B4A"/>
                </a:solidFill>
                <a:latin typeface="Open Sans Bold"/>
                <a:ea typeface="Open Sans Bold"/>
                <a:cs typeface="Open Sans Bold"/>
                <a:sym typeface="Open Sans Bold"/>
              </a:rPr>
              <a:t> </a:t>
            </a:r>
          </a:p>
          <a:p>
            <a:pPr marL="582924" lvl="1" indent="-291462" algn="l">
              <a:lnSpc>
                <a:spcPts val="5858"/>
              </a:lnSpc>
              <a:buFont typeface="Arial"/>
              <a:buChar char="•"/>
            </a:pPr>
            <a:endParaRPr lang="en-US" sz="2699" b="1">
              <a:solidFill>
                <a:srgbClr val="4B4B4A"/>
              </a:solidFill>
              <a:latin typeface="Open Sans Bold"/>
              <a:ea typeface="Open Sans Bold"/>
              <a:cs typeface="Open Sans Bold"/>
              <a:sym typeface="Open Sans Bold"/>
            </a:endParaRPr>
          </a:p>
        </p:txBody>
      </p:sp>
      <p:pic>
        <p:nvPicPr>
          <p:cNvPr id="17" name="Picture 17"/>
          <p:cNvPicPr>
            <a:picLocks noChangeAspect="1"/>
          </p:cNvPicPr>
          <p:nvPr/>
        </p:nvPicPr>
        <p:blipFill>
          <a:blip r:embed="rId3"/>
          <a:stretch>
            <a:fillRect/>
          </a:stretch>
        </p:blipFill>
        <p:spPr>
          <a:xfrm>
            <a:off x="9501766" y="3030354"/>
            <a:ext cx="6214935" cy="66366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028700" y="1923167"/>
            <a:ext cx="16230600" cy="1659637"/>
          </a:xfrm>
          <a:prstGeom prst="rect">
            <a:avLst/>
          </a:prstGeom>
        </p:spPr>
        <p:txBody>
          <a:bodyPr lIns="0" tIns="0" rIns="0" bIns="0" rtlCol="0" anchor="t">
            <a:spAutoFit/>
          </a:bodyPr>
          <a:lstStyle/>
          <a:p>
            <a:pPr algn="l">
              <a:lnSpc>
                <a:spcPts val="4511"/>
              </a:lnSpc>
            </a:pPr>
            <a:r>
              <a:rPr lang="en-US" sz="2399">
                <a:solidFill>
                  <a:srgbClr val="4B4B4A"/>
                </a:solidFill>
                <a:latin typeface="Open Sans Light"/>
                <a:ea typeface="Open Sans Light"/>
                <a:cs typeface="Open Sans Light"/>
                <a:sym typeface="Open Sans"/>
              </a:rPr>
              <a:t>In 2026, social media isn't just for sharing what you had for lunch. It’s the digital front door to your business. Whether you’re selling handmade crafts in Dumfries or running a community garden in Galashiels, if you aren't on their screen, you don't exist in their world. </a:t>
            </a:r>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5</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Why social media matters</a:t>
            </a:r>
          </a:p>
        </p:txBody>
      </p:sp>
      <p:sp>
        <p:nvSpPr>
          <p:cNvPr id="10" name="TextBox 10"/>
          <p:cNvSpPr txBox="1"/>
          <p:nvPr/>
        </p:nvSpPr>
        <p:spPr>
          <a:xfrm>
            <a:off x="1028700" y="3913601"/>
            <a:ext cx="16230600" cy="5660137"/>
          </a:xfrm>
          <a:prstGeom prst="rect">
            <a:avLst/>
          </a:prstGeom>
        </p:spPr>
        <p:txBody>
          <a:bodyPr lIns="0" tIns="0" rIns="0" bIns="0" rtlCol="0" anchor="t">
            <a:spAutoFit/>
          </a:bodyPr>
          <a:lstStyle/>
          <a:p>
            <a:pPr algn="l">
              <a:lnSpc>
                <a:spcPts val="4511"/>
              </a:lnSpc>
            </a:pPr>
            <a:r>
              <a:rPr lang="en-US" sz="2399" b="1">
                <a:solidFill>
                  <a:srgbClr val="4B4B4A"/>
                </a:solidFill>
                <a:latin typeface="Open Sans Bold"/>
                <a:ea typeface="Open Sans Bold"/>
                <a:cs typeface="Open Sans Bold"/>
                <a:sym typeface="Open Sans Bold"/>
              </a:rPr>
              <a:t>The "Gen Z" View: </a:t>
            </a:r>
            <a:r>
              <a:rPr lang="en-US" sz="2399">
                <a:solidFill>
                  <a:srgbClr val="4B4B4A"/>
                </a:solidFill>
                <a:latin typeface="Open Sans Light"/>
                <a:ea typeface="Open Sans Light"/>
                <a:cs typeface="Open Sans Light"/>
                <a:sym typeface="Open Sans"/>
              </a:rPr>
              <a:t>Personal Brand &amp; Creative Impact</a:t>
            </a:r>
          </a:p>
          <a:p>
            <a:pPr marL="518157" lvl="1" indent="-259078" algn="l">
              <a:lnSpc>
                <a:spcPts val="4511"/>
              </a:lnSpc>
              <a:buFont typeface="Arial"/>
              <a:buChar char="•"/>
            </a:pPr>
            <a:r>
              <a:rPr lang="en-US" sz="2399">
                <a:solidFill>
                  <a:srgbClr val="834E95"/>
                </a:solidFill>
                <a:latin typeface="Open Sans Light"/>
                <a:ea typeface="Open Sans Light"/>
                <a:cs typeface="Open Sans Light"/>
                <a:sym typeface="Open Sans"/>
              </a:rPr>
              <a:t>The Search Engine of the Future:</a:t>
            </a:r>
            <a:r>
              <a:rPr lang="en-US" sz="2399">
                <a:solidFill>
                  <a:srgbClr val="4B4B4A"/>
                </a:solidFill>
                <a:latin typeface="Open Sans Light"/>
                <a:ea typeface="Open Sans Light"/>
                <a:cs typeface="Open Sans Light"/>
                <a:sym typeface="Open Sans"/>
              </a:rPr>
              <a:t> Most young people don't use Google anymore; they search TikTok and Instagram. If a tourist is looking for "cool things to do in the Borders," your business needs to be the top video they see.</a:t>
            </a:r>
          </a:p>
          <a:p>
            <a:pPr algn="l">
              <a:lnSpc>
                <a:spcPts val="4511"/>
              </a:lnSpc>
            </a:pPr>
            <a:endParaRPr lang="en-US" sz="2399">
              <a:solidFill>
                <a:srgbClr val="4B4B4A"/>
              </a:solidFill>
              <a:latin typeface="Open Sans Light"/>
              <a:ea typeface="Open Sans Light"/>
              <a:cs typeface="Open Sans Light"/>
              <a:sym typeface="Open Sans"/>
            </a:endParaRPr>
          </a:p>
          <a:p>
            <a:pPr marL="518157" lvl="1" indent="-259078" algn="l">
              <a:lnSpc>
                <a:spcPts val="4511"/>
              </a:lnSpc>
              <a:buFont typeface="Arial"/>
              <a:buChar char="•"/>
            </a:pPr>
            <a:r>
              <a:rPr lang="en-US" sz="2399">
                <a:solidFill>
                  <a:srgbClr val="177478"/>
                </a:solidFill>
                <a:latin typeface="Open Sans Light"/>
                <a:ea typeface="Open Sans Light"/>
                <a:cs typeface="Open Sans Light"/>
                <a:sym typeface="Open Sans"/>
              </a:rPr>
              <a:t>Authenticity &gt; Perfection: </a:t>
            </a:r>
            <a:r>
              <a:rPr lang="en-US" sz="2399">
                <a:solidFill>
                  <a:srgbClr val="4B4B4A"/>
                </a:solidFill>
                <a:latin typeface="Open Sans Light"/>
                <a:ea typeface="Open Sans Light"/>
                <a:cs typeface="Open Sans Light"/>
                <a:sym typeface="Open Sans"/>
              </a:rPr>
              <a:t>You don’t need a Hollywood budget. People love "lo-fi" content. Behind-the-scenes clips of you building your project, are more powerful than a shiny advert!</a:t>
            </a:r>
          </a:p>
          <a:p>
            <a:pPr algn="l">
              <a:lnSpc>
                <a:spcPts val="4511"/>
              </a:lnSpc>
            </a:pPr>
            <a:endParaRPr lang="en-US" sz="2399">
              <a:solidFill>
                <a:srgbClr val="4B4B4A"/>
              </a:solidFill>
              <a:latin typeface="Open Sans Light"/>
              <a:ea typeface="Open Sans Light"/>
              <a:cs typeface="Open Sans Light"/>
              <a:sym typeface="Open Sans"/>
            </a:endParaRPr>
          </a:p>
          <a:p>
            <a:pPr marL="518157" lvl="1" indent="-259078" algn="l">
              <a:lnSpc>
                <a:spcPts val="4511"/>
              </a:lnSpc>
              <a:buFont typeface="Arial"/>
              <a:buChar char="•"/>
            </a:pPr>
            <a:r>
              <a:rPr lang="en-US" sz="2399">
                <a:solidFill>
                  <a:srgbClr val="834E95"/>
                </a:solidFill>
                <a:latin typeface="Open Sans Light"/>
                <a:ea typeface="Open Sans Light"/>
                <a:cs typeface="Open Sans Light"/>
                <a:sym typeface="Open Sans"/>
              </a:rPr>
              <a:t>Social for Good: </a:t>
            </a:r>
            <a:r>
              <a:rPr lang="en-US" sz="2399">
                <a:solidFill>
                  <a:srgbClr val="4B4B4A"/>
                </a:solidFill>
                <a:latin typeface="Open Sans Light"/>
                <a:ea typeface="Open Sans Light"/>
                <a:cs typeface="Open Sans Light"/>
                <a:sym typeface="Open Sans"/>
              </a:rPr>
              <a:t>If your business is "Selfless" (socially focused), social media is how you find your "tribe"! The people who care about the same causes you 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028700" y="1923167"/>
            <a:ext cx="16230600" cy="516637"/>
          </a:xfrm>
          <a:prstGeom prst="rect">
            <a:avLst/>
          </a:prstGeom>
        </p:spPr>
        <p:txBody>
          <a:bodyPr lIns="0" tIns="0" rIns="0" bIns="0" rtlCol="0" anchor="t">
            <a:spAutoFit/>
          </a:bodyPr>
          <a:lstStyle/>
          <a:p>
            <a:pPr algn="l">
              <a:lnSpc>
                <a:spcPts val="4511"/>
              </a:lnSpc>
            </a:pPr>
            <a:r>
              <a:rPr lang="en-US" sz="2399">
                <a:solidFill>
                  <a:srgbClr val="4B4B4A"/>
                </a:solidFill>
                <a:latin typeface="Open Sans Light"/>
                <a:ea typeface="Open Sans Light"/>
                <a:cs typeface="Open Sans Light"/>
                <a:sym typeface="Open Sans"/>
              </a:rPr>
              <a:t>Social Media helps businesses to get noticed, build trust, connect with customers and grow their client base!</a:t>
            </a:r>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6</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Why social media matters</a:t>
            </a:r>
          </a:p>
        </p:txBody>
      </p:sp>
      <p:sp>
        <p:nvSpPr>
          <p:cNvPr id="10" name="TextBox 10"/>
          <p:cNvSpPr txBox="1"/>
          <p:nvPr/>
        </p:nvSpPr>
        <p:spPr>
          <a:xfrm>
            <a:off x="1028700" y="3127263"/>
            <a:ext cx="16230600" cy="5088637"/>
          </a:xfrm>
          <a:prstGeom prst="rect">
            <a:avLst/>
          </a:prstGeom>
        </p:spPr>
        <p:txBody>
          <a:bodyPr lIns="0" tIns="0" rIns="0" bIns="0" rtlCol="0" anchor="t">
            <a:spAutoFit/>
          </a:bodyPr>
          <a:lstStyle/>
          <a:p>
            <a:pPr algn="l">
              <a:lnSpc>
                <a:spcPts val="4511"/>
              </a:lnSpc>
            </a:pPr>
            <a:r>
              <a:rPr lang="en-US" sz="2399" b="1">
                <a:solidFill>
                  <a:srgbClr val="4B4B4A"/>
                </a:solidFill>
                <a:latin typeface="Open Sans Bold"/>
                <a:ea typeface="Open Sans Bold"/>
                <a:cs typeface="Open Sans Bold"/>
                <a:sym typeface="Open Sans Bold"/>
              </a:rPr>
              <a:t>The "Pro" View: </a:t>
            </a:r>
            <a:r>
              <a:rPr lang="en-US" sz="2399">
                <a:solidFill>
                  <a:srgbClr val="4B4B4A"/>
                </a:solidFill>
                <a:latin typeface="Open Sans Light"/>
                <a:ea typeface="Open Sans Light"/>
                <a:cs typeface="Open Sans Light"/>
                <a:sym typeface="Open Sans"/>
              </a:rPr>
              <a:t>Strategy, AI, &amp; Conversion</a:t>
            </a:r>
          </a:p>
          <a:p>
            <a:pPr marL="518157" lvl="1" indent="-259078" algn="l">
              <a:lnSpc>
                <a:spcPts val="4511"/>
              </a:lnSpc>
              <a:buFont typeface="Arial"/>
              <a:buChar char="•"/>
            </a:pPr>
            <a:r>
              <a:rPr lang="en-US" sz="2399">
                <a:solidFill>
                  <a:srgbClr val="177478"/>
                </a:solidFill>
                <a:latin typeface="Open Sans Light"/>
                <a:ea typeface="Open Sans Light"/>
                <a:cs typeface="Open Sans Light"/>
                <a:sym typeface="Open Sans"/>
              </a:rPr>
              <a:t>AI as Your Co-Pilot:</a:t>
            </a:r>
            <a:r>
              <a:rPr lang="en-US" sz="2399">
                <a:solidFill>
                  <a:srgbClr val="4B4B4A"/>
                </a:solidFill>
                <a:latin typeface="Open Sans Light"/>
                <a:ea typeface="Open Sans Light"/>
                <a:cs typeface="Open Sans Light"/>
                <a:sym typeface="Open Sans"/>
              </a:rPr>
              <a:t> Using AI tools can help you script videos or analyse what time your followers are most active. It’s like having a free marketing team in your pocket.</a:t>
            </a:r>
          </a:p>
          <a:p>
            <a:pPr algn="l">
              <a:lnSpc>
                <a:spcPts val="4511"/>
              </a:lnSpc>
            </a:pPr>
            <a:endParaRPr lang="en-US" sz="2399">
              <a:solidFill>
                <a:srgbClr val="4B4B4A"/>
              </a:solidFill>
              <a:latin typeface="Open Sans Light"/>
              <a:ea typeface="Open Sans Light"/>
              <a:cs typeface="Open Sans Light"/>
              <a:sym typeface="Open Sans"/>
            </a:endParaRPr>
          </a:p>
          <a:p>
            <a:pPr marL="518157" lvl="1" indent="-259078" algn="l">
              <a:lnSpc>
                <a:spcPts val="4511"/>
              </a:lnSpc>
              <a:buFont typeface="Arial"/>
              <a:buChar char="•"/>
            </a:pPr>
            <a:r>
              <a:rPr lang="en-US" sz="2399">
                <a:solidFill>
                  <a:srgbClr val="834E95"/>
                </a:solidFill>
                <a:latin typeface="Open Sans Light"/>
                <a:ea typeface="Open Sans Light"/>
                <a:cs typeface="Open Sans Light"/>
                <a:sym typeface="Open Sans"/>
              </a:rPr>
              <a:t>The "Dark Social" Secret:</a:t>
            </a:r>
            <a:r>
              <a:rPr lang="en-US" sz="2399">
                <a:solidFill>
                  <a:srgbClr val="4B4B4A"/>
                </a:solidFill>
                <a:latin typeface="Open Sans Light"/>
                <a:ea typeface="Open Sans Light"/>
                <a:cs typeface="Open Sans Light"/>
                <a:sym typeface="Open Sans"/>
              </a:rPr>
              <a:t> Building communities in private spaces like WhatsApp Channels or DMs is where the real trust is built. It’s where casual followers become loyal customers.</a:t>
            </a:r>
          </a:p>
          <a:p>
            <a:pPr algn="l">
              <a:lnSpc>
                <a:spcPts val="4511"/>
              </a:lnSpc>
            </a:pPr>
            <a:endParaRPr lang="en-US" sz="2399">
              <a:solidFill>
                <a:srgbClr val="4B4B4A"/>
              </a:solidFill>
              <a:latin typeface="Open Sans Light"/>
              <a:ea typeface="Open Sans Light"/>
              <a:cs typeface="Open Sans Light"/>
              <a:sym typeface="Open Sans"/>
            </a:endParaRPr>
          </a:p>
          <a:p>
            <a:pPr marL="518157" lvl="1" indent="-259078" algn="l">
              <a:lnSpc>
                <a:spcPts val="4511"/>
              </a:lnSpc>
              <a:buFont typeface="Arial"/>
              <a:buChar char="•"/>
            </a:pPr>
            <a:r>
              <a:rPr lang="en-US" sz="2399">
                <a:solidFill>
                  <a:srgbClr val="177478"/>
                </a:solidFill>
                <a:latin typeface="Open Sans Light"/>
                <a:ea typeface="Open Sans Light"/>
                <a:cs typeface="Open Sans Light"/>
                <a:sym typeface="Open Sans"/>
              </a:rPr>
              <a:t>Social Search (SEO):</a:t>
            </a:r>
            <a:r>
              <a:rPr lang="en-US" sz="2399">
                <a:solidFill>
                  <a:srgbClr val="4B4B4A"/>
                </a:solidFill>
                <a:latin typeface="Open Sans Light"/>
                <a:ea typeface="Open Sans Light"/>
                <a:cs typeface="Open Sans Light"/>
                <a:sym typeface="Open Sans"/>
              </a:rPr>
              <a:t> Video’s need captions! Optimising your captions with local keywords (like "South of Scotland startup" or "Dumfries &amp; Galloway eco-shop") ensures the right people find you at the right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aphicFrame>
        <p:nvGraphicFramePr>
          <p:cNvPr id="7" name="Table 7"/>
          <p:cNvGraphicFramePr>
            <a:graphicFrameLocks noGrp="1"/>
          </p:cNvGraphicFramePr>
          <p:nvPr/>
        </p:nvGraphicFramePr>
        <p:xfrm>
          <a:off x="1028700" y="4411400"/>
          <a:ext cx="15807553" cy="4052270"/>
        </p:xfrm>
        <a:graphic>
          <a:graphicData uri="http://schemas.openxmlformats.org/drawingml/2006/table">
            <a:tbl>
              <a:tblPr/>
              <a:tblGrid>
                <a:gridCol w="2124528">
                  <a:extLst>
                    <a:ext uri="{9D8B030D-6E8A-4147-A177-3AD203B41FA5}">
                      <a16:colId xmlns:a16="http://schemas.microsoft.com/office/drawing/2014/main" val="20000"/>
                    </a:ext>
                  </a:extLst>
                </a:gridCol>
                <a:gridCol w="13683025">
                  <a:extLst>
                    <a:ext uri="{9D8B030D-6E8A-4147-A177-3AD203B41FA5}">
                      <a16:colId xmlns:a16="http://schemas.microsoft.com/office/drawing/2014/main" val="20001"/>
                    </a:ext>
                  </a:extLst>
                </a:gridCol>
              </a:tblGrid>
              <a:tr h="810454">
                <a:tc>
                  <a:txBody>
                    <a:bodyPr/>
                    <a:lstStyle/>
                    <a:p>
                      <a:pPr algn="l">
                        <a:lnSpc>
                          <a:spcPts val="2380"/>
                        </a:lnSpc>
                        <a:defRPr/>
                      </a:pPr>
                      <a:r>
                        <a:rPr lang="en-US" sz="1700" b="1">
                          <a:solidFill>
                            <a:srgbClr val="FFFFFF"/>
                          </a:solidFill>
                          <a:latin typeface="Montserrat Bold"/>
                          <a:ea typeface="Montserrat Bold"/>
                          <a:cs typeface="Montserrat Bold"/>
                          <a:sym typeface="Montserrat Bold"/>
                        </a:rPr>
                        <a:t>Benefit</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solidFill>
                      <a:srgbClr val="834E95"/>
                    </a:solidFill>
                  </a:tcPr>
                </a:tc>
                <a:tc>
                  <a:txBody>
                    <a:bodyPr/>
                    <a:lstStyle/>
                    <a:p>
                      <a:pPr algn="l">
                        <a:lnSpc>
                          <a:spcPts val="2380"/>
                        </a:lnSpc>
                        <a:defRPr/>
                      </a:pPr>
                      <a:r>
                        <a:rPr lang="en-US" sz="1700" b="1">
                          <a:solidFill>
                            <a:srgbClr val="FFFFFF"/>
                          </a:solidFill>
                          <a:latin typeface="Montserrat Bold"/>
                          <a:ea typeface="Montserrat Bold"/>
                          <a:cs typeface="Montserrat Bold"/>
                          <a:sym typeface="Montserrat Bold"/>
                        </a:rPr>
                        <a:t>What it looks like in the South of Scotland:</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solidFill>
                      <a:srgbClr val="834E95"/>
                    </a:solidFill>
                  </a:tcPr>
                </a:tc>
                <a:extLst>
                  <a:ext uri="{0D108BD9-81ED-4DB2-BD59-A6C34878D82A}">
                    <a16:rowId xmlns:a16="http://schemas.microsoft.com/office/drawing/2014/main" val="10000"/>
                  </a:ext>
                </a:extLst>
              </a:tr>
              <a:tr h="810454">
                <a:tc>
                  <a:txBody>
                    <a:bodyPr/>
                    <a:lstStyle/>
                    <a:p>
                      <a:pPr algn="l">
                        <a:lnSpc>
                          <a:spcPts val="2380"/>
                        </a:lnSpc>
                        <a:defRPr/>
                      </a:pPr>
                      <a:r>
                        <a:rPr lang="en-US" sz="1700">
                          <a:solidFill>
                            <a:srgbClr val="000000"/>
                          </a:solidFill>
                          <a:latin typeface="Open Sans Light"/>
                          <a:ea typeface="Open Sans Light"/>
                          <a:cs typeface="Open Sans Light"/>
                          <a:sym typeface="Open Sans"/>
                        </a:rPr>
                        <a:t>Visability</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A farm shop in Kelso getting orders form customers in Glasgow or Manchester.</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1"/>
                  </a:ext>
                </a:extLst>
              </a:tr>
              <a:tr h="810454">
                <a:tc>
                  <a:txBody>
                    <a:bodyPr/>
                    <a:lstStyle/>
                    <a:p>
                      <a:pPr algn="l">
                        <a:lnSpc>
                          <a:spcPts val="2380"/>
                        </a:lnSpc>
                        <a:defRPr/>
                      </a:pPr>
                      <a:r>
                        <a:rPr lang="en-US" sz="1700">
                          <a:solidFill>
                            <a:srgbClr val="000000"/>
                          </a:solidFill>
                          <a:latin typeface="Open Sans Light"/>
                          <a:ea typeface="Open Sans Light"/>
                          <a:cs typeface="Open Sans Light"/>
                          <a:sym typeface="Open Sans"/>
                        </a:rPr>
                        <a:t>Community</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A youth group in Stranaer finding volunteers via an Instagram reel.</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2"/>
                  </a:ext>
                </a:extLst>
              </a:tr>
              <a:tr h="810454">
                <a:tc>
                  <a:txBody>
                    <a:bodyPr/>
                    <a:lstStyle/>
                    <a:p>
                      <a:pPr algn="l">
                        <a:lnSpc>
                          <a:spcPts val="2380"/>
                        </a:lnSpc>
                        <a:defRPr/>
                      </a:pPr>
                      <a:r>
                        <a:rPr lang="en-US" sz="1700">
                          <a:solidFill>
                            <a:srgbClr val="000000"/>
                          </a:solidFill>
                          <a:latin typeface="Open Sans Light"/>
                          <a:ea typeface="Open Sans Light"/>
                          <a:cs typeface="Open Sans Light"/>
                          <a:sym typeface="Open Sans"/>
                        </a:rPr>
                        <a:t>Tourism</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A local bike trail becoming viral and bringing visitors to local cafés and towns (like Glentress in Peebles).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3"/>
                  </a:ext>
                </a:extLst>
              </a:tr>
              <a:tr h="810454">
                <a:tc>
                  <a:txBody>
                    <a:bodyPr/>
                    <a:lstStyle/>
                    <a:p>
                      <a:pPr algn="l">
                        <a:lnSpc>
                          <a:spcPts val="2380"/>
                        </a:lnSpc>
                        <a:defRPr/>
                      </a:pPr>
                      <a:r>
                        <a:rPr lang="en-US" sz="1700">
                          <a:solidFill>
                            <a:srgbClr val="000000"/>
                          </a:solidFill>
                          <a:latin typeface="Open Sans Light"/>
                          <a:ea typeface="Open Sans Light"/>
                          <a:cs typeface="Open Sans Light"/>
                          <a:sym typeface="Open Sans"/>
                        </a:rPr>
                        <a:t>Feedback</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Using a pole on your story to let locals decide what your next product is or give ideas as to what their next product should be.</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7</a:t>
            </a:r>
          </a:p>
        </p:txBody>
      </p:sp>
      <p:sp>
        <p:nvSpPr>
          <p:cNvPr id="9" name="TextBox 9"/>
          <p:cNvSpPr txBox="1"/>
          <p:nvPr/>
        </p:nvSpPr>
        <p:spPr>
          <a:xfrm>
            <a:off x="1028700" y="2397053"/>
            <a:ext cx="16230600" cy="1814323"/>
          </a:xfrm>
          <a:prstGeom prst="rect">
            <a:avLst/>
          </a:prstGeom>
        </p:spPr>
        <p:txBody>
          <a:bodyPr lIns="0" tIns="0" rIns="0" bIns="0" rtlCol="0" anchor="t">
            <a:spAutoFit/>
          </a:bodyPr>
          <a:lstStyle/>
          <a:p>
            <a:pPr algn="l">
              <a:lnSpc>
                <a:spcPts val="3359"/>
              </a:lnSpc>
            </a:pPr>
            <a:r>
              <a:rPr lang="en-US" sz="2399" b="1">
                <a:solidFill>
                  <a:srgbClr val="834E95"/>
                </a:solidFill>
                <a:latin typeface="Open Sans Bold"/>
                <a:ea typeface="Open Sans Bold"/>
                <a:cs typeface="Open Sans Bold"/>
                <a:sym typeface="Open Sans Bold"/>
              </a:rPr>
              <a:t>"Rural doesn't mean unreachable."</a:t>
            </a:r>
          </a:p>
          <a:p>
            <a:pPr algn="l">
              <a:lnSpc>
                <a:spcPts val="3359"/>
              </a:lnSpc>
            </a:pPr>
            <a:endParaRPr lang="en-US" sz="2399" b="1">
              <a:solidFill>
                <a:srgbClr val="834E95"/>
              </a:solidFill>
              <a:latin typeface="Open Sans Bold"/>
              <a:ea typeface="Open Sans Bold"/>
              <a:cs typeface="Open Sans Bold"/>
              <a:sym typeface="Open Sans Bold"/>
            </a:endParaRPr>
          </a:p>
          <a:p>
            <a:pPr algn="l">
              <a:lnSpc>
                <a:spcPts val="4127"/>
              </a:lnSpc>
            </a:pPr>
            <a:r>
              <a:rPr lang="en-US" sz="2399">
                <a:solidFill>
                  <a:srgbClr val="4B4B4A"/>
                </a:solidFill>
                <a:latin typeface="Open Sans Light"/>
                <a:ea typeface="Open Sans Light"/>
                <a:cs typeface="Open Sans Light"/>
                <a:sym typeface="Open Sans"/>
              </a:rPr>
              <a:t>In a beautiful but spread-out region like ours, social media is the "great equaliser." It allows a small business in remote areas to compete with a massive brand in Edinburgh, London and even the U.S.</a:t>
            </a:r>
          </a:p>
        </p:txBody>
      </p:sp>
      <p:sp>
        <p:nvSpPr>
          <p:cNvPr id="10" name="TextBox 10"/>
          <p:cNvSpPr txBox="1"/>
          <p:nvPr/>
        </p:nvSpPr>
        <p:spPr>
          <a:xfrm>
            <a:off x="1028700" y="576735"/>
            <a:ext cx="14456137" cy="1659255"/>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Why it matters specifically for the South of Scotland?</a:t>
            </a:r>
          </a:p>
        </p:txBody>
      </p:sp>
      <p:sp>
        <p:nvSpPr>
          <p:cNvPr id="11" name="TextBox 11"/>
          <p:cNvSpPr txBox="1"/>
          <p:nvPr/>
        </p:nvSpPr>
        <p:spPr>
          <a:xfrm>
            <a:off x="1101328" y="8645586"/>
            <a:ext cx="15734925" cy="1003555"/>
          </a:xfrm>
          <a:prstGeom prst="rect">
            <a:avLst/>
          </a:prstGeom>
        </p:spPr>
        <p:txBody>
          <a:bodyPr lIns="0" tIns="0" rIns="0" bIns="0" rtlCol="0" anchor="t">
            <a:spAutoFit/>
          </a:bodyPr>
          <a:lstStyle/>
          <a:p>
            <a:pPr algn="l">
              <a:lnSpc>
                <a:spcPts val="4127"/>
              </a:lnSpc>
            </a:pPr>
            <a:r>
              <a:rPr lang="en-US" sz="2399" dirty="0">
                <a:solidFill>
                  <a:srgbClr val="4B4B4A"/>
                </a:solidFill>
                <a:latin typeface="Open Sans Light"/>
                <a:ea typeface="Open Sans Light"/>
                <a:cs typeface="Open Sans Light"/>
                <a:sym typeface="Open Sans"/>
              </a:rPr>
              <a:t>Running a business doesn't mean you need to be a tech genius. It means knowing which "Digital Co-pilots" to use so you can focus on your passion and stay </a:t>
            </a:r>
            <a:r>
              <a:rPr lang="en-US" sz="2399" dirty="0" err="1">
                <a:solidFill>
                  <a:srgbClr val="4B4B4A"/>
                </a:solidFill>
                <a:latin typeface="Open Sans Light"/>
                <a:ea typeface="Open Sans Light"/>
                <a:cs typeface="Open Sans Light"/>
                <a:sym typeface="Open Sans"/>
              </a:rPr>
              <a:t>organised</a:t>
            </a:r>
            <a:r>
              <a:rPr lang="en-US" sz="2399" dirty="0">
                <a:solidFill>
                  <a:srgbClr val="4B4B4A"/>
                </a:solidFill>
                <a:latin typeface="Open Sans Light"/>
                <a:ea typeface="Open Sans Light"/>
                <a:cs typeface="Open Sans Light"/>
                <a:sym typeface="Open Sans"/>
              </a:rPr>
              <a:t> (Module 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aphicFrame>
        <p:nvGraphicFramePr>
          <p:cNvPr id="7" name="Table 7"/>
          <p:cNvGraphicFramePr>
            <a:graphicFrameLocks noGrp="1"/>
          </p:cNvGraphicFramePr>
          <p:nvPr>
            <p:extLst>
              <p:ext uri="{D42A27DB-BD31-4B8C-83A1-F6EECF244321}">
                <p14:modId xmlns:p14="http://schemas.microsoft.com/office/powerpoint/2010/main" val="702273812"/>
              </p:ext>
            </p:extLst>
          </p:nvPr>
        </p:nvGraphicFramePr>
        <p:xfrm>
          <a:off x="798581" y="3852060"/>
          <a:ext cx="16690838" cy="4600575"/>
        </p:xfrm>
        <a:graphic>
          <a:graphicData uri="http://schemas.openxmlformats.org/drawingml/2006/table">
            <a:tbl>
              <a:tblPr/>
              <a:tblGrid>
                <a:gridCol w="2261140">
                  <a:extLst>
                    <a:ext uri="{9D8B030D-6E8A-4147-A177-3AD203B41FA5}">
                      <a16:colId xmlns:a16="http://schemas.microsoft.com/office/drawing/2014/main" val="20000"/>
                    </a:ext>
                  </a:extLst>
                </a:gridCol>
                <a:gridCol w="3785451">
                  <a:extLst>
                    <a:ext uri="{9D8B030D-6E8A-4147-A177-3AD203B41FA5}">
                      <a16:colId xmlns:a16="http://schemas.microsoft.com/office/drawing/2014/main" val="20001"/>
                    </a:ext>
                  </a:extLst>
                </a:gridCol>
                <a:gridCol w="10644247">
                  <a:extLst>
                    <a:ext uri="{9D8B030D-6E8A-4147-A177-3AD203B41FA5}">
                      <a16:colId xmlns:a16="http://schemas.microsoft.com/office/drawing/2014/main" val="20002"/>
                    </a:ext>
                  </a:extLst>
                </a:gridCol>
              </a:tblGrid>
              <a:tr h="734947">
                <a:tc>
                  <a:txBody>
                    <a:bodyPr/>
                    <a:lstStyle/>
                    <a:p>
                      <a:pPr algn="l">
                        <a:lnSpc>
                          <a:spcPts val="2380"/>
                        </a:lnSpc>
                        <a:defRPr/>
                      </a:pP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solidFill>
                      <a:srgbClr val="177478"/>
                    </a:solidFill>
                  </a:tcPr>
                </a:tc>
                <a:tc>
                  <a:txBody>
                    <a:bodyPr/>
                    <a:lstStyle/>
                    <a:p>
                      <a:pPr algn="l">
                        <a:lnSpc>
                          <a:spcPts val="2380"/>
                        </a:lnSpc>
                        <a:defRPr/>
                      </a:pPr>
                      <a:r>
                        <a:rPr lang="en-US" sz="1700" b="1">
                          <a:solidFill>
                            <a:srgbClr val="FFFFFF"/>
                          </a:solidFill>
                          <a:latin typeface="Montserrat Bold"/>
                          <a:ea typeface="Montserrat Bold"/>
                          <a:cs typeface="Montserrat Bold"/>
                          <a:sym typeface="Montserrat Bold"/>
                        </a:rPr>
                        <a:t>What it means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solidFill>
                      <a:srgbClr val="177478"/>
                    </a:solidFill>
                  </a:tcPr>
                </a:tc>
                <a:tc>
                  <a:txBody>
                    <a:bodyPr/>
                    <a:lstStyle/>
                    <a:p>
                      <a:pPr algn="l">
                        <a:lnSpc>
                          <a:spcPts val="2380"/>
                        </a:lnSpc>
                        <a:defRPr/>
                      </a:pPr>
                      <a:r>
                        <a:rPr lang="en-US" sz="1700" b="1">
                          <a:solidFill>
                            <a:srgbClr val="FFFFFF"/>
                          </a:solidFill>
                          <a:latin typeface="Montserrat Bold"/>
                          <a:ea typeface="Montserrat Bold"/>
                          <a:cs typeface="Montserrat Bold"/>
                          <a:sym typeface="Montserrat Bold"/>
                        </a:rPr>
                        <a:t>South of Scotland Context</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solidFill>
                      <a:srgbClr val="177478"/>
                    </a:solidFill>
                  </a:tcPr>
                </a:tc>
                <a:extLst>
                  <a:ext uri="{0D108BD9-81ED-4DB2-BD59-A6C34878D82A}">
                    <a16:rowId xmlns:a16="http://schemas.microsoft.com/office/drawing/2014/main" val="10000"/>
                  </a:ext>
                </a:extLst>
              </a:tr>
              <a:tr h="1040379">
                <a:tc>
                  <a:txBody>
                    <a:bodyPr/>
                    <a:lstStyle/>
                    <a:p>
                      <a:pPr algn="l">
                        <a:lnSpc>
                          <a:spcPts val="2380"/>
                        </a:lnSpc>
                        <a:defRPr/>
                      </a:pPr>
                      <a:r>
                        <a:rPr lang="en-US" sz="1700" b="1">
                          <a:solidFill>
                            <a:srgbClr val="000000"/>
                          </a:solidFill>
                          <a:latin typeface="Open Sans Bold"/>
                          <a:ea typeface="Open Sans Bold"/>
                          <a:cs typeface="Open Sans Bold"/>
                          <a:sym typeface="Open Sans Bold"/>
                        </a:rPr>
                        <a:t>B - Blockers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What is stopping you right now?</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dirty="0">
                          <a:solidFill>
                            <a:srgbClr val="000000"/>
                          </a:solidFill>
                          <a:latin typeface="Open Sans Light"/>
                          <a:ea typeface="Open Sans Light"/>
                          <a:cs typeface="Open Sans Light"/>
                          <a:sym typeface="Open Sans"/>
                        </a:rPr>
                        <a:t>Do you have slow Wi-Fi? Is there no transport to get you into town? Do you not know where to start? Do </a:t>
                      </a:r>
                    </a:p>
                    <a:p>
                      <a:pPr algn="l">
                        <a:lnSpc>
                          <a:spcPts val="2380"/>
                        </a:lnSpc>
                        <a:defRPr/>
                      </a:pPr>
                      <a:r>
                        <a:rPr lang="en-US" sz="1700" dirty="0">
                          <a:solidFill>
                            <a:srgbClr val="000000"/>
                          </a:solidFill>
                          <a:latin typeface="Open Sans Light"/>
                          <a:ea typeface="Open Sans Light"/>
                          <a:cs typeface="Open Sans Light"/>
                          <a:sym typeface="Open Sans"/>
                        </a:rPr>
                        <a:t>you struggle with your confidence?</a:t>
                      </a:r>
                      <a:endParaRPr lang="en-US" sz="1100" dirty="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1"/>
                  </a:ext>
                </a:extLst>
              </a:tr>
              <a:tr h="1040379">
                <a:tc>
                  <a:txBody>
                    <a:bodyPr/>
                    <a:lstStyle/>
                    <a:p>
                      <a:pPr algn="l">
                        <a:lnSpc>
                          <a:spcPts val="2380"/>
                        </a:lnSpc>
                        <a:defRPr/>
                      </a:pPr>
                      <a:r>
                        <a:rPr lang="en-US" sz="1700" b="1">
                          <a:solidFill>
                            <a:srgbClr val="000000"/>
                          </a:solidFill>
                          <a:latin typeface="Open Sans Bold"/>
                          <a:ea typeface="Open Sans Bold"/>
                          <a:cs typeface="Open Sans Bold"/>
                          <a:sym typeface="Open Sans Bold"/>
                        </a:rPr>
                        <a:t>O - Oppertunities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Where is the ‘open door’?</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Is there a local festival coming up? Is there an empty shop in town? Is there a gap in the  market for a new service?</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2"/>
                  </a:ext>
                </a:extLst>
              </a:tr>
              <a:tr h="744491">
                <a:tc>
                  <a:txBody>
                    <a:bodyPr/>
                    <a:lstStyle/>
                    <a:p>
                      <a:pPr algn="l">
                        <a:lnSpc>
                          <a:spcPts val="2380"/>
                        </a:lnSpc>
                        <a:defRPr/>
                      </a:pPr>
                      <a:r>
                        <a:rPr lang="en-US" sz="1700" b="1">
                          <a:solidFill>
                            <a:srgbClr val="000000"/>
                          </a:solidFill>
                          <a:latin typeface="Open Sans Bold"/>
                          <a:ea typeface="Open Sans Bold"/>
                          <a:cs typeface="Open Sans Bold"/>
                          <a:sym typeface="Open Sans Bold"/>
                        </a:rPr>
                        <a:t>S - Strengths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What are you already great at?</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Are you a TikTok pro? Do you know everyone in your village? Are you brilliant at making things?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3"/>
                  </a:ext>
                </a:extLst>
              </a:tr>
              <a:tr h="1040379">
                <a:tc>
                  <a:txBody>
                    <a:bodyPr/>
                    <a:lstStyle/>
                    <a:p>
                      <a:pPr algn="l">
                        <a:lnSpc>
                          <a:spcPts val="2380"/>
                        </a:lnSpc>
                        <a:defRPr/>
                      </a:pPr>
                      <a:r>
                        <a:rPr lang="en-US" sz="1700" b="1">
                          <a:solidFill>
                            <a:srgbClr val="000000"/>
                          </a:solidFill>
                          <a:latin typeface="Open Sans Bold"/>
                          <a:ea typeface="Open Sans Bold"/>
                          <a:cs typeface="Open Sans Bold"/>
                          <a:sym typeface="Open Sans Bold"/>
                        </a:rPr>
                        <a:t>S - Situations</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a:solidFill>
                            <a:srgbClr val="000000"/>
                          </a:solidFill>
                          <a:latin typeface="Open Sans Light"/>
                          <a:ea typeface="Open Sans Light"/>
                          <a:cs typeface="Open Sans Light"/>
                          <a:sym typeface="Open Sans"/>
                        </a:rPr>
                        <a:t> What is happening around you?</a:t>
                      </a:r>
                      <a:endParaRPr lang="en-US" sz="110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tc>
                  <a:txBody>
                    <a:bodyPr/>
                    <a:lstStyle/>
                    <a:p>
                      <a:pPr algn="l">
                        <a:lnSpc>
                          <a:spcPts val="2380"/>
                        </a:lnSpc>
                        <a:defRPr/>
                      </a:pPr>
                      <a:r>
                        <a:rPr lang="en-US" sz="1700" dirty="0">
                          <a:solidFill>
                            <a:srgbClr val="000000"/>
                          </a:solidFill>
                          <a:latin typeface="Open Sans Light"/>
                          <a:ea typeface="Open Sans Light"/>
                          <a:cs typeface="Open Sans Light"/>
                          <a:sym typeface="Open Sans"/>
                        </a:rPr>
                        <a:t>Is it tourist season? Is the local community looking for more eco-friendly options? Is your business idea something that your community hasn't seen but desperately needs?</a:t>
                      </a:r>
                      <a:endParaRPr lang="en-US" sz="1100" dirty="0"/>
                    </a:p>
                  </a:txBody>
                  <a:tcPr marL="190500" marR="190500" marT="190500" marB="190500" anchor="ctr">
                    <a:lnL w="9525" cap="flat" cmpd="sng" algn="ctr">
                      <a:solidFill>
                        <a:srgbClr val="4B4B4A"/>
                      </a:solidFill>
                      <a:prstDash val="solid"/>
                      <a:round/>
                      <a:headEnd type="none" w="med" len="med"/>
                      <a:tailEnd type="none" w="med" len="med"/>
                    </a:lnL>
                    <a:lnR w="9525" cap="flat" cmpd="sng" algn="ctr">
                      <a:solidFill>
                        <a:srgbClr val="4B4B4A"/>
                      </a:solidFill>
                      <a:prstDash val="solid"/>
                      <a:round/>
                      <a:headEnd type="none" w="med" len="med"/>
                      <a:tailEnd type="none" w="med" len="med"/>
                    </a:lnR>
                    <a:lnT w="9525" cap="flat" cmpd="sng" algn="ctr">
                      <a:solidFill>
                        <a:srgbClr val="4B4B4A"/>
                      </a:solidFill>
                      <a:prstDash val="solid"/>
                      <a:round/>
                      <a:headEnd type="none" w="med" len="med"/>
                      <a:tailEnd type="none" w="med" len="med"/>
                    </a:lnT>
                    <a:lnB w="9525" cap="flat" cmpd="sng" algn="ctr">
                      <a:solidFill>
                        <a:srgbClr val="4B4B4A"/>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10"/>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8</a:t>
            </a:r>
          </a:p>
        </p:txBody>
      </p:sp>
      <p:sp>
        <p:nvSpPr>
          <p:cNvPr id="11" name="TextBox 11"/>
          <p:cNvSpPr txBox="1"/>
          <p:nvPr/>
        </p:nvSpPr>
        <p:spPr>
          <a:xfrm>
            <a:off x="1028700" y="1800488"/>
            <a:ext cx="9702916"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What would you like success to look like?</a:t>
            </a:r>
          </a:p>
        </p:txBody>
      </p:sp>
      <p:sp>
        <p:nvSpPr>
          <p:cNvPr id="12" name="TextBox 12"/>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Goal Setting</a:t>
            </a:r>
          </a:p>
        </p:txBody>
      </p:sp>
      <p:sp>
        <p:nvSpPr>
          <p:cNvPr id="13" name="TextBox 13"/>
          <p:cNvSpPr txBox="1"/>
          <p:nvPr/>
        </p:nvSpPr>
        <p:spPr>
          <a:xfrm>
            <a:off x="1028700" y="2542969"/>
            <a:ext cx="13780794" cy="789305"/>
          </a:xfrm>
          <a:prstGeom prst="rect">
            <a:avLst/>
          </a:prstGeom>
        </p:spPr>
        <p:txBody>
          <a:bodyPr lIns="0" tIns="0" rIns="0" bIns="0" rtlCol="0" anchor="t">
            <a:spAutoFit/>
          </a:bodyPr>
          <a:lstStyle/>
          <a:p>
            <a:pPr algn="l">
              <a:lnSpc>
                <a:spcPts val="3219"/>
              </a:lnSpc>
            </a:pPr>
            <a:r>
              <a:rPr lang="en-US" sz="2299">
                <a:solidFill>
                  <a:srgbClr val="4B4B4A"/>
                </a:solidFill>
                <a:latin typeface="Open Sans Light"/>
                <a:ea typeface="Open Sans Light"/>
                <a:cs typeface="Open Sans Light"/>
                <a:sym typeface="Open Sans"/>
              </a:rPr>
              <a:t>You can't reach the finish line if you don't know where the hurdles are. </a:t>
            </a:r>
          </a:p>
          <a:p>
            <a:pPr algn="l">
              <a:lnSpc>
                <a:spcPts val="3219"/>
              </a:lnSpc>
            </a:pPr>
            <a:r>
              <a:rPr lang="en-US" sz="2299">
                <a:solidFill>
                  <a:srgbClr val="4B4B4A"/>
                </a:solidFill>
                <a:latin typeface="Open Sans Light"/>
                <a:ea typeface="Open Sans Light"/>
                <a:cs typeface="Open Sans Light"/>
                <a:sym typeface="Open Sans"/>
              </a:rPr>
              <a:t>Identifying what’s stopping you, allows you to set your target, and own your success!</a:t>
            </a:r>
          </a:p>
        </p:txBody>
      </p:sp>
      <p:sp>
        <p:nvSpPr>
          <p:cNvPr id="14" name="TextBox 14"/>
          <p:cNvSpPr txBox="1"/>
          <p:nvPr/>
        </p:nvSpPr>
        <p:spPr>
          <a:xfrm>
            <a:off x="13702246" y="8519310"/>
            <a:ext cx="3787173" cy="198120"/>
          </a:xfrm>
          <a:prstGeom prst="rect">
            <a:avLst/>
          </a:prstGeom>
        </p:spPr>
        <p:txBody>
          <a:bodyPr lIns="0" tIns="0" rIns="0" bIns="0" rtlCol="0" anchor="t">
            <a:spAutoFit/>
          </a:bodyPr>
          <a:lstStyle/>
          <a:p>
            <a:pPr algn="l">
              <a:lnSpc>
                <a:spcPts val="1680"/>
              </a:lnSpc>
            </a:pPr>
            <a:r>
              <a:rPr lang="en-US" sz="1200">
                <a:solidFill>
                  <a:srgbClr val="4B4B4A"/>
                </a:solidFill>
                <a:latin typeface="Open Sans Light"/>
                <a:ea typeface="Open Sans Light"/>
                <a:cs typeface="Open Sans Light"/>
                <a:sym typeface="Open Sans"/>
              </a:rPr>
              <a:t>Method created by: </a:t>
            </a:r>
            <a:r>
              <a:rPr lang="en-US" sz="1200" b="1">
                <a:solidFill>
                  <a:srgbClr val="4B4B4A"/>
                </a:solidFill>
                <a:latin typeface="Open Sans Bold"/>
                <a:ea typeface="Open Sans Bold"/>
                <a:cs typeface="Open Sans Bold"/>
                <a:sym typeface="Open Sans Bold"/>
              </a:rPr>
              <a:t>Jill Millar</a:t>
            </a:r>
            <a:r>
              <a:rPr lang="en-US" sz="1200">
                <a:solidFill>
                  <a:srgbClr val="4B4B4A"/>
                </a:solidFill>
                <a:latin typeface="Open Sans Light"/>
                <a:ea typeface="Open Sans Light"/>
                <a:cs typeface="Open Sans Light"/>
                <a:sym typeface="Open Sans"/>
              </a:rPr>
              <a:t> (SOSE Business Coach)</a:t>
            </a:r>
          </a:p>
        </p:txBody>
      </p:sp>
      <p:sp>
        <p:nvSpPr>
          <p:cNvPr id="15" name="TextBox 15"/>
          <p:cNvSpPr txBox="1"/>
          <p:nvPr/>
        </p:nvSpPr>
        <p:spPr>
          <a:xfrm>
            <a:off x="15354257" y="3450815"/>
            <a:ext cx="2398263" cy="198120"/>
          </a:xfrm>
          <a:prstGeom prst="rect">
            <a:avLst/>
          </a:prstGeom>
        </p:spPr>
        <p:txBody>
          <a:bodyPr lIns="0" tIns="0" rIns="0" bIns="0" rtlCol="0" anchor="t">
            <a:spAutoFit/>
          </a:bodyPr>
          <a:lstStyle/>
          <a:p>
            <a:pPr algn="l">
              <a:lnSpc>
                <a:spcPts val="1680"/>
              </a:lnSpc>
            </a:pPr>
            <a:r>
              <a:rPr lang="en-US" sz="1200" b="1" dirty="0">
                <a:solidFill>
                  <a:srgbClr val="4B4B4A"/>
                </a:solidFill>
                <a:latin typeface="Open Sans Bold"/>
                <a:ea typeface="Open Sans Bold"/>
                <a:cs typeface="Open Sans Bold"/>
                <a:sym typeface="Open Sans Bold"/>
              </a:rPr>
              <a:t>Jill Millar</a:t>
            </a:r>
            <a:r>
              <a:rPr lang="en-US" sz="1200" dirty="0">
                <a:solidFill>
                  <a:srgbClr val="4B4B4A"/>
                </a:solidFill>
                <a:latin typeface="Open Sans Light"/>
                <a:ea typeface="Open Sans Light"/>
                <a:cs typeface="Open Sans Light"/>
                <a:sym typeface="Open Sans"/>
              </a:rPr>
              <a:t> (SOSE Business Coach)</a:t>
            </a:r>
          </a:p>
        </p:txBody>
      </p:sp>
      <p:pic>
        <p:nvPicPr>
          <p:cNvPr id="17" name="Picture 16">
            <a:extLst>
              <a:ext uri="{FF2B5EF4-FFF2-40B4-BE49-F238E27FC236}">
                <a16:creationId xmlns:a16="http://schemas.microsoft.com/office/drawing/2014/main" id="{BF0C4722-D849-19FA-D39B-6A428FF7F182}"/>
              </a:ext>
            </a:extLst>
          </p:cNvPr>
          <p:cNvPicPr>
            <a:picLocks noChangeAspect="1"/>
          </p:cNvPicPr>
          <p:nvPr/>
        </p:nvPicPr>
        <p:blipFill>
          <a:blip r:embed="rId3">
            <a:extLst>
              <a:ext uri="{28A0092B-C50C-407E-A947-70E740481C1C}">
                <a14:useLocalDpi xmlns:a14="http://schemas.microsoft.com/office/drawing/2010/main" val="0"/>
              </a:ext>
            </a:extLst>
          </a:blip>
          <a:srcRect t="9128" r="44203" b="10836"/>
          <a:stretch>
            <a:fillRect/>
          </a:stretch>
        </p:blipFill>
        <p:spPr>
          <a:xfrm>
            <a:off x="15338666" y="0"/>
            <a:ext cx="2413854" cy="3462504"/>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12406500" y="1391603"/>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9</a:t>
            </a:r>
          </a:p>
        </p:txBody>
      </p:sp>
      <p:sp>
        <p:nvSpPr>
          <p:cNvPr id="9" name="TextBox 9"/>
          <p:cNvSpPr txBox="1"/>
          <p:nvPr/>
        </p:nvSpPr>
        <p:spPr>
          <a:xfrm>
            <a:off x="1028700" y="1800488"/>
            <a:ext cx="15336544"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What is one goal you have for your business idea?</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Goal Setting</a:t>
            </a:r>
          </a:p>
        </p:txBody>
      </p:sp>
      <p:sp>
        <p:nvSpPr>
          <p:cNvPr id="11" name="TextBox 11"/>
          <p:cNvSpPr txBox="1"/>
          <p:nvPr/>
        </p:nvSpPr>
        <p:spPr>
          <a:xfrm>
            <a:off x="824037" y="2509507"/>
            <a:ext cx="9907580" cy="2899412"/>
          </a:xfrm>
          <a:prstGeom prst="rect">
            <a:avLst/>
          </a:prstGeom>
        </p:spPr>
        <p:txBody>
          <a:bodyPr lIns="0" tIns="0" rIns="0" bIns="0" rtlCol="0" anchor="t">
            <a:spAutoFit/>
          </a:bodyPr>
          <a:lstStyle/>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Get a set number of customers?</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Share the work you are doing</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Building confidence?</a:t>
            </a:r>
          </a:p>
          <a:p>
            <a:pPr marL="518157" lvl="1" indent="-259078" algn="l">
              <a:lnSpc>
                <a:spcPts val="5999"/>
              </a:lnSpc>
              <a:buFont typeface="Arial"/>
              <a:buChar char="•"/>
            </a:pPr>
            <a:r>
              <a:rPr lang="en-US" sz="2399">
                <a:solidFill>
                  <a:srgbClr val="4B4B4A"/>
                </a:solidFill>
                <a:latin typeface="Open Sans Light"/>
                <a:ea typeface="Open Sans Light"/>
                <a:cs typeface="Open Sans Light"/>
                <a:sym typeface="Open Sans"/>
              </a:rPr>
              <a:t>Sell a product?</a:t>
            </a:r>
          </a:p>
        </p:txBody>
      </p:sp>
      <p:sp>
        <p:nvSpPr>
          <p:cNvPr id="12" name="TextBox 12"/>
          <p:cNvSpPr txBox="1"/>
          <p:nvPr/>
        </p:nvSpPr>
        <p:spPr>
          <a:xfrm>
            <a:off x="1028700" y="6358536"/>
            <a:ext cx="15336544" cy="1234440"/>
          </a:xfrm>
          <a:prstGeom prst="rect">
            <a:avLst/>
          </a:prstGeom>
        </p:spPr>
        <p:txBody>
          <a:bodyPr lIns="0" tIns="0" rIns="0" bIns="0" rtlCol="0" anchor="t">
            <a:spAutoFit/>
          </a:bodyPr>
          <a:lstStyle/>
          <a:p>
            <a:pPr algn="l">
              <a:lnSpc>
                <a:spcPts val="3359"/>
              </a:lnSpc>
            </a:pPr>
            <a:r>
              <a:rPr lang="en-US" sz="2399" b="1">
                <a:solidFill>
                  <a:srgbClr val="834E95"/>
                </a:solidFill>
                <a:latin typeface="Open Sans Bold"/>
                <a:ea typeface="Open Sans Bold"/>
                <a:cs typeface="Open Sans Bold"/>
                <a:sym typeface="Open Sans Bold"/>
              </a:rPr>
              <a:t>In your workbook, finish this sentence:</a:t>
            </a:r>
          </a:p>
          <a:p>
            <a:pPr algn="l">
              <a:lnSpc>
                <a:spcPts val="3359"/>
              </a:lnSpc>
            </a:pPr>
            <a:endParaRPr lang="en-US" sz="2399" b="1">
              <a:solidFill>
                <a:srgbClr val="834E95"/>
              </a:solidFill>
              <a:latin typeface="Open Sans Bold"/>
              <a:ea typeface="Open Sans Bold"/>
              <a:cs typeface="Open Sans Bold"/>
              <a:sym typeface="Open Sans Bold"/>
            </a:endParaRPr>
          </a:p>
          <a:p>
            <a:pPr algn="l">
              <a:lnSpc>
                <a:spcPts val="3359"/>
              </a:lnSpc>
              <a:spcBef>
                <a:spcPct val="0"/>
              </a:spcBef>
            </a:pPr>
            <a:r>
              <a:rPr lang="en-US" sz="2399">
                <a:solidFill>
                  <a:srgbClr val="834E95"/>
                </a:solidFill>
                <a:latin typeface="Open Sans Light"/>
                <a:ea typeface="Open Sans Light"/>
                <a:cs typeface="Open Sans Light"/>
                <a:sym typeface="Open Sans"/>
              </a:rPr>
              <a:t>My first business goal 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E2B9BF6C-0987-47DE-8CA6-4C0C81E6CF01}"/>
</file>

<file path=customXml/itemProps2.xml><?xml version="1.0" encoding="utf-8"?>
<ds:datastoreItem xmlns:ds="http://schemas.openxmlformats.org/officeDocument/2006/customXml" ds:itemID="{0AAC2368-BF23-44D3-9B56-1F4FDB4A5B79}"/>
</file>

<file path=customXml/itemProps3.xml><?xml version="1.0" encoding="utf-8"?>
<ds:datastoreItem xmlns:ds="http://schemas.openxmlformats.org/officeDocument/2006/customXml" ds:itemID="{88E4F18C-3203-4F31-A587-C7DB7E218504}"/>
</file>

<file path=docProps/app.xml><?xml version="1.0" encoding="utf-8"?>
<Properties xmlns="http://schemas.openxmlformats.org/officeDocument/2006/extended-properties" xmlns:vt="http://schemas.openxmlformats.org/officeDocument/2006/docPropsVTypes">
  <TotalTime>176</TotalTime>
  <Words>1648</Words>
  <Application>Microsoft Macintosh PowerPoint</Application>
  <PresentationFormat>Custom</PresentationFormat>
  <Paragraphs>202</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Open Sans Light</vt:lpstr>
      <vt:lpstr>Montserrat Bold</vt:lpstr>
      <vt:lpstr>Open Sans Bold</vt:lpstr>
      <vt:lpstr>Open Sans Semi-Bold</vt:lpstr>
      <vt:lpstr>Open Sans Medium</vt:lpstr>
      <vt:lpstr>Montserrat</vt:lpstr>
      <vt:lpstr>Montserrat Semi-Bold</vt:lpstr>
      <vt:lpstr>Arial</vt:lpstr>
      <vt:lpstr>Calibri</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8: Social Media</dc:title>
  <cp:lastModifiedBy>Kara Hunter</cp:lastModifiedBy>
  <cp:revision>16</cp:revision>
  <cp:lastPrinted>2026-03-24T22:46:31Z</cp:lastPrinted>
  <dcterms:created xsi:type="dcterms:W3CDTF">2006-08-16T00:00:00Z</dcterms:created>
  <dcterms:modified xsi:type="dcterms:W3CDTF">2026-04-09T16:47:31Z</dcterms:modified>
  <dc:identifier>DAHEIPrs6wo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