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</p:sldIdLst>
  <p:sldSz cx="18288000" cy="10287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Bold" pitchFamily="2" charset="77"/>
      <p:regular r:id="rId14"/>
      <p:bold r:id="rId15"/>
      <p:italic r:id="rId16"/>
      <p:boldItalic r:id="rId17"/>
    </p:embeddedFont>
    <p:embeddedFont>
      <p:font typeface="Montserrat Semi-Bold" pitchFamily="2" charset="77"/>
      <p:regular r:id="rId18"/>
      <p:bold r:id="rId19"/>
      <p:italic r:id="rId20"/>
      <p:boldItalic r:id="rId21"/>
    </p:embeddedFont>
    <p:embeddedFont>
      <p:font typeface="Open Sans Bold" pitchFamily="2" charset="0"/>
      <p:regular r:id="rId22"/>
      <p:bold r:id="rId23"/>
    </p:embeddedFont>
    <p:embeddedFont>
      <p:font typeface="Open Sans Italics" pitchFamily="2" charset="0"/>
      <p:regular r:id="rId24"/>
      <p: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Open Sans Medium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94626" autoAdjust="0"/>
  </p:normalViewPr>
  <p:slideViewPr>
    <p:cSldViewPr>
      <p:cViewPr varScale="1">
        <p:scale>
          <a:sx n="80" d="100"/>
          <a:sy n="80" d="100"/>
        </p:scale>
        <p:origin x="9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embedded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516" y="2962478"/>
            <a:ext cx="5902464" cy="416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14:</a:t>
            </a:r>
          </a:p>
          <a:p>
            <a:pPr algn="l">
              <a:lnSpc>
                <a:spcPts val="8322"/>
              </a:lnSpc>
            </a:pPr>
            <a:r>
              <a:rPr lang="en-US" sz="5944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Starting your Business - Our Top Tips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6516" y="2603889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Business Reality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516" y="7248771"/>
            <a:ext cx="1406448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dirty="0">
                <a:solidFill>
                  <a:srgbClr val="177478"/>
                </a:solidFill>
                <a:latin typeface="Montserrat" pitchFamily="2" charset="77"/>
              </a:rPr>
              <a:t>Top Tips from Young Entrepreneurs and Advice from Experienced Business Owners Across the South of Scotland</a:t>
            </a:r>
            <a:r>
              <a:rPr lang="en-GB" sz="3200" dirty="0">
                <a:solidFill>
                  <a:srgbClr val="177478"/>
                </a:solidFill>
                <a:latin typeface="Montserrat" pitchFamily="2" charset="77"/>
              </a:rPr>
              <a:t> </a:t>
            </a:r>
            <a:endParaRPr lang="en-US" sz="3200" dirty="0">
              <a:solidFill>
                <a:srgbClr val="177478"/>
              </a:solidFill>
              <a:latin typeface="Montserrat" pitchFamily="2" charset="77"/>
              <a:ea typeface="Open Sans Light"/>
              <a:cs typeface="Open Sans Light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22901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607058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637421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266732"/>
            <a:ext cx="16230600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do you think business owners in the South of Scotland would tell you?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31999" y="2616488"/>
            <a:ext cx="15327301" cy="354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from real experiences of young entrepreneurs and business owners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common challenges and mistakes when starting a business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Reflect on what may be holding you back from taking action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Create a simple, realistic action plan for your 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2975"/>
            <a:ext cx="1445613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Tips from Successful Business Owners in the South of Scotland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Remember...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255722"/>
            <a:ext cx="13969289" cy="415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Starting a business can feel:</a:t>
            </a:r>
          </a:p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Exciting</a:t>
            </a:r>
          </a:p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Complicated</a:t>
            </a:r>
          </a:p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Overwhelming</a:t>
            </a:r>
          </a:p>
          <a:p>
            <a:pPr algn="l">
              <a:lnSpc>
                <a:spcPts val="4139"/>
              </a:lnSpc>
            </a:pPr>
            <a:endParaRPr lang="en-US" sz="2312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But you don’t need to know everything to start.</a:t>
            </a:r>
          </a:p>
          <a:p>
            <a:pPr algn="l">
              <a:lnSpc>
                <a:spcPts val="4139"/>
              </a:lnSpc>
            </a:pPr>
            <a:endParaRPr lang="en-US" sz="2312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4139"/>
              </a:lnSpc>
            </a:pPr>
            <a:r>
              <a:rPr lang="en-US" sz="2312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feels hardest about starting or moving forward?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58322" y="6580036"/>
            <a:ext cx="7075366" cy="996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312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Challenges and Mistakes Young Entrepreneurs Have Made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79265" y="3776648"/>
            <a:ext cx="8896073" cy="6366952"/>
          </a:xfrm>
          <a:custGeom>
            <a:avLst/>
            <a:gdLst/>
            <a:ahLst/>
            <a:cxnLst/>
            <a:rect l="l" t="t" r="r" b="b"/>
            <a:pathLst>
              <a:path w="8896073" h="6366952">
                <a:moveTo>
                  <a:pt x="0" y="0"/>
                </a:moveTo>
                <a:lnTo>
                  <a:pt x="8896073" y="0"/>
                </a:lnTo>
                <a:lnTo>
                  <a:pt x="8896073" y="6366952"/>
                </a:lnTo>
                <a:lnTo>
                  <a:pt x="0" y="6366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325" b="-1197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4" name="Freeform 4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Johari Window Task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857167"/>
            <a:ext cx="16953065" cy="205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Find a partner that you don’t know very well!</a:t>
            </a:r>
          </a:p>
          <a:p>
            <a:pPr algn="l">
              <a:lnSpc>
                <a:spcPts val="4139"/>
              </a:lnSpc>
            </a:pPr>
            <a:endParaRPr lang="en-US" sz="2312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4139"/>
              </a:lnSpc>
            </a:pPr>
            <a:r>
              <a:rPr lang="en-US" sz="231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This next task is to understand what you think about yourself, and what others think about you </a:t>
            </a:r>
            <a:r>
              <a:rPr lang="en-US" sz="2312" i="1">
                <a:solidFill>
                  <a:srgbClr val="4B4B4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(spoiler, you are likely far more critical than other people!).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90575"/>
            <a:ext cx="16230600" cy="90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8"/>
              </a:lnSpc>
            </a:pPr>
            <a:r>
              <a:rPr lang="en-US" sz="4412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Ideas are great… but action is what moves you forward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916953"/>
            <a:ext cx="790650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4B4B4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one idea you want to act on?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847863" y="3001636"/>
            <a:ext cx="5364318" cy="4861414"/>
            <a:chOff x="0" y="0"/>
            <a:chExt cx="7152425" cy="64818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52425" cy="6481885"/>
            </a:xfrm>
            <a:custGeom>
              <a:avLst/>
              <a:gdLst/>
              <a:ahLst/>
              <a:cxnLst/>
              <a:rect l="l" t="t" r="r" b="b"/>
              <a:pathLst>
                <a:path w="7152425" h="6481885">
                  <a:moveTo>
                    <a:pt x="0" y="0"/>
                  </a:moveTo>
                  <a:lnTo>
                    <a:pt x="7152425" y="0"/>
                  </a:lnTo>
                  <a:lnTo>
                    <a:pt x="7152425" y="6481885"/>
                  </a:lnTo>
                  <a:lnTo>
                    <a:pt x="0" y="6481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2141" y="1871271"/>
              <a:ext cx="5900545" cy="2691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6"/>
                </a:lnSpc>
                <a:spcBef>
                  <a:spcPct val="0"/>
                </a:spcBef>
              </a:pPr>
              <a:r>
                <a:rPr lang="en-US" sz="2926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Remember:</a:t>
              </a:r>
              <a:r>
                <a:rPr lang="en-US" sz="2926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 You are not alone, there are people, businesses, and support around you.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2869124"/>
            <a:ext cx="6445152" cy="59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My idea is:</a:t>
            </a:r>
          </a:p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My goal is:</a:t>
            </a:r>
          </a:p>
          <a:p>
            <a:pPr algn="l">
              <a:lnSpc>
                <a:spcPts val="6000"/>
              </a:lnSpc>
            </a:pPr>
            <a:endParaRPr lang="en-US" sz="24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My first step will be:</a:t>
            </a:r>
          </a:p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will do this by:</a:t>
            </a:r>
          </a:p>
          <a:p>
            <a:pPr algn="l">
              <a:lnSpc>
                <a:spcPts val="6000"/>
              </a:lnSpc>
            </a:pPr>
            <a:endParaRPr lang="en-US" sz="24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Something that might challenge me:</a:t>
            </a:r>
          </a:p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How I will manage this: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22901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607058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637421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Let’s Reflect: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7660648"/>
            <a:ext cx="15770821" cy="56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r>
              <a:rPr lang="en-US" sz="3211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Task 12:</a:t>
            </a:r>
            <a:r>
              <a:rPr lang="en-US" sz="3211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One word that describes how I now feel about starting my own business:</a:t>
            </a: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5DBE2E1E-ABCD-F143-8F69-319B35209644}"/>
              </a:ext>
            </a:extLst>
          </p:cNvPr>
          <p:cNvSpPr txBox="1"/>
          <p:nvPr/>
        </p:nvSpPr>
        <p:spPr>
          <a:xfrm>
            <a:off x="1931999" y="2616488"/>
            <a:ext cx="15327301" cy="354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from real experiences of young entrepreneurs and business owners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common challenges and mistakes when starting a business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Reflect on what may be holding you back from taking action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Create a simple, realistic action plan for your next steps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7905A119-4A8C-4FE1-A94F-D884F44A5AA3}"/>
</file>

<file path=customXml/itemProps2.xml><?xml version="1.0" encoding="utf-8"?>
<ds:datastoreItem xmlns:ds="http://schemas.openxmlformats.org/officeDocument/2006/customXml" ds:itemID="{49F4ED37-0168-4656-A306-189ED786722D}"/>
</file>

<file path=customXml/itemProps3.xml><?xml version="1.0" encoding="utf-8"?>
<ds:datastoreItem xmlns:ds="http://schemas.openxmlformats.org/officeDocument/2006/customXml" ds:itemID="{ABE90D76-577D-4B72-90E4-F707BF49FD46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356</Words>
  <Application>Microsoft Macintosh PowerPoint</Application>
  <PresentationFormat>Custom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Open Sans Light</vt:lpstr>
      <vt:lpstr>Montserrat Bold</vt:lpstr>
      <vt:lpstr>Open Sans Italics</vt:lpstr>
      <vt:lpstr>Open Sans Bold</vt:lpstr>
      <vt:lpstr>Open Sans Medium</vt:lpstr>
      <vt:lpstr>Montserrat</vt:lpstr>
      <vt:lpstr>Montserrat Semi-Bold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14: Starting your Business - Our 15 Top Tips</dc:title>
  <cp:lastModifiedBy>Kara Hunter</cp:lastModifiedBy>
  <cp:revision>9</cp:revision>
  <dcterms:created xsi:type="dcterms:W3CDTF">2006-08-16T00:00:00Z</dcterms:created>
  <dcterms:modified xsi:type="dcterms:W3CDTF">2026-04-09T16:44:56Z</dcterms:modified>
  <dc:identifier>DAHEIPfvvHo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