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ontserrat" pitchFamily="2" charset="77"/>
      <p:regular r:id="rId13"/>
      <p:bold r:id="rId14"/>
      <p:italic r:id="rId15"/>
      <p:boldItalic r:id="rId16"/>
    </p:embeddedFont>
    <p:embeddedFont>
      <p:font typeface="Montserrat Bold" pitchFamily="2" charset="77"/>
      <p:regular r:id="rId17"/>
      <p:bold r:id="rId18"/>
      <p:italic r:id="rId19"/>
      <p:boldItalic r:id="rId20"/>
    </p:embeddedFont>
    <p:embeddedFont>
      <p:font typeface="Montserrat Semi-Bold" pitchFamily="2" charset="77"/>
      <p:regular r:id="rId21"/>
      <p:bold r:id="rId22"/>
      <p:italic r:id="rId23"/>
      <p:boldItalic r:id="rId24"/>
    </p:embeddedFont>
    <p:embeddedFont>
      <p:font typeface="Open Sans Bold" pitchFamily="2" charset="0"/>
      <p:regular r:id="rId25"/>
      <p:bold r:id="rId26"/>
    </p:embeddedFont>
    <p:embeddedFont>
      <p:font typeface="Open Sans Light" panose="020B0306030504020204" pitchFamily="34" charset="0"/>
      <p:regular r:id="rId27"/>
      <p:italic r:id="rId28"/>
    </p:embeddedFont>
    <p:embeddedFont>
      <p:font typeface="Open Sans Medium" pitchFamily="2" charset="0"/>
      <p:regular r:id="rId29"/>
    </p:embeddedFont>
    <p:embeddedFont>
      <p:font typeface="Open Sans Semi-Bold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 autoAdjust="0"/>
    <p:restoredTop sz="83810" autoAdjust="0"/>
  </p:normalViewPr>
  <p:slideViewPr>
    <p:cSldViewPr>
      <p:cViewPr varScale="1">
        <p:scale>
          <a:sx n="71" d="100"/>
          <a:sy n="71" d="100"/>
        </p:scale>
        <p:origin x="14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customXml" Target="../customXml/item2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7288" y="3107285"/>
            <a:ext cx="5902464" cy="311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22"/>
              </a:lnSpc>
            </a:pPr>
            <a:r>
              <a:rPr lang="en-US" sz="5944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Module 4:</a:t>
            </a:r>
          </a:p>
          <a:p>
            <a:pPr algn="l">
              <a:lnSpc>
                <a:spcPts val="8322"/>
              </a:lnSpc>
            </a:pPr>
            <a:r>
              <a:rPr lang="en-US" sz="5944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Understanding Your Customer</a:t>
            </a:r>
          </a:p>
        </p:txBody>
      </p:sp>
      <p:sp>
        <p:nvSpPr>
          <p:cNvPr id="3" name="Freeform 3"/>
          <p:cNvSpPr/>
          <p:nvPr/>
        </p:nvSpPr>
        <p:spPr>
          <a:xfrm>
            <a:off x="7379704" y="3496910"/>
            <a:ext cx="9719752" cy="3118420"/>
          </a:xfrm>
          <a:custGeom>
            <a:avLst/>
            <a:gdLst/>
            <a:ahLst/>
            <a:cxnLst/>
            <a:rect l="l" t="t" r="r" b="b"/>
            <a:pathLst>
              <a:path w="9719752" h="3118420">
                <a:moveTo>
                  <a:pt x="0" y="0"/>
                </a:moveTo>
                <a:lnTo>
                  <a:pt x="9719752" y="0"/>
                </a:lnTo>
                <a:lnTo>
                  <a:pt x="9719752" y="3118420"/>
                </a:lnTo>
                <a:lnTo>
                  <a:pt x="0" y="3118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04827" y="8433816"/>
            <a:ext cx="2286972" cy="1404842"/>
            <a:chOff x="0" y="0"/>
            <a:chExt cx="3049295" cy="1873123"/>
          </a:xfrm>
        </p:grpSpPr>
        <p:grpSp>
          <p:nvGrpSpPr>
            <p:cNvPr id="5" name="Group 5"/>
            <p:cNvGrpSpPr/>
            <p:nvPr/>
          </p:nvGrpSpPr>
          <p:grpSpPr>
            <a:xfrm>
              <a:off x="48209" y="493039"/>
              <a:ext cx="3001086" cy="1380084"/>
              <a:chOff x="0" y="0"/>
              <a:chExt cx="3001086" cy="1380084"/>
            </a:xfrm>
          </p:grpSpPr>
          <p:sp>
            <p:nvSpPr>
              <p:cNvPr id="6" name="Freeform 6" descr="A blue and purple text on a black background  Description automatically generated"/>
              <p:cNvSpPr/>
              <p:nvPr/>
            </p:nvSpPr>
            <p:spPr>
              <a:xfrm>
                <a:off x="0" y="0"/>
                <a:ext cx="3001137" cy="1380109"/>
              </a:xfrm>
              <a:custGeom>
                <a:avLst/>
                <a:gdLst/>
                <a:ahLst/>
                <a:cxnLst/>
                <a:rect l="l" t="t" r="r" b="b"/>
                <a:pathLst>
                  <a:path w="3001137" h="1380109">
                    <a:moveTo>
                      <a:pt x="0" y="0"/>
                    </a:moveTo>
                    <a:lnTo>
                      <a:pt x="3001137" y="0"/>
                    </a:lnTo>
                    <a:lnTo>
                      <a:pt x="3001137" y="1380109"/>
                    </a:lnTo>
                    <a:lnTo>
                      <a:pt x="0" y="13801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1" b="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0"/>
              <a:ext cx="2757246" cy="432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Delivered by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67288" y="2382456"/>
            <a:ext cx="412926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834E9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Understanding your Idea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7288" y="6496198"/>
            <a:ext cx="7322598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17747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Who is your idea really for?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2108127" y="651104"/>
            <a:ext cx="5551731" cy="3698841"/>
          </a:xfrm>
          <a:custGeom>
            <a:avLst/>
            <a:gdLst/>
            <a:ahLst/>
            <a:cxnLst/>
            <a:rect l="l" t="t" r="r" b="b"/>
            <a:pathLst>
              <a:path w="5551731" h="3698841">
                <a:moveTo>
                  <a:pt x="0" y="0"/>
                </a:moveTo>
                <a:lnTo>
                  <a:pt x="5551732" y="0"/>
                </a:lnTo>
                <a:lnTo>
                  <a:pt x="5551732" y="3698841"/>
                </a:lnTo>
                <a:lnTo>
                  <a:pt x="0" y="3698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1716405"/>
            <a:ext cx="1385529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834E95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Let’s Recap:</a:t>
            </a:r>
          </a:p>
        </p:txBody>
      </p:sp>
      <p:grpSp>
        <p:nvGrpSpPr>
          <p:cNvPr id="34" name="Group 7">
            <a:extLst>
              <a:ext uri="{FF2B5EF4-FFF2-40B4-BE49-F238E27FC236}">
                <a16:creationId xmlns:a16="http://schemas.microsoft.com/office/drawing/2014/main" id="{A0892F75-4742-0E80-39E9-2642CB997853}"/>
              </a:ext>
            </a:extLst>
          </p:cNvPr>
          <p:cNvGrpSpPr/>
          <p:nvPr/>
        </p:nvGrpSpPr>
        <p:grpSpPr>
          <a:xfrm>
            <a:off x="1028700" y="2654588"/>
            <a:ext cx="711200" cy="711200"/>
            <a:chOff x="0" y="0"/>
            <a:chExt cx="948267" cy="948267"/>
          </a:xfrm>
        </p:grpSpPr>
        <p:grpSp>
          <p:nvGrpSpPr>
            <p:cNvPr id="35" name="Group 8">
              <a:extLst>
                <a:ext uri="{FF2B5EF4-FFF2-40B4-BE49-F238E27FC236}">
                  <a16:creationId xmlns:a16="http://schemas.microsoft.com/office/drawing/2014/main" id="{FD62F717-C2D3-EC15-DE10-DC05BC434016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6F9156BC-1B1C-1445-1047-BE9E6C55D3C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10">
                <a:extLst>
                  <a:ext uri="{FF2B5EF4-FFF2-40B4-BE49-F238E27FC236}">
                    <a16:creationId xmlns:a16="http://schemas.microsoft.com/office/drawing/2014/main" id="{996AC91A-03D6-2647-2007-E1A8A95B882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B8ABEDB8-05C0-40DD-E7D9-14C9BB0F5DD4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39" name="Group 12">
            <a:extLst>
              <a:ext uri="{FF2B5EF4-FFF2-40B4-BE49-F238E27FC236}">
                <a16:creationId xmlns:a16="http://schemas.microsoft.com/office/drawing/2014/main" id="{A293DD03-0D77-EA8D-3E3C-D25CE6954C01}"/>
              </a:ext>
            </a:extLst>
          </p:cNvPr>
          <p:cNvGrpSpPr/>
          <p:nvPr/>
        </p:nvGrpSpPr>
        <p:grpSpPr>
          <a:xfrm>
            <a:off x="1028700" y="3638745"/>
            <a:ext cx="711200" cy="711200"/>
            <a:chOff x="0" y="0"/>
            <a:chExt cx="948267" cy="948267"/>
          </a:xfrm>
        </p:grpSpPr>
        <p:grpSp>
          <p:nvGrpSpPr>
            <p:cNvPr id="40" name="Group 13">
              <a:extLst>
                <a:ext uri="{FF2B5EF4-FFF2-40B4-BE49-F238E27FC236}">
                  <a16:creationId xmlns:a16="http://schemas.microsoft.com/office/drawing/2014/main" id="{6784DC63-27EA-CE9C-28C8-EC3E235A662B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0FE49C46-AF0A-964E-BB92-9480FF1908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Box 15">
                <a:extLst>
                  <a:ext uri="{FF2B5EF4-FFF2-40B4-BE49-F238E27FC236}">
                    <a16:creationId xmlns:a16="http://schemas.microsoft.com/office/drawing/2014/main" id="{70DF32E8-7416-3A04-47F8-F7B2C2D7A64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F6788EBD-2FBA-9DE0-D16E-8CBE64CE937E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44" name="Group 17">
            <a:extLst>
              <a:ext uri="{FF2B5EF4-FFF2-40B4-BE49-F238E27FC236}">
                <a16:creationId xmlns:a16="http://schemas.microsoft.com/office/drawing/2014/main" id="{0D18757F-D79F-3545-580A-7FB8D658A30A}"/>
              </a:ext>
            </a:extLst>
          </p:cNvPr>
          <p:cNvGrpSpPr/>
          <p:nvPr/>
        </p:nvGrpSpPr>
        <p:grpSpPr>
          <a:xfrm>
            <a:off x="1028700" y="4800431"/>
            <a:ext cx="711200" cy="711200"/>
            <a:chOff x="0" y="0"/>
            <a:chExt cx="948267" cy="948267"/>
          </a:xfrm>
        </p:grpSpPr>
        <p:grpSp>
          <p:nvGrpSpPr>
            <p:cNvPr id="45" name="Group 18">
              <a:extLst>
                <a:ext uri="{FF2B5EF4-FFF2-40B4-BE49-F238E27FC236}">
                  <a16:creationId xmlns:a16="http://schemas.microsoft.com/office/drawing/2014/main" id="{3C27B358-6D6C-0072-7094-FB8E08A47CC3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1BB97BC8-39D4-6AD9-A1A9-F315ECA1818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20">
                <a:extLst>
                  <a:ext uri="{FF2B5EF4-FFF2-40B4-BE49-F238E27FC236}">
                    <a16:creationId xmlns:a16="http://schemas.microsoft.com/office/drawing/2014/main" id="{01012ED8-ABE6-B630-2C04-2DD21F68CB3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7A5E0E2A-3616-17F1-A66D-E75DFE362B95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49" name="Group 22">
            <a:extLst>
              <a:ext uri="{FF2B5EF4-FFF2-40B4-BE49-F238E27FC236}">
                <a16:creationId xmlns:a16="http://schemas.microsoft.com/office/drawing/2014/main" id="{46EE24DE-B64E-B391-FA6C-A071BDA5434E}"/>
              </a:ext>
            </a:extLst>
          </p:cNvPr>
          <p:cNvGrpSpPr/>
          <p:nvPr/>
        </p:nvGrpSpPr>
        <p:grpSpPr>
          <a:xfrm>
            <a:off x="1042147" y="5882830"/>
            <a:ext cx="711200" cy="711200"/>
            <a:chOff x="0" y="0"/>
            <a:chExt cx="812800" cy="812800"/>
          </a:xfrm>
        </p:grpSpPr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60BA6D59-D964-2C32-29D8-48DC447AE2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24">
              <a:extLst>
                <a:ext uri="{FF2B5EF4-FFF2-40B4-BE49-F238E27FC236}">
                  <a16:creationId xmlns:a16="http://schemas.microsoft.com/office/drawing/2014/main" id="{D5899339-0088-0971-3F3D-FCB286A04D2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2" name="TextBox 29">
            <a:extLst>
              <a:ext uri="{FF2B5EF4-FFF2-40B4-BE49-F238E27FC236}">
                <a16:creationId xmlns:a16="http://schemas.microsoft.com/office/drawing/2014/main" id="{2D137430-37F9-5BA5-5A89-C6999D7796CB}"/>
              </a:ext>
            </a:extLst>
          </p:cNvPr>
          <p:cNvSpPr txBox="1"/>
          <p:nvPr/>
        </p:nvSpPr>
        <p:spPr>
          <a:xfrm>
            <a:off x="1042147" y="5913193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53" name="TextBox 34">
            <a:extLst>
              <a:ext uri="{FF2B5EF4-FFF2-40B4-BE49-F238E27FC236}">
                <a16:creationId xmlns:a16="http://schemas.microsoft.com/office/drawing/2014/main" id="{46311D44-BF5A-595B-A611-B8ED27C773DF}"/>
              </a:ext>
            </a:extLst>
          </p:cNvPr>
          <p:cNvSpPr txBox="1"/>
          <p:nvPr/>
        </p:nvSpPr>
        <p:spPr>
          <a:xfrm>
            <a:off x="1824282" y="2606963"/>
            <a:ext cx="11282118" cy="3818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Learn why knowing your customer is key to building a successful idea</a:t>
            </a:r>
          </a:p>
          <a:p>
            <a:pPr lvl="0">
              <a:lnSpc>
                <a:spcPct val="150000"/>
              </a:lnSpc>
            </a:pPr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Identify who a product or service is designed for</a:t>
            </a:r>
          </a:p>
          <a:p>
            <a:pPr lvl="0">
              <a:lnSpc>
                <a:spcPct val="150000"/>
              </a:lnSpc>
            </a:pPr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the connection between problems, needs, and solutions</a:t>
            </a:r>
          </a:p>
          <a:p>
            <a:pPr lvl="0">
              <a:lnSpc>
                <a:spcPct val="150000"/>
              </a:lnSpc>
            </a:pPr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Begin thinking about your ideal customer and their experiences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0859" y="968035"/>
            <a:ext cx="16577021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Understanding opportunities, ideas and local entrepreneurship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50900" y="2413968"/>
            <a:ext cx="1620774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This programme is about exploring ideas, building confidence and understanding how enterprise can create opportunities in the South of Scotland.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1094E7-778E-A2F8-3D76-A3A840E2546B}"/>
              </a:ext>
            </a:extLst>
          </p:cNvPr>
          <p:cNvGrpSpPr/>
          <p:nvPr/>
        </p:nvGrpSpPr>
        <p:grpSpPr>
          <a:xfrm>
            <a:off x="666750" y="3192177"/>
            <a:ext cx="16954500" cy="5993162"/>
            <a:chOff x="666750" y="2717483"/>
            <a:chExt cx="16954500" cy="5993162"/>
          </a:xfrm>
        </p:grpSpPr>
        <p:grpSp>
          <p:nvGrpSpPr>
            <p:cNvPr id="2" name="Group 2"/>
            <p:cNvGrpSpPr/>
            <p:nvPr/>
          </p:nvGrpSpPr>
          <p:grpSpPr>
            <a:xfrm>
              <a:off x="666750" y="2717483"/>
              <a:ext cx="5448300" cy="1129323"/>
              <a:chOff x="0" y="0"/>
              <a:chExt cx="1434943" cy="29743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434943" cy="297435"/>
              </a:xfrm>
              <a:custGeom>
                <a:avLst/>
                <a:gdLst/>
                <a:ahLst/>
                <a:cxnLst/>
                <a:rect l="l" t="t" r="r" b="b"/>
                <a:pathLst>
                  <a:path w="1434943" h="297435">
                    <a:moveTo>
                      <a:pt x="28420" y="0"/>
                    </a:moveTo>
                    <a:lnTo>
                      <a:pt x="1406524" y="0"/>
                    </a:lnTo>
                    <a:cubicBezTo>
                      <a:pt x="1422219" y="0"/>
                      <a:pt x="1434943" y="12724"/>
                      <a:pt x="1434943" y="28420"/>
                    </a:cubicBezTo>
                    <a:lnTo>
                      <a:pt x="1434943" y="269015"/>
                    </a:lnTo>
                    <a:cubicBezTo>
                      <a:pt x="1434943" y="284711"/>
                      <a:pt x="1422219" y="297435"/>
                      <a:pt x="1406524" y="297435"/>
                    </a:cubicBezTo>
                    <a:lnTo>
                      <a:pt x="28420" y="297435"/>
                    </a:lnTo>
                    <a:cubicBezTo>
                      <a:pt x="12724" y="297435"/>
                      <a:pt x="0" y="284711"/>
                      <a:pt x="0" y="269015"/>
                    </a:cubicBezTo>
                    <a:lnTo>
                      <a:pt x="0" y="28420"/>
                    </a:lnTo>
                    <a:cubicBezTo>
                      <a:pt x="0" y="12724"/>
                      <a:pt x="12724" y="0"/>
                      <a:pt x="28420" y="0"/>
                    </a:cubicBezTo>
                    <a:close/>
                  </a:path>
                </a:pathLst>
              </a:custGeom>
              <a:solidFill>
                <a:srgbClr val="12747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1434943" cy="326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6419850" y="2717483"/>
              <a:ext cx="5448300" cy="1129323"/>
              <a:chOff x="0" y="0"/>
              <a:chExt cx="1434943" cy="29743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34943" cy="297435"/>
              </a:xfrm>
              <a:custGeom>
                <a:avLst/>
                <a:gdLst/>
                <a:ahLst/>
                <a:cxnLst/>
                <a:rect l="l" t="t" r="r" b="b"/>
                <a:pathLst>
                  <a:path w="1434943" h="297435">
                    <a:moveTo>
                      <a:pt x="28420" y="0"/>
                    </a:moveTo>
                    <a:lnTo>
                      <a:pt x="1406524" y="0"/>
                    </a:lnTo>
                    <a:cubicBezTo>
                      <a:pt x="1422219" y="0"/>
                      <a:pt x="1434943" y="12724"/>
                      <a:pt x="1434943" y="28420"/>
                    </a:cubicBezTo>
                    <a:lnTo>
                      <a:pt x="1434943" y="269015"/>
                    </a:lnTo>
                    <a:cubicBezTo>
                      <a:pt x="1434943" y="284711"/>
                      <a:pt x="1422219" y="297435"/>
                      <a:pt x="1406524" y="297435"/>
                    </a:cubicBezTo>
                    <a:lnTo>
                      <a:pt x="28420" y="297435"/>
                    </a:lnTo>
                    <a:cubicBezTo>
                      <a:pt x="12724" y="297435"/>
                      <a:pt x="0" y="284711"/>
                      <a:pt x="0" y="269015"/>
                    </a:cubicBezTo>
                    <a:lnTo>
                      <a:pt x="0" y="28420"/>
                    </a:lnTo>
                    <a:cubicBezTo>
                      <a:pt x="0" y="12724"/>
                      <a:pt x="12724" y="0"/>
                      <a:pt x="28420" y="0"/>
                    </a:cubicBezTo>
                    <a:close/>
                  </a:path>
                </a:pathLst>
              </a:custGeom>
              <a:solidFill>
                <a:srgbClr val="9F6BA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1434943" cy="326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172950" y="2717483"/>
              <a:ext cx="5448300" cy="1129323"/>
              <a:chOff x="0" y="0"/>
              <a:chExt cx="1434943" cy="29743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434943" cy="297435"/>
              </a:xfrm>
              <a:custGeom>
                <a:avLst/>
                <a:gdLst/>
                <a:ahLst/>
                <a:cxnLst/>
                <a:rect l="l" t="t" r="r" b="b"/>
                <a:pathLst>
                  <a:path w="1434943" h="297435">
                    <a:moveTo>
                      <a:pt x="28420" y="0"/>
                    </a:moveTo>
                    <a:lnTo>
                      <a:pt x="1406524" y="0"/>
                    </a:lnTo>
                    <a:cubicBezTo>
                      <a:pt x="1422219" y="0"/>
                      <a:pt x="1434943" y="12724"/>
                      <a:pt x="1434943" y="28420"/>
                    </a:cubicBezTo>
                    <a:lnTo>
                      <a:pt x="1434943" y="269015"/>
                    </a:lnTo>
                    <a:cubicBezTo>
                      <a:pt x="1434943" y="284711"/>
                      <a:pt x="1422219" y="297435"/>
                      <a:pt x="1406524" y="297435"/>
                    </a:cubicBezTo>
                    <a:lnTo>
                      <a:pt x="28420" y="297435"/>
                    </a:lnTo>
                    <a:cubicBezTo>
                      <a:pt x="12724" y="297435"/>
                      <a:pt x="0" y="284711"/>
                      <a:pt x="0" y="269015"/>
                    </a:cubicBezTo>
                    <a:lnTo>
                      <a:pt x="0" y="28420"/>
                    </a:lnTo>
                    <a:cubicBezTo>
                      <a:pt x="0" y="12724"/>
                      <a:pt x="12724" y="0"/>
                      <a:pt x="28420" y="0"/>
                    </a:cubicBezTo>
                    <a:close/>
                  </a:path>
                </a:pathLst>
              </a:custGeom>
              <a:solidFill>
                <a:srgbClr val="17747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1434943" cy="326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850900" y="2923092"/>
              <a:ext cx="711200" cy="711200"/>
              <a:chOff x="0" y="0"/>
              <a:chExt cx="948267" cy="948267"/>
            </a:xfrm>
          </p:grpSpPr>
          <p:grpSp>
            <p:nvGrpSpPr>
              <p:cNvPr id="17" name="Group 17"/>
              <p:cNvGrpSpPr/>
              <p:nvPr/>
            </p:nvGrpSpPr>
            <p:grpSpPr>
              <a:xfrm>
                <a:off x="0" y="0"/>
                <a:ext cx="948267" cy="948267"/>
                <a:chOff x="0" y="0"/>
                <a:chExt cx="812800" cy="812800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38443" tIns="38443" rIns="38443" bIns="38443" rtlCol="0" anchor="ctr"/>
                <a:lstStyle/>
                <a:p>
                  <a:pPr marL="0" lvl="0" indent="0" algn="ctr">
                    <a:lnSpc>
                      <a:spcPts val="19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20" name="TextBox 20"/>
              <p:cNvSpPr txBox="1"/>
              <p:nvPr/>
            </p:nvSpPr>
            <p:spPr>
              <a:xfrm>
                <a:off x="0" y="72234"/>
                <a:ext cx="948267" cy="6564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395"/>
                  </a:lnSpc>
                </a:pPr>
                <a:r>
                  <a:rPr lang="en-US" sz="2799">
                    <a:solidFill>
                      <a:srgbClr val="834E95"/>
                    </a:solidFill>
                    <a:latin typeface="Open Sans Light"/>
                    <a:ea typeface="Open Sans Light"/>
                    <a:cs typeface="Open Sans Light"/>
                    <a:sym typeface="Open Sans"/>
                  </a:rPr>
                  <a:t>1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6677231" y="2923092"/>
              <a:ext cx="711200" cy="711200"/>
              <a:chOff x="0" y="0"/>
              <a:chExt cx="948267" cy="948267"/>
            </a:xfrm>
          </p:grpSpPr>
          <p:grpSp>
            <p:nvGrpSpPr>
              <p:cNvPr id="22" name="Group 22"/>
              <p:cNvGrpSpPr/>
              <p:nvPr/>
            </p:nvGrpSpPr>
            <p:grpSpPr>
              <a:xfrm>
                <a:off x="0" y="0"/>
                <a:ext cx="948267" cy="948267"/>
                <a:chOff x="0" y="0"/>
                <a:chExt cx="812800" cy="81280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38443" tIns="38443" rIns="38443" bIns="38443" rtlCol="0" anchor="ctr"/>
                <a:lstStyle/>
                <a:p>
                  <a:pPr marL="0" lvl="0" indent="0" algn="ctr">
                    <a:lnSpc>
                      <a:spcPts val="19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25" name="TextBox 25"/>
              <p:cNvSpPr txBox="1"/>
              <p:nvPr/>
            </p:nvSpPr>
            <p:spPr>
              <a:xfrm>
                <a:off x="0" y="72234"/>
                <a:ext cx="948267" cy="6564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395"/>
                  </a:lnSpc>
                </a:pPr>
                <a:r>
                  <a:rPr lang="en-US" sz="2799">
                    <a:solidFill>
                      <a:srgbClr val="834E95"/>
                    </a:solidFill>
                    <a:latin typeface="Open Sans Light"/>
                    <a:ea typeface="Open Sans Light"/>
                    <a:cs typeface="Open Sans Light"/>
                    <a:sym typeface="Open Sans"/>
                  </a:rPr>
                  <a:t>2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2503562" y="2923092"/>
              <a:ext cx="711200" cy="711200"/>
              <a:chOff x="0" y="0"/>
              <a:chExt cx="948267" cy="948267"/>
            </a:xfrm>
          </p:grpSpPr>
          <p:grpSp>
            <p:nvGrpSpPr>
              <p:cNvPr id="27" name="Group 27"/>
              <p:cNvGrpSpPr/>
              <p:nvPr/>
            </p:nvGrpSpPr>
            <p:grpSpPr>
              <a:xfrm>
                <a:off x="0" y="0"/>
                <a:ext cx="948267" cy="948267"/>
                <a:chOff x="0" y="0"/>
                <a:chExt cx="812800" cy="812800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38443" tIns="38443" rIns="38443" bIns="38443" rtlCol="0" anchor="ctr"/>
                <a:lstStyle/>
                <a:p>
                  <a:pPr marL="0" lvl="0" indent="0" algn="ctr">
                    <a:lnSpc>
                      <a:spcPts val="19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30" name="TextBox 30"/>
              <p:cNvSpPr txBox="1"/>
              <p:nvPr/>
            </p:nvSpPr>
            <p:spPr>
              <a:xfrm>
                <a:off x="0" y="72234"/>
                <a:ext cx="948267" cy="6564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395"/>
                  </a:lnSpc>
                </a:pPr>
                <a:r>
                  <a:rPr lang="en-US" sz="2799">
                    <a:solidFill>
                      <a:srgbClr val="834E95"/>
                    </a:solidFill>
                    <a:latin typeface="Open Sans Light"/>
                    <a:ea typeface="Open Sans Light"/>
                    <a:cs typeface="Open Sans Light"/>
                    <a:sym typeface="Open Sans"/>
                  </a:rPr>
                  <a:t>3</a:t>
                </a: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638300" y="3061522"/>
              <a:ext cx="322513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What is Pathways?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66750" y="4000850"/>
              <a:ext cx="5448300" cy="293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The Pathways Programme by South of Scotland Enterprise (SOSE) is a support initiative designed to help people in the South of Scotland turn their business ideas into reality.</a:t>
              </a:r>
            </a:p>
            <a:p>
              <a:pPr algn="l">
                <a:lnSpc>
                  <a:spcPts val="2380"/>
                </a:lnSpc>
              </a:pPr>
              <a:endPara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It specifically focuses on women and under-represented groups, helping them overcome the personal and practical barriers that often make starting a business feel overwhelming.</a:t>
              </a:r>
            </a:p>
            <a:p>
              <a:pPr algn="l">
                <a:lnSpc>
                  <a:spcPts val="2380"/>
                </a:lnSpc>
              </a:pPr>
              <a:endPara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466802" y="3061522"/>
              <a:ext cx="322513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What will you gain?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3290962" y="3061522"/>
              <a:ext cx="322513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Session Structure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419850" y="4000850"/>
              <a:ext cx="5448300" cy="470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Confidence &amp; Coaching: Personal support from local coaches to help you move past self-doubt and build the resilience needed to run a business.</a:t>
              </a:r>
            </a:p>
            <a:p>
              <a:pPr algn="l">
                <a:lnSpc>
                  <a:spcPts val="2380"/>
                </a:lnSpc>
              </a:pPr>
              <a:endPara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Financial Help: Small grants (up to £1,000) to help pay for start-up essentials like equipment, marketing, or training.</a:t>
              </a:r>
            </a:p>
            <a:p>
              <a:pPr algn="l">
                <a:lnSpc>
                  <a:spcPts val="2380"/>
                </a:lnSpc>
              </a:pPr>
              <a:endPara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Community: Connection to a network of other local entrepreneurs so you don’t have to start your journey alone.</a:t>
              </a:r>
            </a:p>
            <a:p>
              <a:pPr algn="l">
                <a:lnSpc>
                  <a:spcPts val="2380"/>
                </a:lnSpc>
              </a:pPr>
              <a:endPara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Growth Support: Specialist coaching for those ready to scale up or innovate their existing business.</a:t>
              </a:r>
            </a:p>
            <a:p>
              <a:pPr algn="l">
                <a:lnSpc>
                  <a:spcPts val="2380"/>
                </a:lnSpc>
              </a:pPr>
              <a:endPara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2157421" y="3981800"/>
              <a:ext cx="5448300" cy="2249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Introduction video</a:t>
              </a:r>
            </a:p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Understanding entrepreneurship</a:t>
              </a:r>
            </a:p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Regional opportunities</a:t>
              </a:r>
            </a:p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Case study</a:t>
              </a:r>
            </a:p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Activity</a:t>
              </a:r>
            </a:p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Reflection</a:t>
              </a:r>
            </a:p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Key takeaways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654588"/>
            <a:ext cx="711200" cy="711200"/>
            <a:chOff x="0" y="0"/>
            <a:chExt cx="948267" cy="9482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638745"/>
            <a:ext cx="711200" cy="711200"/>
            <a:chOff x="0" y="0"/>
            <a:chExt cx="948267" cy="94826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800431"/>
            <a:ext cx="711200" cy="711200"/>
            <a:chOff x="0" y="0"/>
            <a:chExt cx="948267" cy="94826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42147" y="5882830"/>
            <a:ext cx="711200" cy="7112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3643171" y="392345"/>
            <a:ext cx="3892837" cy="3892837"/>
          </a:xfrm>
          <a:custGeom>
            <a:avLst/>
            <a:gdLst/>
            <a:ahLst/>
            <a:cxnLst/>
            <a:rect l="l" t="t" r="r" b="b"/>
            <a:pathLst>
              <a:path w="3892837" h="3892837">
                <a:moveTo>
                  <a:pt x="0" y="0"/>
                </a:moveTo>
                <a:lnTo>
                  <a:pt x="3892838" y="0"/>
                </a:lnTo>
                <a:lnTo>
                  <a:pt x="3892838" y="3892837"/>
                </a:lnTo>
                <a:lnTo>
                  <a:pt x="0" y="3892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8621314" y="1288019"/>
            <a:ext cx="4305744" cy="5740992"/>
          </a:xfrm>
          <a:custGeom>
            <a:avLst/>
            <a:gdLst/>
            <a:ahLst/>
            <a:cxnLst/>
            <a:rect l="l" t="t" r="r" b="b"/>
            <a:pathLst>
              <a:path w="4305744" h="5740992">
                <a:moveTo>
                  <a:pt x="0" y="0"/>
                </a:moveTo>
                <a:lnTo>
                  <a:pt x="4305745" y="0"/>
                </a:lnTo>
                <a:lnTo>
                  <a:pt x="4305745" y="5740992"/>
                </a:lnTo>
                <a:lnTo>
                  <a:pt x="0" y="574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0383044" y="3636992"/>
            <a:ext cx="2544015" cy="3392020"/>
          </a:xfrm>
          <a:custGeom>
            <a:avLst/>
            <a:gdLst/>
            <a:ahLst/>
            <a:cxnLst/>
            <a:rect l="l" t="t" r="r" b="b"/>
            <a:pathLst>
              <a:path w="2544015" h="3392020">
                <a:moveTo>
                  <a:pt x="0" y="0"/>
                </a:moveTo>
                <a:lnTo>
                  <a:pt x="2544015" y="0"/>
                </a:lnTo>
                <a:lnTo>
                  <a:pt x="2544015" y="3392019"/>
                </a:lnTo>
                <a:lnTo>
                  <a:pt x="0" y="3392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3216838" y="4442318"/>
            <a:ext cx="4319171" cy="3239378"/>
          </a:xfrm>
          <a:custGeom>
            <a:avLst/>
            <a:gdLst/>
            <a:ahLst/>
            <a:cxnLst/>
            <a:rect l="l" t="t" r="r" b="b"/>
            <a:pathLst>
              <a:path w="4319171" h="3239378">
                <a:moveTo>
                  <a:pt x="0" y="0"/>
                </a:moveTo>
                <a:lnTo>
                  <a:pt x="4319171" y="0"/>
                </a:lnTo>
                <a:lnTo>
                  <a:pt x="4319171" y="3239379"/>
                </a:lnTo>
                <a:lnTo>
                  <a:pt x="0" y="32393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042147" y="5913193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8700" y="1842971"/>
            <a:ext cx="13855293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By the end of this module, you will: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7753108"/>
            <a:ext cx="16230600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834E9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Who do you think these products are for?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824282" y="2606963"/>
            <a:ext cx="6528335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Learn why knowing your customer is key to building a successful idea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Identify who a product or service is designed for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the connection between problems, needs, and solutions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Begin thinking about your ideal customer and their experiences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635377" y="4113559"/>
            <a:ext cx="1900632" cy="13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Image from: www.cosihome.com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23870" y="7067111"/>
            <a:ext cx="1900632" cy="13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Image by: Kara Hunter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561724" y="432627"/>
            <a:ext cx="2055732" cy="31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</a:pPr>
            <a:r>
              <a:rPr lang="en-US" sz="1852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Heated Blanket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746321" y="990600"/>
            <a:ext cx="2055732" cy="31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</a:pPr>
            <a:r>
              <a:rPr lang="en-US" sz="1852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Adapted Car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635377" y="7662647"/>
            <a:ext cx="1900632" cy="13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Image from: www.seriouseats.com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216838" y="4444466"/>
            <a:ext cx="1840297" cy="31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</a:pPr>
            <a:r>
              <a:rPr lang="en-US" sz="1852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Birthday Cake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2025" y="737659"/>
            <a:ext cx="10413421" cy="1129323"/>
            <a:chOff x="0" y="0"/>
            <a:chExt cx="2742629" cy="2974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2629" cy="297435"/>
            </a:xfrm>
            <a:custGeom>
              <a:avLst/>
              <a:gdLst/>
              <a:ahLst/>
              <a:cxnLst/>
              <a:rect l="l" t="t" r="r" b="b"/>
              <a:pathLst>
                <a:path w="2742629" h="297435">
                  <a:moveTo>
                    <a:pt x="14869" y="0"/>
                  </a:moveTo>
                  <a:lnTo>
                    <a:pt x="2727760" y="0"/>
                  </a:lnTo>
                  <a:cubicBezTo>
                    <a:pt x="2731704" y="0"/>
                    <a:pt x="2735486" y="1567"/>
                    <a:pt x="2738275" y="4355"/>
                  </a:cubicBezTo>
                  <a:cubicBezTo>
                    <a:pt x="2741063" y="7144"/>
                    <a:pt x="2742629" y="10926"/>
                    <a:pt x="2742629" y="14869"/>
                  </a:cubicBezTo>
                  <a:lnTo>
                    <a:pt x="2742629" y="282566"/>
                  </a:lnTo>
                  <a:cubicBezTo>
                    <a:pt x="2742629" y="290778"/>
                    <a:pt x="2735972" y="297435"/>
                    <a:pt x="2727760" y="297435"/>
                  </a:cubicBezTo>
                  <a:lnTo>
                    <a:pt x="14869" y="297435"/>
                  </a:lnTo>
                  <a:cubicBezTo>
                    <a:pt x="6657" y="297435"/>
                    <a:pt x="0" y="290778"/>
                    <a:pt x="0" y="282566"/>
                  </a:cubicBezTo>
                  <a:lnTo>
                    <a:pt x="0" y="14869"/>
                  </a:lnTo>
                  <a:cubicBezTo>
                    <a:pt x="0" y="6657"/>
                    <a:pt x="6657" y="0"/>
                    <a:pt x="14869" y="0"/>
                  </a:cubicBezTo>
                  <a:close/>
                </a:path>
              </a:pathLst>
            </a:custGeom>
            <a:solidFill>
              <a:srgbClr val="834E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742629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716733" y="2568178"/>
            <a:ext cx="6808753" cy="4536332"/>
          </a:xfrm>
          <a:custGeom>
            <a:avLst/>
            <a:gdLst/>
            <a:ahLst/>
            <a:cxnLst/>
            <a:rect l="l" t="t" r="r" b="b"/>
            <a:pathLst>
              <a:path w="6808753" h="4536332">
                <a:moveTo>
                  <a:pt x="0" y="0"/>
                </a:moveTo>
                <a:lnTo>
                  <a:pt x="6808753" y="0"/>
                </a:lnTo>
                <a:lnTo>
                  <a:pt x="6808753" y="4536332"/>
                </a:lnTo>
                <a:lnTo>
                  <a:pt x="0" y="4536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62025" y="2133531"/>
            <a:ext cx="16230600" cy="1234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 successful business doesn’t try to sell to everyone!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It focuses on the people who </a:t>
            </a:r>
            <a:r>
              <a:rPr lang="en-US" sz="239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actually need</a:t>
            </a: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 it!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2863" y="853693"/>
            <a:ext cx="11053561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Your Business isn’t for Everyone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5917" y="4680757"/>
            <a:ext cx="10123015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1774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Consider a dog walking service.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16507" y="7094985"/>
            <a:ext cx="2032988" cy="132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"/>
              </a:lnSpc>
            </a:pPr>
            <a:r>
              <a:rPr lang="en-US" sz="855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Image by: Canva AI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6623" y="5303569"/>
            <a:ext cx="8722687" cy="1314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l">
              <a:lnSpc>
                <a:spcPts val="3551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Who is the customer?</a:t>
            </a:r>
          </a:p>
          <a:p>
            <a:pPr marL="518155" lvl="1" indent="-259078" algn="l">
              <a:lnSpc>
                <a:spcPts val="3551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What problem are they solving?</a:t>
            </a:r>
          </a:p>
          <a:p>
            <a:pPr marL="518155" lvl="1" indent="-259078" algn="l">
              <a:lnSpc>
                <a:spcPts val="3551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What was their solution?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2091" y="8153077"/>
            <a:ext cx="12482029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Businesses succeed when they understand their customers well!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2025" y="8865548"/>
            <a:ext cx="8722687" cy="41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l">
              <a:lnSpc>
                <a:spcPts val="3551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Complete task 3 and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836172"/>
            <a:ext cx="6794542" cy="558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We’re going to describe your ideal customer!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Think about the following:</a:t>
            </a:r>
          </a:p>
          <a:p>
            <a:pPr marL="518157" lvl="1" indent="-259078" algn="l">
              <a:lnSpc>
                <a:spcPts val="599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Age</a:t>
            </a:r>
          </a:p>
          <a:p>
            <a:pPr marL="518157" lvl="1" indent="-259078" algn="l">
              <a:lnSpc>
                <a:spcPts val="599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Lifestyle</a:t>
            </a:r>
          </a:p>
          <a:p>
            <a:pPr marL="518157" lvl="1" indent="-259078" algn="l">
              <a:lnSpc>
                <a:spcPts val="599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Needs</a:t>
            </a:r>
          </a:p>
          <a:p>
            <a:pPr marL="518157" lvl="1" indent="-259078" algn="l">
              <a:lnSpc>
                <a:spcPts val="599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Situation</a:t>
            </a:r>
          </a:p>
          <a:p>
            <a:pPr marL="518157" lvl="1" indent="-259078" algn="l">
              <a:lnSpc>
                <a:spcPts val="599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Struggles</a:t>
            </a:r>
          </a:p>
          <a:p>
            <a:pPr marL="518157" lvl="1" indent="-259078" algn="l">
              <a:lnSpc>
                <a:spcPts val="599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Day-to-day living</a:t>
            </a:r>
          </a:p>
        </p:txBody>
      </p:sp>
      <p:sp>
        <p:nvSpPr>
          <p:cNvPr id="8" name="Freeform 8"/>
          <p:cNvSpPr/>
          <p:nvPr/>
        </p:nvSpPr>
        <p:spPr>
          <a:xfrm>
            <a:off x="6843586" y="3430744"/>
            <a:ext cx="2826364" cy="5827556"/>
          </a:xfrm>
          <a:custGeom>
            <a:avLst/>
            <a:gdLst/>
            <a:ahLst/>
            <a:cxnLst/>
            <a:rect l="l" t="t" r="r" b="b"/>
            <a:pathLst>
              <a:path w="2826364" h="5827556">
                <a:moveTo>
                  <a:pt x="0" y="0"/>
                </a:moveTo>
                <a:lnTo>
                  <a:pt x="2826365" y="0"/>
                </a:lnTo>
                <a:lnTo>
                  <a:pt x="2826365" y="5827556"/>
                </a:lnTo>
                <a:lnTo>
                  <a:pt x="0" y="58275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684640">
            <a:off x="9882670" y="3183320"/>
            <a:ext cx="627378" cy="936385"/>
          </a:xfrm>
          <a:custGeom>
            <a:avLst/>
            <a:gdLst/>
            <a:ahLst/>
            <a:cxnLst/>
            <a:rect l="l" t="t" r="r" b="b"/>
            <a:pathLst>
              <a:path w="627378" h="936385">
                <a:moveTo>
                  <a:pt x="0" y="0"/>
                </a:moveTo>
                <a:lnTo>
                  <a:pt x="627378" y="0"/>
                </a:lnTo>
                <a:lnTo>
                  <a:pt x="627378" y="936385"/>
                </a:lnTo>
                <a:lnTo>
                  <a:pt x="0" y="936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28700" y="1951293"/>
            <a:ext cx="1533654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Think about your business idea. If you don’t have one, think of a local business near you.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Your customers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11179" y="2836172"/>
            <a:ext cx="6794542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On your workbook you have a stick person like the one here.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In your workbook, jot down ideas on who your ideal customer is, and why they are your ideal customer.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037467"/>
            <a:ext cx="15807554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While watching the case study, takes notes on who their customer is, what problem do they solve, and what did they do to gain a bigger audience?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Case Study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812234" y="414014"/>
            <a:ext cx="1793487" cy="1793487"/>
          </a:xfrm>
          <a:custGeom>
            <a:avLst/>
            <a:gdLst/>
            <a:ahLst/>
            <a:cxnLst/>
            <a:rect l="l" t="t" r="r" b="b"/>
            <a:pathLst>
              <a:path w="1793487" h="1793487">
                <a:moveTo>
                  <a:pt x="0" y="0"/>
                </a:moveTo>
                <a:lnTo>
                  <a:pt x="1793487" y="0"/>
                </a:lnTo>
                <a:lnTo>
                  <a:pt x="1793487" y="1793486"/>
                </a:lnTo>
                <a:lnTo>
                  <a:pt x="0" y="17934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811260"/>
            <a:ext cx="1106015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How do businesses make strategic changes?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42975"/>
            <a:ext cx="10425240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Research, Insights and Analytics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513020"/>
            <a:ext cx="16577021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In a world where every click, purchase, and complaint is recorded, businesses are often "data rich but insight poor."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Imagine you’re running a clothing brand and sales suddenly tank. You could just guess and change the colours of your hoodies, but that’s a huge risk. Instead, you use the "</a:t>
            </a:r>
            <a:r>
              <a:rPr lang="en-US" sz="239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Big Three</a:t>
            </a: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"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96371" y="4807872"/>
            <a:ext cx="16708185" cy="4258944"/>
            <a:chOff x="0" y="0"/>
            <a:chExt cx="22277580" cy="5678592"/>
          </a:xfrm>
        </p:grpSpPr>
        <p:sp>
          <p:nvSpPr>
            <p:cNvPr id="13" name="TextBox 13"/>
            <p:cNvSpPr txBox="1"/>
            <p:nvPr/>
          </p:nvSpPr>
          <p:spPr>
            <a:xfrm>
              <a:off x="1843406" y="-66675"/>
              <a:ext cx="2916144" cy="729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3300" b="1">
                  <a:solidFill>
                    <a:srgbClr val="834E95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Analytics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259839"/>
              <a:ext cx="6602957" cy="3974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This is like checking your "Screen Time" or your post reach.</a:t>
              </a:r>
            </a:p>
            <a:p>
              <a:pPr algn="l">
                <a:lnSpc>
                  <a:spcPts val="2659"/>
                </a:lnSpc>
              </a:pPr>
              <a:endParaRPr lang="en-US" sz="18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algn="l">
                <a:lnSpc>
                  <a:spcPts val="2659"/>
                </a:lnSpc>
              </a:pPr>
              <a:r>
                <a:rPr lang="en-US" sz="1899" b="1">
                  <a:solidFill>
                    <a:srgbClr val="4B4B4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The Business Version: </a:t>
              </a:r>
              <a:r>
                <a:rPr lang="en-US" sz="1899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You look at the data and see that 80% of people put an item in their cart but leave the site before buying.</a:t>
              </a:r>
            </a:p>
            <a:p>
              <a:pPr algn="l">
                <a:lnSpc>
                  <a:spcPts val="2659"/>
                </a:lnSpc>
              </a:pPr>
              <a:endParaRPr lang="en-US" sz="18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algn="l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4B4B4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The Takeaway:</a:t>
              </a:r>
              <a:r>
                <a:rPr lang="en-US" sz="1899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 You now know where the problem is, even if you don’t know why yet.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730986" y="-66675"/>
              <a:ext cx="2815608" cy="729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3300" b="1">
                  <a:solidFill>
                    <a:srgbClr val="834E95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Research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837312" y="1259839"/>
              <a:ext cx="6602957" cy="4418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Now you ask questions. You send out a poll or look at comments.</a:t>
              </a:r>
            </a:p>
            <a:p>
              <a:pPr algn="l">
                <a:lnSpc>
                  <a:spcPts val="2659"/>
                </a:lnSpc>
              </a:pPr>
              <a:endParaRPr lang="en-US" sz="18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algn="l">
                <a:lnSpc>
                  <a:spcPts val="2659"/>
                </a:lnSpc>
              </a:pPr>
              <a:r>
                <a:rPr lang="en-US" sz="1899" b="1">
                  <a:solidFill>
                    <a:srgbClr val="4B4B4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The Discovery:</a:t>
              </a:r>
              <a:r>
                <a:rPr lang="en-US" sz="1899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 You find out customers think your checkout page looks sketchy or takes too long to load on a phone.</a:t>
              </a:r>
            </a:p>
            <a:p>
              <a:pPr algn="l">
                <a:lnSpc>
                  <a:spcPts val="2659"/>
                </a:lnSpc>
              </a:pPr>
              <a:endParaRPr lang="en-US" sz="18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algn="l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4B4B4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The Takeaway:</a:t>
              </a:r>
              <a:r>
                <a:rPr lang="en-US" sz="1899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 You’ve found the "hidden" problem that the numbers couldn't explain on their own.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765927" y="-66675"/>
              <a:ext cx="2420349" cy="729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3300" b="1">
                  <a:solidFill>
                    <a:srgbClr val="834E95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Insights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674623" y="1259839"/>
              <a:ext cx="6602957" cy="4418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This is where you connect the dots.</a:t>
              </a:r>
            </a:p>
            <a:p>
              <a:pPr algn="l">
                <a:lnSpc>
                  <a:spcPts val="2659"/>
                </a:lnSpc>
              </a:pPr>
              <a:endParaRPr lang="en-US" sz="18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algn="l">
                <a:lnSpc>
                  <a:spcPts val="2659"/>
                </a:lnSpc>
              </a:pPr>
              <a:r>
                <a:rPr lang="en-US" sz="1899" b="1">
                  <a:solidFill>
                    <a:srgbClr val="4B4B4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The Realisation: </a:t>
              </a:r>
              <a:r>
                <a:rPr lang="en-US" sz="1899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"Our customers are Gen Z; they want to pay with Apple Pay or PayPal in one click. They aren't going to go find a physical credit card to type in 16 digits."</a:t>
              </a:r>
            </a:p>
            <a:p>
              <a:pPr algn="l">
                <a:lnSpc>
                  <a:spcPts val="2659"/>
                </a:lnSpc>
              </a:pPr>
              <a:endParaRPr lang="en-US" sz="18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algn="l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4B4B4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The Result: </a:t>
              </a:r>
              <a:r>
                <a:rPr lang="en-US" sz="1899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That is an insight. It’s the truth behind the data.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823781" y="634364"/>
              <a:ext cx="2955395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b="1">
                  <a:solidFill>
                    <a:srgbClr val="4B4B4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(the numbers)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785808" y="634364"/>
              <a:ext cx="2955395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b="1">
                  <a:solidFill>
                    <a:srgbClr val="4B4B4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(the detective work)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7498404" y="634364"/>
              <a:ext cx="2955395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b="1">
                  <a:solidFill>
                    <a:srgbClr val="4B4B4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(the ‘aha’ moment)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856212" y="64631"/>
            <a:ext cx="2518977" cy="2518977"/>
          </a:xfrm>
          <a:custGeom>
            <a:avLst/>
            <a:gdLst/>
            <a:ahLst/>
            <a:cxnLst/>
            <a:rect l="l" t="t" r="r" b="b"/>
            <a:pathLst>
              <a:path w="2518977" h="2518977">
                <a:moveTo>
                  <a:pt x="0" y="0"/>
                </a:moveTo>
                <a:lnTo>
                  <a:pt x="2518977" y="0"/>
                </a:lnTo>
                <a:lnTo>
                  <a:pt x="2518977" y="2518976"/>
                </a:lnTo>
                <a:lnTo>
                  <a:pt x="0" y="2518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9144000" y="2877610"/>
            <a:ext cx="0" cy="7235491"/>
          </a:xfrm>
          <a:prstGeom prst="line">
            <a:avLst/>
          </a:prstGeom>
          <a:ln w="9525" cap="rnd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44405" y="3624823"/>
            <a:ext cx="7367881" cy="840197"/>
          </a:xfrm>
          <a:custGeom>
            <a:avLst/>
            <a:gdLst/>
            <a:ahLst/>
            <a:cxnLst/>
            <a:rect l="l" t="t" r="r" b="b"/>
            <a:pathLst>
              <a:path w="7367881" h="840197">
                <a:moveTo>
                  <a:pt x="0" y="0"/>
                </a:moveTo>
                <a:lnTo>
                  <a:pt x="7367880" y="0"/>
                </a:lnTo>
                <a:lnTo>
                  <a:pt x="7367880" y="840197"/>
                </a:lnTo>
                <a:lnTo>
                  <a:pt x="0" y="840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02" t="-200656" r="-44483" b="-3634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61285" y="4854094"/>
            <a:ext cx="8251165" cy="624762"/>
          </a:xfrm>
          <a:custGeom>
            <a:avLst/>
            <a:gdLst/>
            <a:ahLst/>
            <a:cxnLst/>
            <a:rect l="l" t="t" r="r" b="b"/>
            <a:pathLst>
              <a:path w="8251165" h="624762">
                <a:moveTo>
                  <a:pt x="0" y="0"/>
                </a:moveTo>
                <a:lnTo>
                  <a:pt x="8251164" y="0"/>
                </a:lnTo>
                <a:lnTo>
                  <a:pt x="8251164" y="624762"/>
                </a:lnTo>
                <a:lnTo>
                  <a:pt x="0" y="6247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748" t="-110167" r="-27389" b="-7232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58202" y="5869381"/>
            <a:ext cx="4246118" cy="1070090"/>
          </a:xfrm>
          <a:custGeom>
            <a:avLst/>
            <a:gdLst/>
            <a:ahLst/>
            <a:cxnLst/>
            <a:rect l="l" t="t" r="r" b="b"/>
            <a:pathLst>
              <a:path w="4246118" h="1070090">
                <a:moveTo>
                  <a:pt x="0" y="0"/>
                </a:moveTo>
                <a:lnTo>
                  <a:pt x="4246118" y="0"/>
                </a:lnTo>
                <a:lnTo>
                  <a:pt x="4246118" y="1070090"/>
                </a:lnTo>
                <a:lnTo>
                  <a:pt x="0" y="1070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22" t="-423194" r="-42220" b="-190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61285" y="7373547"/>
            <a:ext cx="3763218" cy="2588572"/>
          </a:xfrm>
          <a:custGeom>
            <a:avLst/>
            <a:gdLst/>
            <a:ahLst/>
            <a:cxnLst/>
            <a:rect l="l" t="t" r="r" b="b"/>
            <a:pathLst>
              <a:path w="3763218" h="2588572">
                <a:moveTo>
                  <a:pt x="0" y="0"/>
                </a:moveTo>
                <a:lnTo>
                  <a:pt x="3763218" y="0"/>
                </a:lnTo>
                <a:lnTo>
                  <a:pt x="3763218" y="2588572"/>
                </a:lnTo>
                <a:lnTo>
                  <a:pt x="0" y="25885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786867" y="7448953"/>
            <a:ext cx="3544196" cy="2351001"/>
          </a:xfrm>
          <a:custGeom>
            <a:avLst/>
            <a:gdLst/>
            <a:ahLst/>
            <a:cxnLst/>
            <a:rect l="l" t="t" r="r" b="b"/>
            <a:pathLst>
              <a:path w="3544196" h="2351001">
                <a:moveTo>
                  <a:pt x="0" y="0"/>
                </a:moveTo>
                <a:lnTo>
                  <a:pt x="3544197" y="0"/>
                </a:lnTo>
                <a:lnTo>
                  <a:pt x="3544197" y="2351000"/>
                </a:lnTo>
                <a:lnTo>
                  <a:pt x="0" y="2351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954768" y="7512391"/>
            <a:ext cx="3304963" cy="2224125"/>
          </a:xfrm>
          <a:custGeom>
            <a:avLst/>
            <a:gdLst/>
            <a:ahLst/>
            <a:cxnLst/>
            <a:rect l="l" t="t" r="r" b="b"/>
            <a:pathLst>
              <a:path w="3304963" h="2224125">
                <a:moveTo>
                  <a:pt x="0" y="0"/>
                </a:moveTo>
                <a:lnTo>
                  <a:pt x="3304964" y="0"/>
                </a:lnTo>
                <a:lnTo>
                  <a:pt x="3304964" y="2224125"/>
                </a:lnTo>
                <a:lnTo>
                  <a:pt x="0" y="22241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600822" y="7512391"/>
            <a:ext cx="3317388" cy="2256991"/>
          </a:xfrm>
          <a:custGeom>
            <a:avLst/>
            <a:gdLst/>
            <a:ahLst/>
            <a:cxnLst/>
            <a:rect l="l" t="t" r="r" b="b"/>
            <a:pathLst>
              <a:path w="3317388" h="2256991">
                <a:moveTo>
                  <a:pt x="0" y="0"/>
                </a:moveTo>
                <a:lnTo>
                  <a:pt x="3317388" y="0"/>
                </a:lnTo>
                <a:lnTo>
                  <a:pt x="3317388" y="2256991"/>
                </a:lnTo>
                <a:lnTo>
                  <a:pt x="0" y="2256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805998" y="6052790"/>
            <a:ext cx="4737182" cy="1274015"/>
          </a:xfrm>
          <a:custGeom>
            <a:avLst/>
            <a:gdLst/>
            <a:ahLst/>
            <a:cxnLst/>
            <a:rect l="l" t="t" r="r" b="b"/>
            <a:pathLst>
              <a:path w="4737182" h="1274015">
                <a:moveTo>
                  <a:pt x="0" y="0"/>
                </a:moveTo>
                <a:lnTo>
                  <a:pt x="4737182" y="0"/>
                </a:lnTo>
                <a:lnTo>
                  <a:pt x="4737182" y="1274015"/>
                </a:lnTo>
                <a:lnTo>
                  <a:pt x="0" y="1274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4018" t="-392236" r="-43975" b="-122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532922" y="5205337"/>
            <a:ext cx="8755078" cy="609328"/>
          </a:xfrm>
          <a:custGeom>
            <a:avLst/>
            <a:gdLst/>
            <a:ahLst/>
            <a:cxnLst/>
            <a:rect l="l" t="t" r="r" b="b"/>
            <a:pathLst>
              <a:path w="8755078" h="609328">
                <a:moveTo>
                  <a:pt x="0" y="0"/>
                </a:moveTo>
                <a:lnTo>
                  <a:pt x="8755078" y="0"/>
                </a:lnTo>
                <a:lnTo>
                  <a:pt x="8755078" y="609328"/>
                </a:lnTo>
                <a:lnTo>
                  <a:pt x="0" y="6093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8656" t="-130646" r="-26419" b="-7872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1854347"/>
            <a:ext cx="1100629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Below is real data from two points in Kindling Minds business journey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942975"/>
            <a:ext cx="10115120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Analytics Deep Dive Activity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49113" y="2839510"/>
            <a:ext cx="246429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End of Month 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70050" y="2839510"/>
            <a:ext cx="246429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End of Month 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28323" y="3464258"/>
            <a:ext cx="1022394" cy="2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  <a:spcBef>
                <a:spcPct val="0"/>
              </a:spcBef>
            </a:pPr>
            <a:r>
              <a:rPr lang="en-US" sz="176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Youtube: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1128" y="4561537"/>
            <a:ext cx="1022394" cy="2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  <a:spcBef>
                <a:spcPct val="0"/>
              </a:spcBef>
            </a:pPr>
            <a:r>
              <a:rPr lang="en-US" sz="176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TikTok: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30278" y="6111869"/>
            <a:ext cx="1230278" cy="2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  <a:spcBef>
                <a:spcPct val="0"/>
              </a:spcBef>
            </a:pPr>
            <a:r>
              <a:rPr lang="en-US" sz="176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Linked In: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60556" y="7539546"/>
            <a:ext cx="1230278" cy="2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  <a:spcBef>
                <a:spcPct val="0"/>
              </a:spcBef>
            </a:pPr>
            <a:r>
              <a:rPr lang="en-US" sz="176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Instagram: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37334" y="7539546"/>
            <a:ext cx="1230278" cy="2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  <a:spcBef>
                <a:spcPct val="0"/>
              </a:spcBef>
            </a:pPr>
            <a:r>
              <a:rPr lang="en-US" sz="176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Facebook: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62833" y="3884356"/>
            <a:ext cx="1047706" cy="2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  <a:spcBef>
                <a:spcPct val="0"/>
              </a:spcBef>
            </a:pPr>
            <a:r>
              <a:rPr lang="en-US" sz="176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Youtube: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532922" y="4825519"/>
            <a:ext cx="1047706" cy="2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  <a:spcBef>
                <a:spcPct val="0"/>
              </a:spcBef>
            </a:pPr>
            <a:r>
              <a:rPr lang="en-US" sz="176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TikTok: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673518" y="6414740"/>
            <a:ext cx="1260737" cy="2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  <a:spcBef>
                <a:spcPct val="0"/>
              </a:spcBef>
            </a:pPr>
            <a:r>
              <a:rPr lang="en-US" sz="176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Linked In: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723097" y="7577738"/>
            <a:ext cx="1260737" cy="2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  <a:spcBef>
                <a:spcPct val="0"/>
              </a:spcBef>
            </a:pPr>
            <a:r>
              <a:rPr lang="en-US" sz="176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Instagram: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853998" y="7539546"/>
            <a:ext cx="1260737" cy="2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  <a:spcBef>
                <a:spcPct val="0"/>
              </a:spcBef>
            </a:pPr>
            <a:r>
              <a:rPr lang="en-US" sz="176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Facebook: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8EACA89-26CF-10BA-3F90-84D5979BF2F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53" y="3629271"/>
            <a:ext cx="7772400" cy="8614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1800350" y="4968659"/>
            <a:ext cx="14687300" cy="41350"/>
          </a:xfrm>
          <a:prstGeom prst="line">
            <a:avLst/>
          </a:prstGeom>
          <a:ln w="57150" cap="rnd">
            <a:solidFill>
              <a:srgbClr val="4B4B4A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3706227" y="4877187"/>
            <a:ext cx="224293" cy="22429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4E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98539" y="445477"/>
            <a:ext cx="1807182" cy="1201776"/>
          </a:xfrm>
          <a:custGeom>
            <a:avLst/>
            <a:gdLst/>
            <a:ahLst/>
            <a:cxnLst/>
            <a:rect l="l" t="t" r="r" b="b"/>
            <a:pathLst>
              <a:path w="1807182" h="1201776">
                <a:moveTo>
                  <a:pt x="0" y="0"/>
                </a:moveTo>
                <a:lnTo>
                  <a:pt x="1807182" y="0"/>
                </a:lnTo>
                <a:lnTo>
                  <a:pt x="1807182" y="1201776"/>
                </a:lnTo>
                <a:lnTo>
                  <a:pt x="0" y="12017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771352" y="4877187"/>
            <a:ext cx="224293" cy="22429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836478" y="4877187"/>
            <a:ext cx="224293" cy="22429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4E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901603" y="4877187"/>
            <a:ext cx="224293" cy="22429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66728" y="4877187"/>
            <a:ext cx="224293" cy="224293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4E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031853" y="4877187"/>
            <a:ext cx="224293" cy="224293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096979" y="4877187"/>
            <a:ext cx="224293" cy="224293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4E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162104" y="4877187"/>
            <a:ext cx="224293" cy="224293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227229" y="4877187"/>
            <a:ext cx="224293" cy="224293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4E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292355" y="4877187"/>
            <a:ext cx="224293" cy="224293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357480" y="4877187"/>
            <a:ext cx="224293" cy="224293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4E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5422605" y="4877187"/>
            <a:ext cx="224293" cy="224293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641102" y="4877187"/>
            <a:ext cx="224293" cy="224293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 rot="-5400000">
            <a:off x="2403815" y="4540103"/>
            <a:ext cx="574371" cy="99797"/>
          </a:xfrm>
          <a:custGeom>
            <a:avLst/>
            <a:gdLst/>
            <a:ahLst/>
            <a:cxnLst/>
            <a:rect l="l" t="t" r="r" b="b"/>
            <a:pathLst>
              <a:path w="574371" h="99797">
                <a:moveTo>
                  <a:pt x="0" y="0"/>
                </a:moveTo>
                <a:lnTo>
                  <a:pt x="574370" y="0"/>
                </a:lnTo>
                <a:lnTo>
                  <a:pt x="574370" y="99797"/>
                </a:lnTo>
                <a:lnTo>
                  <a:pt x="0" y="997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TextBox 49"/>
          <p:cNvSpPr txBox="1"/>
          <p:nvPr/>
        </p:nvSpPr>
        <p:spPr>
          <a:xfrm>
            <a:off x="1800350" y="5672107"/>
            <a:ext cx="2114411" cy="52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3"/>
              </a:lnSpc>
            </a:pPr>
            <a:r>
              <a:rPr lang="en-US" sz="150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They recommended I contact SOSE.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445615" y="3579171"/>
            <a:ext cx="2114411" cy="79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3"/>
              </a:lnSpc>
            </a:pPr>
            <a:r>
              <a:rPr lang="en-US" sz="150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 went on my first SOSE workshop with Jill and Tara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483215" y="5577730"/>
            <a:ext cx="1810419" cy="106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 identified my customers and what social media platforms I use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446349" y="5603812"/>
            <a:ext cx="1810419" cy="79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 was too scared to post any face videos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138411" y="2855713"/>
            <a:ext cx="3070715" cy="79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Kirsty came to a session and said:</a:t>
            </a:r>
          </a:p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“Just post it! The more you post, the less scary it becomes”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398706" y="5603812"/>
            <a:ext cx="1810419" cy="79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 started to post face-to-camera videos adhocly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0103265" y="3413285"/>
            <a:ext cx="1810419" cy="106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 went on another SOSE run workshop ‘Marketing Bootcamp’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2339376" y="3479289"/>
            <a:ext cx="1810419" cy="79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 set myself the goal of posting 3 times a week. 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4911795" y="3210845"/>
            <a:ext cx="2846924" cy="106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Started posting 7 days a week, filmed in batches, and have the occasional double or triple upload days.</a:t>
            </a:r>
          </a:p>
        </p:txBody>
      </p:sp>
      <p:sp>
        <p:nvSpPr>
          <p:cNvPr id="58" name="Freeform 58"/>
          <p:cNvSpPr/>
          <p:nvPr/>
        </p:nvSpPr>
        <p:spPr>
          <a:xfrm rot="6630288">
            <a:off x="3344868" y="5364315"/>
            <a:ext cx="574371" cy="99797"/>
          </a:xfrm>
          <a:custGeom>
            <a:avLst/>
            <a:gdLst/>
            <a:ahLst/>
            <a:cxnLst/>
            <a:rect l="l" t="t" r="r" b="b"/>
            <a:pathLst>
              <a:path w="574371" h="99797">
                <a:moveTo>
                  <a:pt x="0" y="0"/>
                </a:moveTo>
                <a:lnTo>
                  <a:pt x="574370" y="0"/>
                </a:lnTo>
                <a:lnTo>
                  <a:pt x="574370" y="99797"/>
                </a:lnTo>
                <a:lnTo>
                  <a:pt x="0" y="997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/>
          <p:nvPr/>
        </p:nvSpPr>
        <p:spPr>
          <a:xfrm rot="-5795683">
            <a:off x="4513763" y="4580108"/>
            <a:ext cx="574371" cy="99797"/>
          </a:xfrm>
          <a:custGeom>
            <a:avLst/>
            <a:gdLst/>
            <a:ahLst/>
            <a:cxnLst/>
            <a:rect l="l" t="t" r="r" b="b"/>
            <a:pathLst>
              <a:path w="574371" h="99797">
                <a:moveTo>
                  <a:pt x="0" y="0"/>
                </a:moveTo>
                <a:lnTo>
                  <a:pt x="574371" y="0"/>
                </a:lnTo>
                <a:lnTo>
                  <a:pt x="574371" y="99797"/>
                </a:lnTo>
                <a:lnTo>
                  <a:pt x="0" y="997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/>
          <p:nvPr/>
        </p:nvSpPr>
        <p:spPr>
          <a:xfrm rot="6630288">
            <a:off x="5474919" y="5296020"/>
            <a:ext cx="574371" cy="99797"/>
          </a:xfrm>
          <a:custGeom>
            <a:avLst/>
            <a:gdLst/>
            <a:ahLst/>
            <a:cxnLst/>
            <a:rect l="l" t="t" r="r" b="b"/>
            <a:pathLst>
              <a:path w="574371" h="99797">
                <a:moveTo>
                  <a:pt x="0" y="0"/>
                </a:moveTo>
                <a:lnTo>
                  <a:pt x="574371" y="0"/>
                </a:lnTo>
                <a:lnTo>
                  <a:pt x="574371" y="99797"/>
                </a:lnTo>
                <a:lnTo>
                  <a:pt x="0" y="997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61"/>
          <p:cNvSpPr/>
          <p:nvPr/>
        </p:nvSpPr>
        <p:spPr>
          <a:xfrm rot="-5795683">
            <a:off x="6754565" y="4634780"/>
            <a:ext cx="402634" cy="69958"/>
          </a:xfrm>
          <a:custGeom>
            <a:avLst/>
            <a:gdLst/>
            <a:ahLst/>
            <a:cxnLst/>
            <a:rect l="l" t="t" r="r" b="b"/>
            <a:pathLst>
              <a:path w="402634" h="69958">
                <a:moveTo>
                  <a:pt x="0" y="0"/>
                </a:moveTo>
                <a:lnTo>
                  <a:pt x="402634" y="0"/>
                </a:lnTo>
                <a:lnTo>
                  <a:pt x="402634" y="69957"/>
                </a:lnTo>
                <a:lnTo>
                  <a:pt x="0" y="699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2" name="Freeform 62"/>
          <p:cNvSpPr/>
          <p:nvPr/>
        </p:nvSpPr>
        <p:spPr>
          <a:xfrm rot="6630288">
            <a:off x="7644355" y="5338051"/>
            <a:ext cx="574371" cy="99797"/>
          </a:xfrm>
          <a:custGeom>
            <a:avLst/>
            <a:gdLst/>
            <a:ahLst/>
            <a:cxnLst/>
            <a:rect l="l" t="t" r="r" b="b"/>
            <a:pathLst>
              <a:path w="574371" h="99797">
                <a:moveTo>
                  <a:pt x="0" y="0"/>
                </a:moveTo>
                <a:lnTo>
                  <a:pt x="574371" y="0"/>
                </a:lnTo>
                <a:lnTo>
                  <a:pt x="574371" y="99796"/>
                </a:lnTo>
                <a:lnTo>
                  <a:pt x="0" y="997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63"/>
          <p:cNvSpPr/>
          <p:nvPr/>
        </p:nvSpPr>
        <p:spPr>
          <a:xfrm rot="-5795683">
            <a:off x="8481803" y="4213699"/>
            <a:ext cx="1033863" cy="179634"/>
          </a:xfrm>
          <a:custGeom>
            <a:avLst/>
            <a:gdLst/>
            <a:ahLst/>
            <a:cxnLst/>
            <a:rect l="l" t="t" r="r" b="b"/>
            <a:pathLst>
              <a:path w="1033863" h="179634">
                <a:moveTo>
                  <a:pt x="0" y="0"/>
                </a:moveTo>
                <a:lnTo>
                  <a:pt x="1033863" y="0"/>
                </a:lnTo>
                <a:lnTo>
                  <a:pt x="1033863" y="179633"/>
                </a:lnTo>
                <a:lnTo>
                  <a:pt x="0" y="1796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Freeform 64"/>
          <p:cNvSpPr/>
          <p:nvPr/>
        </p:nvSpPr>
        <p:spPr>
          <a:xfrm rot="6630288">
            <a:off x="9668745" y="5338051"/>
            <a:ext cx="574371" cy="99797"/>
          </a:xfrm>
          <a:custGeom>
            <a:avLst/>
            <a:gdLst/>
            <a:ahLst/>
            <a:cxnLst/>
            <a:rect l="l" t="t" r="r" b="b"/>
            <a:pathLst>
              <a:path w="574371" h="99797">
                <a:moveTo>
                  <a:pt x="0" y="0"/>
                </a:moveTo>
                <a:lnTo>
                  <a:pt x="574371" y="0"/>
                </a:lnTo>
                <a:lnTo>
                  <a:pt x="574371" y="99796"/>
                </a:lnTo>
                <a:lnTo>
                  <a:pt x="0" y="997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" name="Freeform 65"/>
          <p:cNvSpPr/>
          <p:nvPr/>
        </p:nvSpPr>
        <p:spPr>
          <a:xfrm rot="-5795683">
            <a:off x="11018655" y="4646249"/>
            <a:ext cx="402634" cy="69958"/>
          </a:xfrm>
          <a:custGeom>
            <a:avLst/>
            <a:gdLst/>
            <a:ahLst/>
            <a:cxnLst/>
            <a:rect l="l" t="t" r="r" b="b"/>
            <a:pathLst>
              <a:path w="402634" h="69958">
                <a:moveTo>
                  <a:pt x="0" y="0"/>
                </a:moveTo>
                <a:lnTo>
                  <a:pt x="402634" y="0"/>
                </a:lnTo>
                <a:lnTo>
                  <a:pt x="402634" y="69957"/>
                </a:lnTo>
                <a:lnTo>
                  <a:pt x="0" y="699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6" name="Freeform 66"/>
          <p:cNvSpPr/>
          <p:nvPr/>
        </p:nvSpPr>
        <p:spPr>
          <a:xfrm rot="6630288">
            <a:off x="11903771" y="5338051"/>
            <a:ext cx="574371" cy="99797"/>
          </a:xfrm>
          <a:custGeom>
            <a:avLst/>
            <a:gdLst/>
            <a:ahLst/>
            <a:cxnLst/>
            <a:rect l="l" t="t" r="r" b="b"/>
            <a:pathLst>
              <a:path w="574371" h="99797">
                <a:moveTo>
                  <a:pt x="0" y="0"/>
                </a:moveTo>
                <a:lnTo>
                  <a:pt x="574370" y="0"/>
                </a:lnTo>
                <a:lnTo>
                  <a:pt x="574370" y="99796"/>
                </a:lnTo>
                <a:lnTo>
                  <a:pt x="0" y="997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7" name="Freeform 67"/>
          <p:cNvSpPr/>
          <p:nvPr/>
        </p:nvSpPr>
        <p:spPr>
          <a:xfrm rot="-5795683">
            <a:off x="13087720" y="4477259"/>
            <a:ext cx="574371" cy="99797"/>
          </a:xfrm>
          <a:custGeom>
            <a:avLst/>
            <a:gdLst/>
            <a:ahLst/>
            <a:cxnLst/>
            <a:rect l="l" t="t" r="r" b="b"/>
            <a:pathLst>
              <a:path w="574371" h="99797">
                <a:moveTo>
                  <a:pt x="0" y="0"/>
                </a:moveTo>
                <a:lnTo>
                  <a:pt x="574370" y="0"/>
                </a:lnTo>
                <a:lnTo>
                  <a:pt x="574370" y="99797"/>
                </a:lnTo>
                <a:lnTo>
                  <a:pt x="0" y="997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8" name="Freeform 68"/>
          <p:cNvSpPr/>
          <p:nvPr/>
        </p:nvSpPr>
        <p:spPr>
          <a:xfrm rot="5563077">
            <a:off x="14141539" y="5390982"/>
            <a:ext cx="574371" cy="99797"/>
          </a:xfrm>
          <a:custGeom>
            <a:avLst/>
            <a:gdLst/>
            <a:ahLst/>
            <a:cxnLst/>
            <a:rect l="l" t="t" r="r" b="b"/>
            <a:pathLst>
              <a:path w="574371" h="99797">
                <a:moveTo>
                  <a:pt x="0" y="0"/>
                </a:moveTo>
                <a:lnTo>
                  <a:pt x="574371" y="0"/>
                </a:lnTo>
                <a:lnTo>
                  <a:pt x="574371" y="99797"/>
                </a:lnTo>
                <a:lnTo>
                  <a:pt x="0" y="997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9" name="Freeform 69"/>
          <p:cNvSpPr/>
          <p:nvPr/>
        </p:nvSpPr>
        <p:spPr>
          <a:xfrm rot="6548964">
            <a:off x="15465668" y="6380777"/>
            <a:ext cx="2501406" cy="434619"/>
          </a:xfrm>
          <a:custGeom>
            <a:avLst/>
            <a:gdLst/>
            <a:ahLst/>
            <a:cxnLst/>
            <a:rect l="l" t="t" r="r" b="b"/>
            <a:pathLst>
              <a:path w="2501406" h="434619">
                <a:moveTo>
                  <a:pt x="0" y="0"/>
                </a:moveTo>
                <a:lnTo>
                  <a:pt x="2501407" y="0"/>
                </a:lnTo>
                <a:lnTo>
                  <a:pt x="2501407" y="434620"/>
                </a:lnTo>
                <a:lnTo>
                  <a:pt x="0" y="4346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0" name="Freeform 70"/>
          <p:cNvSpPr/>
          <p:nvPr/>
        </p:nvSpPr>
        <p:spPr>
          <a:xfrm rot="-4820128">
            <a:off x="15341138" y="4485957"/>
            <a:ext cx="574371" cy="99797"/>
          </a:xfrm>
          <a:custGeom>
            <a:avLst/>
            <a:gdLst/>
            <a:ahLst/>
            <a:cxnLst/>
            <a:rect l="l" t="t" r="r" b="b"/>
            <a:pathLst>
              <a:path w="574371" h="99797">
                <a:moveTo>
                  <a:pt x="0" y="0"/>
                </a:moveTo>
                <a:lnTo>
                  <a:pt x="574370" y="0"/>
                </a:lnTo>
                <a:lnTo>
                  <a:pt x="574370" y="99797"/>
                </a:lnTo>
                <a:lnTo>
                  <a:pt x="0" y="997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1" name="Freeform 71"/>
          <p:cNvSpPr/>
          <p:nvPr/>
        </p:nvSpPr>
        <p:spPr>
          <a:xfrm>
            <a:off x="322974" y="6667717"/>
            <a:ext cx="6123375" cy="3449329"/>
          </a:xfrm>
          <a:custGeom>
            <a:avLst/>
            <a:gdLst/>
            <a:ahLst/>
            <a:cxnLst/>
            <a:rect l="l" t="t" r="r" b="b"/>
            <a:pathLst>
              <a:path w="6123375" h="3449329">
                <a:moveTo>
                  <a:pt x="0" y="0"/>
                </a:moveTo>
                <a:lnTo>
                  <a:pt x="6123375" y="0"/>
                </a:lnTo>
                <a:lnTo>
                  <a:pt x="6123375" y="3449329"/>
                </a:lnTo>
                <a:lnTo>
                  <a:pt x="0" y="34493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8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2" name="TextBox 72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9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Business Timeline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028700" y="1913953"/>
            <a:ext cx="1623060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Look at the timeline below. It shows the businesses journey and what they did to grow their audience and engagement.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29797" y="4671382"/>
            <a:ext cx="1136907" cy="523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1"/>
              </a:lnSpc>
            </a:pPr>
            <a:r>
              <a:rPr lang="en-US" sz="1500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Concept: July ‘25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6573456" y="4741307"/>
            <a:ext cx="101763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Today: </a:t>
            </a:r>
          </a:p>
          <a:p>
            <a:pPr algn="ctr">
              <a:lnSpc>
                <a:spcPts val="2100"/>
              </a:lnSpc>
            </a:pPr>
            <a:r>
              <a:rPr lang="en-US" sz="1500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 ‘26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198250" y="3712521"/>
            <a:ext cx="2114411" cy="52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3"/>
              </a:lnSpc>
            </a:pPr>
            <a:r>
              <a:rPr lang="en-US" sz="150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Contacted Business gateway D&amp;G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5762104" y="3670260"/>
            <a:ext cx="1810419" cy="79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 used canva to create social media post ideas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0443349" y="5701534"/>
            <a:ext cx="2362869" cy="160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They discussed the importance of face-to-camera videos, using a microphone and posting regularly with a content planner. 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3207420" y="6025363"/>
            <a:ext cx="1884751" cy="160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Went to the Pathways Expo Event and was advised to post multiple times a day, 7 days a week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914761" y="3350874"/>
            <a:ext cx="1136907" cy="25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1"/>
              </a:lnSpc>
            </a:pPr>
            <a:r>
              <a:rPr lang="en-US" sz="1500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01-Sep-25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078875" y="2627135"/>
            <a:ext cx="1136907" cy="25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1"/>
              </a:lnSpc>
            </a:pPr>
            <a:r>
              <a:rPr lang="en-US" sz="1500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17-Sep-25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2676132" y="3256018"/>
            <a:ext cx="1136907" cy="25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1"/>
              </a:lnSpc>
            </a:pPr>
            <a:r>
              <a:rPr lang="en-US" sz="1500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03-Dec-25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0906715" y="5489523"/>
            <a:ext cx="1136907" cy="25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1"/>
              </a:lnSpc>
            </a:pPr>
            <a:r>
              <a:rPr lang="en-US" sz="1500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19-Nov-25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3581342" y="5749159"/>
            <a:ext cx="1136907" cy="25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1"/>
              </a:lnSpc>
            </a:pPr>
            <a:r>
              <a:rPr lang="en-US" sz="1500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04-Feb-26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687002" y="3479289"/>
            <a:ext cx="1136907" cy="25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1"/>
              </a:lnSpc>
            </a:pPr>
            <a:r>
              <a:rPr lang="en-US" sz="1500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Aug-25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6060771" y="7850869"/>
            <a:ext cx="11921510" cy="1590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 look at my analytics before I batch film. I also look at content gaps and insight trends on each platform before filming.</a:t>
            </a:r>
          </a:p>
          <a:p>
            <a:pPr algn="ctr">
              <a:lnSpc>
                <a:spcPts val="2117"/>
              </a:lnSpc>
            </a:pPr>
            <a:endParaRPr lang="en-US" sz="1512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 also look at </a:t>
            </a:r>
            <a:r>
              <a:rPr lang="en-US" sz="1512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when</a:t>
            </a: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 my customers are online and schedule posts at different times each day depending on </a:t>
            </a:r>
            <a:r>
              <a:rPr lang="en-US" sz="1512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active times</a:t>
            </a: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 per platform.</a:t>
            </a:r>
          </a:p>
          <a:p>
            <a:pPr algn="ctr">
              <a:lnSpc>
                <a:spcPts val="2117"/>
              </a:lnSpc>
            </a:pPr>
            <a:endParaRPr lang="en-US" sz="1512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ctr">
              <a:lnSpc>
                <a:spcPts val="2117"/>
              </a:lnSpc>
            </a:pP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 also now film all content as face-to-face videos and I </a:t>
            </a:r>
            <a:r>
              <a:rPr lang="en-US" sz="1512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ask my audience</a:t>
            </a:r>
            <a:r>
              <a:rPr lang="en-US" sz="15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 what they would like to see and make content around their interests and pain points.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8A970B38FD1429C0643C0E64A7DAF" ma:contentTypeVersion="18" ma:contentTypeDescription="Create a new document." ma:contentTypeScope="" ma:versionID="1b32a340a4dfd5d7cd7d1caa49101939">
  <xsd:schema xmlns:xsd="http://www.w3.org/2001/XMLSchema" xmlns:xs="http://www.w3.org/2001/XMLSchema" xmlns:p="http://schemas.microsoft.com/office/2006/metadata/properties" xmlns:ns2="e3514fc7-6ab9-4a79-9a53-7a04955ac768" xmlns:ns3="26a793e9-0373-40e5-b3f4-66c206131cbb" targetNamespace="http://schemas.microsoft.com/office/2006/metadata/properties" ma:root="true" ma:fieldsID="3a4ac6a32170934d2b2e9e7001c7443f" ns2:_="" ns3:_="">
    <xsd:import namespace="e3514fc7-6ab9-4a79-9a53-7a04955ac768"/>
    <xsd:import namespace="26a793e9-0373-40e5-b3f4-66c206131c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14fc7-6ab9-4a79-9a53-7a04955ac7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c46c83-c5ee-4e42-98f2-216ffc64b6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793e9-0373-40e5-b3f4-66c206131c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b5af19-cff7-4b05-a650-0e02cecf7d15}" ma:internalName="TaxCatchAll" ma:showField="CatchAllData" ma:web="26a793e9-0373-40e5-b3f4-66c206131c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514fc7-6ab9-4a79-9a53-7a04955ac768">
      <Terms xmlns="http://schemas.microsoft.com/office/infopath/2007/PartnerControls"/>
    </lcf76f155ced4ddcb4097134ff3c332f>
    <TaxCatchAll xmlns="26a793e9-0373-40e5-b3f4-66c206131cbb" xsi:nil="true"/>
  </documentManagement>
</p:properties>
</file>

<file path=customXml/itemProps1.xml><?xml version="1.0" encoding="utf-8"?>
<ds:datastoreItem xmlns:ds="http://schemas.openxmlformats.org/officeDocument/2006/customXml" ds:itemID="{99697153-D893-4B5D-A344-5ED9DF46EA15}"/>
</file>

<file path=customXml/itemProps2.xml><?xml version="1.0" encoding="utf-8"?>
<ds:datastoreItem xmlns:ds="http://schemas.openxmlformats.org/officeDocument/2006/customXml" ds:itemID="{54C6CE0D-84B0-4050-8A17-09B1BF27CCD1}"/>
</file>

<file path=customXml/itemProps3.xml><?xml version="1.0" encoding="utf-8"?>
<ds:datastoreItem xmlns:ds="http://schemas.openxmlformats.org/officeDocument/2006/customXml" ds:itemID="{7678807D-7EE9-402F-97D3-E170B1BBB57C}"/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1165</Words>
  <Application>Microsoft Macintosh PowerPoint</Application>
  <PresentationFormat>Custom</PresentationFormat>
  <Paragraphs>186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Open Sans Light</vt:lpstr>
      <vt:lpstr>Montserrat Bold</vt:lpstr>
      <vt:lpstr>Open Sans Bold</vt:lpstr>
      <vt:lpstr>Open Sans Semi-Bold</vt:lpstr>
      <vt:lpstr>Open Sans Medium</vt:lpstr>
      <vt:lpstr>Montserrat</vt:lpstr>
      <vt:lpstr>Montserrat Semi-Bold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Understanding Your Customer</dc:title>
  <cp:lastModifiedBy>Kara Hunter</cp:lastModifiedBy>
  <cp:revision>10</cp:revision>
  <dcterms:created xsi:type="dcterms:W3CDTF">2006-08-16T00:00:00Z</dcterms:created>
  <dcterms:modified xsi:type="dcterms:W3CDTF">2026-04-09T16:50:05Z</dcterms:modified>
  <dc:identifier>DAHEHikH1uA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0x010100CC78A970B38FD1429C0643C0E64A7DAF</vt:lpwstr>
  </property>
</Properties>
</file>