
<file path=[Content_Types].xml><?xml version="1.0" encoding="utf-8"?>
<Types xmlns="http://schemas.openxmlformats.org/package/2006/content-types">
  <Default Extension="fntdata" ContentType="application/x-fontdata"/>
  <Default Extension="jpeg" ContentType="image/jpeg"/>
  <Default Extension="jpg" ContentType="image/jpeg"/>
  <Default Extension="m4a" ContentType="audio/mp4"/>
  <Default Extension="png" ContentType="image/png"/>
  <Default Extension="rels" ContentType="application/vnd.openxmlformats-package.relationships+xml"/>
  <Default Extension="svg" ContentType="image/svg+xml"/>
  <Default Extension="xml" ContentType="applicatio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entation.xml" ContentType="application/vnd.openxmlformats-officedocument.presentationml.presentation.main+xml"/>
  <Override PartName="/ppt/notesSlides/notesSlide6.xml" ContentType="application/vnd.openxmlformats-officedocument.presentationml.notes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Masters/slideMaster1.xml" ContentType="application/vnd.openxmlformats-officedocument.presentationml.slide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7.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Masters/notesMaster1.xml" ContentType="application/vnd.openxmlformats-officedocument.presentationml.notesMaster+xml"/>
  <Override PartName="/ppt/theme/theme2.xml" ContentType="application/vnd.openxmlformats-officedocument.theme+xml"/>
  <Override PartName="/ppt/theme/theme1.xml" ContentType="application/vnd.openxmlformats-officedocument.theme+xml"/>
  <Override PartName="/ppt/tableStyles.xml" ContentType="application/vnd.openxmlformats-officedocument.presentationml.tableStyles+xml"/>
  <Override PartName="/ppt/viewProps.xml" ContentType="application/vnd.openxmlformats-officedocument.presentationml.viewProps+xml"/>
  <Override PartName="/ppt/presProps.xml" ContentType="application/vnd.openxmlformats-officedocument.presentationml.presProps+xml"/>
  <Override PartName="/docProps/core.xml" ContentType="application/vnd.openxmlformats-package.core-properties+xml"/>
  <Override PartName="/docProps/app.xml" ContentType="application/vnd.openxmlformats-officedocument.extended-properties+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11"/>
  </p:notesMasterIdLst>
  <p:sldIdLst>
    <p:sldId id="256" r:id="rId2"/>
    <p:sldId id="257" r:id="rId3"/>
    <p:sldId id="258" r:id="rId4"/>
    <p:sldId id="259" r:id="rId5"/>
    <p:sldId id="260" r:id="rId6"/>
    <p:sldId id="261" r:id="rId7"/>
    <p:sldId id="262" r:id="rId8"/>
    <p:sldId id="263" r:id="rId9"/>
    <p:sldId id="264" r:id="rId10"/>
  </p:sldIdLst>
  <p:sldSz cx="18288000" cy="10287000"/>
  <p:notesSz cx="6858000" cy="9144000"/>
  <p:embeddedFontLst>
    <p:embeddedFont>
      <p:font typeface="Montserrat" pitchFamily="2" charset="77"/>
      <p:regular r:id="rId12"/>
      <p:bold r:id="rId13"/>
      <p:italic r:id="rId14"/>
      <p:boldItalic r:id="rId15"/>
    </p:embeddedFont>
    <p:embeddedFont>
      <p:font typeface="Montserrat Bold" pitchFamily="2" charset="77"/>
      <p:regular r:id="rId16"/>
      <p:bold r:id="rId17"/>
      <p:italic r:id="rId18"/>
      <p:boldItalic r:id="rId19"/>
    </p:embeddedFont>
    <p:embeddedFont>
      <p:font typeface="Montserrat Semi-Bold" pitchFamily="2" charset="77"/>
      <p:regular r:id="rId20"/>
      <p:bold r:id="rId21"/>
      <p:italic r:id="rId22"/>
      <p:boldItalic r:id="rId23"/>
    </p:embeddedFont>
    <p:embeddedFont>
      <p:font typeface="Open Sans Bold" pitchFamily="2" charset="0"/>
      <p:regular r:id="rId24"/>
      <p:bold r:id="rId25"/>
    </p:embeddedFont>
    <p:embeddedFont>
      <p:font typeface="Open Sans Light" panose="020B0306030504020204" pitchFamily="34" charset="0"/>
      <p:regular r:id="rId26"/>
      <p:italic r:id="rId27"/>
    </p:embeddedFont>
    <p:embeddedFont>
      <p:font typeface="Open Sans Medium" pitchFamily="2" charset="0"/>
      <p:regular r:id="rId28"/>
    </p:embeddedFont>
    <p:embeddedFont>
      <p:font typeface="Open Sans Semi-Bold" pitchFamily="2" charset="0"/>
      <p:regular r:id="rId29"/>
      <p:bold r:id="rId30"/>
      <p:italic r:id="rId31"/>
      <p:boldItalic r:id="rId32"/>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B4B4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1411" autoAdjust="0"/>
    <p:restoredTop sz="94626" autoAdjust="0"/>
  </p:normalViewPr>
  <p:slideViewPr>
    <p:cSldViewPr>
      <p:cViewPr varScale="1">
        <p:scale>
          <a:sx n="80" d="100"/>
          <a:sy n="80" d="100"/>
        </p:scale>
        <p:origin x="1088" y="21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font" Target="fonts/font2.fntdata"/><Relationship Id="rId18" Type="http://schemas.openxmlformats.org/officeDocument/2006/relationships/font" Target="fonts/font7.fntdata"/><Relationship Id="rId26" Type="http://schemas.openxmlformats.org/officeDocument/2006/relationships/font" Target="fonts/font15.fntdata"/><Relationship Id="rId39" Type="http://schemas.openxmlformats.org/officeDocument/2006/relationships/customXml" Target="../customXml/item3.xml"/><Relationship Id="rId21" Type="http://schemas.openxmlformats.org/officeDocument/2006/relationships/font" Target="fonts/font10.fntdata"/><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font" Target="fonts/font1.fntdata"/><Relationship Id="rId17" Type="http://schemas.openxmlformats.org/officeDocument/2006/relationships/font" Target="fonts/font6.fntdata"/><Relationship Id="rId25" Type="http://schemas.openxmlformats.org/officeDocument/2006/relationships/font" Target="fonts/font14.fntdata"/><Relationship Id="rId33" Type="http://schemas.openxmlformats.org/officeDocument/2006/relationships/presProps" Target="presProps.xml"/><Relationship Id="rId38" Type="http://schemas.openxmlformats.org/officeDocument/2006/relationships/customXml" Target="../customXml/item2.xml"/><Relationship Id="rId2" Type="http://schemas.openxmlformats.org/officeDocument/2006/relationships/slide" Target="slides/slide1.xml"/><Relationship Id="rId16" Type="http://schemas.openxmlformats.org/officeDocument/2006/relationships/font" Target="fonts/font5.fntdata"/><Relationship Id="rId20" Type="http://schemas.openxmlformats.org/officeDocument/2006/relationships/font" Target="fonts/font9.fntdata"/><Relationship Id="rId29" Type="http://schemas.openxmlformats.org/officeDocument/2006/relationships/font" Target="fonts/font18.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24" Type="http://schemas.openxmlformats.org/officeDocument/2006/relationships/font" Target="fonts/font13.fntdata"/><Relationship Id="rId32" Type="http://schemas.openxmlformats.org/officeDocument/2006/relationships/font" Target="fonts/font21.fntdata"/><Relationship Id="rId37" Type="http://schemas.openxmlformats.org/officeDocument/2006/relationships/customXml" Target="../customXml/item1.xml"/><Relationship Id="rId5" Type="http://schemas.openxmlformats.org/officeDocument/2006/relationships/slide" Target="slides/slide4.xml"/><Relationship Id="rId15" Type="http://schemas.openxmlformats.org/officeDocument/2006/relationships/font" Target="fonts/font4.fntdata"/><Relationship Id="rId23" Type="http://schemas.openxmlformats.org/officeDocument/2006/relationships/font" Target="fonts/font12.fntdata"/><Relationship Id="rId28" Type="http://schemas.openxmlformats.org/officeDocument/2006/relationships/font" Target="fonts/font17.fntdata"/><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font" Target="fonts/font8.fntdata"/><Relationship Id="rId31" Type="http://schemas.openxmlformats.org/officeDocument/2006/relationships/font" Target="fonts/font20.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3.fntdata"/><Relationship Id="rId22" Type="http://schemas.openxmlformats.org/officeDocument/2006/relationships/font" Target="fonts/font11.fntdata"/><Relationship Id="rId27" Type="http://schemas.openxmlformats.org/officeDocument/2006/relationships/font" Target="fonts/font16.fntdata"/><Relationship Id="rId30" Type="http://schemas.openxmlformats.org/officeDocument/2006/relationships/font" Target="fonts/font19.fntdata"/><Relationship Id="rId35"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cs-CZ"/>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fld id="{B7268E1E-0E44-426D-905E-8AD9B19D2182}" type="datetimeFigureOut">
              <a:rPr lang="cs-CZ" smtClean="0"/>
              <a:t>09.04.2026</a:t>
            </a:fld>
            <a:endParaRPr lang="cs-CZ"/>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lang="cs-CZ"/>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cs-CZ"/>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lang="cs-CZ"/>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fld id="{871B2431-D351-4C6E-A3CF-9DFAC0E3E050}" type="slidenum">
              <a:rPr lang="cs-CZ" smtClean="0"/>
              <a:t>‹#›</a:t>
            </a:fld>
            <a:endParaRPr lang="cs-CZ"/>
          </a:p>
        </p:txBody>
      </p:sp>
    </p:spTree>
    <p:extLst>
      <p:ext uri="{BB962C8B-B14F-4D97-AF65-F5344CB8AC3E}">
        <p14:creationId xmlns:p14="http://schemas.microsoft.com/office/powerpoint/2010/main" val="17988891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endParaRPr lang="en-US" dirty="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endParaRPr lang="en-US" dirty="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endParaRPr lang="en-US" dirty="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endParaRPr lang="en-US"/>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endParaRPr lang="en-US" dirty="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endParaRPr lang="en-US" dirty="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endParaRPr lang="en-US" dirty="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4/9/26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4/9/26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4/9/26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4/9/26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4/9/26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4/9/26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4/9/26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4/9/26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4/9/26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4/9/26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4/9/26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4/9/26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microsoft.com/office/2007/relationships/media" Target="../media/media1.m4a"/><Relationship Id="rId1" Type="http://schemas.openxmlformats.org/officeDocument/2006/relationships/audio" Target="NULL" TargetMode="External"/><Relationship Id="rId6" Type="http://schemas.openxmlformats.org/officeDocument/2006/relationships/image" Target="../media/image6.png"/><Relationship Id="rId5" Type="http://schemas.openxmlformats.org/officeDocument/2006/relationships/image" Target="../media/image5.jpg"/><Relationship Id="rId4" Type="http://schemas.openxmlformats.org/officeDocument/2006/relationships/notesSlide" Target="../notesSlides/notesSlide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1567288" y="2654871"/>
            <a:ext cx="5902464" cy="4163823"/>
          </a:xfrm>
          <a:prstGeom prst="rect">
            <a:avLst/>
          </a:prstGeom>
        </p:spPr>
        <p:txBody>
          <a:bodyPr lIns="0" tIns="0" rIns="0" bIns="0" rtlCol="0" anchor="t">
            <a:spAutoFit/>
          </a:bodyPr>
          <a:lstStyle/>
          <a:p>
            <a:pPr algn="l">
              <a:lnSpc>
                <a:spcPts val="8322"/>
              </a:lnSpc>
            </a:pPr>
            <a:r>
              <a:rPr lang="en-US" sz="5944" b="1">
                <a:solidFill>
                  <a:srgbClr val="177478"/>
                </a:solidFill>
                <a:latin typeface="Montserrat Bold"/>
                <a:ea typeface="Montserrat Bold"/>
                <a:cs typeface="Montserrat Bold"/>
                <a:sym typeface="Montserrat Bold"/>
              </a:rPr>
              <a:t>Module 5:</a:t>
            </a:r>
          </a:p>
          <a:p>
            <a:pPr algn="l">
              <a:lnSpc>
                <a:spcPts val="8322"/>
              </a:lnSpc>
            </a:pPr>
            <a:r>
              <a:rPr lang="en-US" sz="5944">
                <a:solidFill>
                  <a:srgbClr val="834E95"/>
                </a:solidFill>
                <a:latin typeface="Montserrat"/>
                <a:ea typeface="Montserrat"/>
                <a:cs typeface="Montserrat"/>
                <a:sym typeface="Montserrat"/>
              </a:rPr>
              <a:t>Responsible Business &amp; Event Design</a:t>
            </a:r>
          </a:p>
        </p:txBody>
      </p:sp>
      <p:sp>
        <p:nvSpPr>
          <p:cNvPr id="3" name="Freeform 3"/>
          <p:cNvSpPr/>
          <p:nvPr/>
        </p:nvSpPr>
        <p:spPr>
          <a:xfrm>
            <a:off x="7379704" y="3496910"/>
            <a:ext cx="9719752" cy="3118420"/>
          </a:xfrm>
          <a:custGeom>
            <a:avLst/>
            <a:gdLst/>
            <a:ahLst/>
            <a:cxnLst/>
            <a:rect l="l" t="t" r="r" b="b"/>
            <a:pathLst>
              <a:path w="9719752" h="3118420">
                <a:moveTo>
                  <a:pt x="0" y="0"/>
                </a:moveTo>
                <a:lnTo>
                  <a:pt x="9719752" y="0"/>
                </a:lnTo>
                <a:lnTo>
                  <a:pt x="9719752" y="3118420"/>
                </a:lnTo>
                <a:lnTo>
                  <a:pt x="0" y="3118420"/>
                </a:lnTo>
                <a:lnTo>
                  <a:pt x="0" y="0"/>
                </a:lnTo>
                <a:close/>
              </a:path>
            </a:pathLst>
          </a:custGeom>
          <a:blipFill>
            <a:blip r:embed="rId2"/>
            <a:stretch>
              <a:fillRect/>
            </a:stretch>
          </a:blipFill>
        </p:spPr>
        <p:txBody>
          <a:bodyPr/>
          <a:lstStyle/>
          <a:p>
            <a:endParaRPr lang="en-US"/>
          </a:p>
        </p:txBody>
      </p:sp>
      <p:grpSp>
        <p:nvGrpSpPr>
          <p:cNvPr id="4" name="Group 4"/>
          <p:cNvGrpSpPr/>
          <p:nvPr/>
        </p:nvGrpSpPr>
        <p:grpSpPr>
          <a:xfrm>
            <a:off x="904827" y="8433816"/>
            <a:ext cx="2286972" cy="1404842"/>
            <a:chOff x="0" y="0"/>
            <a:chExt cx="3049295" cy="1873123"/>
          </a:xfrm>
        </p:grpSpPr>
        <p:grpSp>
          <p:nvGrpSpPr>
            <p:cNvPr id="5" name="Group 5"/>
            <p:cNvGrpSpPr/>
            <p:nvPr/>
          </p:nvGrpSpPr>
          <p:grpSpPr>
            <a:xfrm>
              <a:off x="48209" y="493039"/>
              <a:ext cx="3001086" cy="1380084"/>
              <a:chOff x="0" y="0"/>
              <a:chExt cx="3001086" cy="1380084"/>
            </a:xfrm>
          </p:grpSpPr>
          <p:sp>
            <p:nvSpPr>
              <p:cNvPr id="6" name="Freeform 6" descr="A blue and purple text on a black background  Description automatically generated"/>
              <p:cNvSpPr/>
              <p:nvPr/>
            </p:nvSpPr>
            <p:spPr>
              <a:xfrm>
                <a:off x="0" y="0"/>
                <a:ext cx="3001137" cy="1380109"/>
              </a:xfrm>
              <a:custGeom>
                <a:avLst/>
                <a:gdLst/>
                <a:ahLst/>
                <a:cxnLst/>
                <a:rect l="l" t="t" r="r" b="b"/>
                <a:pathLst>
                  <a:path w="3001137" h="1380109">
                    <a:moveTo>
                      <a:pt x="0" y="0"/>
                    </a:moveTo>
                    <a:lnTo>
                      <a:pt x="3001137" y="0"/>
                    </a:lnTo>
                    <a:lnTo>
                      <a:pt x="3001137" y="1380109"/>
                    </a:lnTo>
                    <a:lnTo>
                      <a:pt x="0" y="1380109"/>
                    </a:lnTo>
                    <a:lnTo>
                      <a:pt x="0" y="0"/>
                    </a:lnTo>
                    <a:close/>
                  </a:path>
                </a:pathLst>
              </a:custGeom>
              <a:blipFill>
                <a:blip r:embed="rId3"/>
                <a:stretch>
                  <a:fillRect r="1" b="1"/>
                </a:stretch>
              </a:blipFill>
            </p:spPr>
            <p:txBody>
              <a:bodyPr/>
              <a:lstStyle/>
              <a:p>
                <a:endParaRPr lang="en-US"/>
              </a:p>
            </p:txBody>
          </p:sp>
        </p:grpSp>
        <p:sp>
          <p:nvSpPr>
            <p:cNvPr id="7" name="TextBox 7"/>
            <p:cNvSpPr txBox="1"/>
            <p:nvPr/>
          </p:nvSpPr>
          <p:spPr>
            <a:xfrm>
              <a:off x="0" y="0"/>
              <a:ext cx="2757246" cy="432079"/>
            </a:xfrm>
            <a:prstGeom prst="rect">
              <a:avLst/>
            </a:prstGeom>
          </p:spPr>
          <p:txBody>
            <a:bodyPr lIns="0" tIns="0" rIns="0" bIns="0" rtlCol="0" anchor="t">
              <a:spAutoFit/>
            </a:bodyPr>
            <a:lstStyle/>
            <a:p>
              <a:pPr algn="l">
                <a:lnSpc>
                  <a:spcPts val="2160"/>
                </a:lnSpc>
              </a:pPr>
              <a:r>
                <a:rPr lang="en-US" sz="1800">
                  <a:solidFill>
                    <a:srgbClr val="000000"/>
                  </a:solidFill>
                  <a:latin typeface="Montserrat"/>
                  <a:ea typeface="Montserrat"/>
                  <a:cs typeface="Montserrat"/>
                  <a:sym typeface="Montserrat"/>
                </a:rPr>
                <a:t>Delivered by </a:t>
              </a:r>
            </a:p>
          </p:txBody>
        </p:sp>
      </p:grpSp>
      <p:sp>
        <p:nvSpPr>
          <p:cNvPr id="8" name="TextBox 8"/>
          <p:cNvSpPr txBox="1"/>
          <p:nvPr/>
        </p:nvSpPr>
        <p:spPr>
          <a:xfrm>
            <a:off x="17259300" y="9210675"/>
            <a:ext cx="152400" cy="200025"/>
          </a:xfrm>
          <a:prstGeom prst="rect">
            <a:avLst/>
          </a:prstGeom>
        </p:spPr>
        <p:txBody>
          <a:bodyPr wrap="none" lIns="0" tIns="0" rIns="0" bIns="0" rtlCol="0" anchor="t">
            <a:spAutoFit/>
          </a:bodyPr>
          <a:lstStyle/>
          <a:p>
            <a:pPr algn="ctr">
              <a:lnSpc>
                <a:spcPts val="2800"/>
              </a:lnSpc>
              <a:spcBef>
                <a:spcPct val="0"/>
              </a:spcBef>
            </a:pPr>
            <a:r>
              <a:rPr lang="en-US" sz="2000" b="1">
                <a:solidFill>
                  <a:srgbClr val="FFFFFF"/>
                </a:solidFill>
                <a:latin typeface="Open Sans Medium"/>
                <a:ea typeface="Open Sans Medium"/>
                <a:cs typeface="Open Sans Medium"/>
                <a:sym typeface="Open Sans Medium"/>
              </a:rPr>
              <a:t>1</a:t>
            </a:r>
          </a:p>
        </p:txBody>
      </p:sp>
      <p:sp>
        <p:nvSpPr>
          <p:cNvPr id="9" name="TextBox 9"/>
          <p:cNvSpPr txBox="1"/>
          <p:nvPr/>
        </p:nvSpPr>
        <p:spPr>
          <a:xfrm>
            <a:off x="1567288" y="2382456"/>
            <a:ext cx="4129269" cy="396240"/>
          </a:xfrm>
          <a:prstGeom prst="rect">
            <a:avLst/>
          </a:prstGeom>
        </p:spPr>
        <p:txBody>
          <a:bodyPr lIns="0" tIns="0" rIns="0" bIns="0" rtlCol="0" anchor="t">
            <a:spAutoFit/>
          </a:bodyPr>
          <a:lstStyle/>
          <a:p>
            <a:pPr algn="l">
              <a:lnSpc>
                <a:spcPts val="3359"/>
              </a:lnSpc>
            </a:pPr>
            <a:r>
              <a:rPr lang="en-US" sz="2400" b="1">
                <a:solidFill>
                  <a:srgbClr val="834E95"/>
                </a:solidFill>
                <a:latin typeface="Open Sans Medium"/>
                <a:ea typeface="Open Sans Medium"/>
                <a:cs typeface="Open Sans Medium"/>
                <a:sym typeface="Open Sans Medium"/>
              </a:rPr>
              <a:t>Building Your Business</a:t>
            </a:r>
          </a:p>
        </p:txBody>
      </p:sp>
      <p:sp>
        <p:nvSpPr>
          <p:cNvPr id="10" name="TextBox 10"/>
          <p:cNvSpPr txBox="1"/>
          <p:nvPr/>
        </p:nvSpPr>
        <p:spPr>
          <a:xfrm>
            <a:off x="1567288" y="6927068"/>
            <a:ext cx="11469724" cy="396240"/>
          </a:xfrm>
          <a:prstGeom prst="rect">
            <a:avLst/>
          </a:prstGeom>
        </p:spPr>
        <p:txBody>
          <a:bodyPr lIns="0" tIns="0" rIns="0" bIns="0" rtlCol="0" anchor="t">
            <a:spAutoFit/>
          </a:bodyPr>
          <a:lstStyle/>
          <a:p>
            <a:pPr algn="l">
              <a:lnSpc>
                <a:spcPts val="3359"/>
              </a:lnSpc>
            </a:pPr>
            <a:r>
              <a:rPr lang="en-US" sz="2400" b="1">
                <a:solidFill>
                  <a:srgbClr val="177478"/>
                </a:solidFill>
                <a:latin typeface="Open Sans Medium"/>
                <a:ea typeface="Open Sans Medium"/>
                <a:cs typeface="Open Sans Medium"/>
                <a:sym typeface="Open Sans Medium"/>
              </a:rPr>
              <a:t>What is fair work, accessibility and responsible entrepreneurship?</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525652" y="3252553"/>
            <a:ext cx="5448300" cy="1129323"/>
            <a:chOff x="0" y="0"/>
            <a:chExt cx="1434943" cy="297435"/>
          </a:xfrm>
        </p:grpSpPr>
        <p:sp>
          <p:nvSpPr>
            <p:cNvPr id="3" name="Freeform 3"/>
            <p:cNvSpPr/>
            <p:nvPr/>
          </p:nvSpPr>
          <p:spPr>
            <a:xfrm>
              <a:off x="0" y="0"/>
              <a:ext cx="1434943" cy="297435"/>
            </a:xfrm>
            <a:custGeom>
              <a:avLst/>
              <a:gdLst/>
              <a:ahLst/>
              <a:cxnLst/>
              <a:rect l="l" t="t" r="r" b="b"/>
              <a:pathLst>
                <a:path w="1434943" h="297435">
                  <a:moveTo>
                    <a:pt x="28420" y="0"/>
                  </a:moveTo>
                  <a:lnTo>
                    <a:pt x="1406524" y="0"/>
                  </a:lnTo>
                  <a:cubicBezTo>
                    <a:pt x="1422219" y="0"/>
                    <a:pt x="1434943" y="12724"/>
                    <a:pt x="1434943" y="28420"/>
                  </a:cubicBezTo>
                  <a:lnTo>
                    <a:pt x="1434943" y="269015"/>
                  </a:lnTo>
                  <a:cubicBezTo>
                    <a:pt x="1434943" y="284711"/>
                    <a:pt x="1422219" y="297435"/>
                    <a:pt x="1406524" y="297435"/>
                  </a:cubicBezTo>
                  <a:lnTo>
                    <a:pt x="28420" y="297435"/>
                  </a:lnTo>
                  <a:cubicBezTo>
                    <a:pt x="12724" y="297435"/>
                    <a:pt x="0" y="284711"/>
                    <a:pt x="0" y="269015"/>
                  </a:cubicBezTo>
                  <a:lnTo>
                    <a:pt x="0" y="28420"/>
                  </a:lnTo>
                  <a:cubicBezTo>
                    <a:pt x="0" y="12724"/>
                    <a:pt x="12724" y="0"/>
                    <a:pt x="28420" y="0"/>
                  </a:cubicBezTo>
                  <a:close/>
                </a:path>
              </a:pathLst>
            </a:custGeom>
            <a:solidFill>
              <a:srgbClr val="127478"/>
            </a:solidFill>
          </p:spPr>
          <p:txBody>
            <a:bodyPr/>
            <a:lstStyle/>
            <a:p>
              <a:endParaRPr lang="en-US"/>
            </a:p>
          </p:txBody>
        </p:sp>
        <p:sp>
          <p:nvSpPr>
            <p:cNvPr id="4" name="TextBox 4"/>
            <p:cNvSpPr txBox="1"/>
            <p:nvPr/>
          </p:nvSpPr>
          <p:spPr>
            <a:xfrm>
              <a:off x="0" y="-28575"/>
              <a:ext cx="1434943" cy="326010"/>
            </a:xfrm>
            <a:prstGeom prst="rect">
              <a:avLst/>
            </a:prstGeom>
          </p:spPr>
          <p:txBody>
            <a:bodyPr lIns="50800" tIns="50800" rIns="50800" bIns="50800" rtlCol="0" anchor="ctr"/>
            <a:lstStyle/>
            <a:p>
              <a:pPr algn="ctr">
                <a:lnSpc>
                  <a:spcPts val="1960"/>
                </a:lnSpc>
              </a:pPr>
              <a:endParaRPr/>
            </a:p>
          </p:txBody>
        </p:sp>
      </p:grpSp>
      <p:grpSp>
        <p:nvGrpSpPr>
          <p:cNvPr id="5" name="Group 5"/>
          <p:cNvGrpSpPr/>
          <p:nvPr/>
        </p:nvGrpSpPr>
        <p:grpSpPr>
          <a:xfrm>
            <a:off x="6278752" y="3252553"/>
            <a:ext cx="5448300" cy="1129323"/>
            <a:chOff x="0" y="0"/>
            <a:chExt cx="1434943" cy="297435"/>
          </a:xfrm>
        </p:grpSpPr>
        <p:sp>
          <p:nvSpPr>
            <p:cNvPr id="6" name="Freeform 6"/>
            <p:cNvSpPr/>
            <p:nvPr/>
          </p:nvSpPr>
          <p:spPr>
            <a:xfrm>
              <a:off x="0" y="0"/>
              <a:ext cx="1434943" cy="297435"/>
            </a:xfrm>
            <a:custGeom>
              <a:avLst/>
              <a:gdLst/>
              <a:ahLst/>
              <a:cxnLst/>
              <a:rect l="l" t="t" r="r" b="b"/>
              <a:pathLst>
                <a:path w="1434943" h="297435">
                  <a:moveTo>
                    <a:pt x="28420" y="0"/>
                  </a:moveTo>
                  <a:lnTo>
                    <a:pt x="1406524" y="0"/>
                  </a:lnTo>
                  <a:cubicBezTo>
                    <a:pt x="1422219" y="0"/>
                    <a:pt x="1434943" y="12724"/>
                    <a:pt x="1434943" y="28420"/>
                  </a:cubicBezTo>
                  <a:lnTo>
                    <a:pt x="1434943" y="269015"/>
                  </a:lnTo>
                  <a:cubicBezTo>
                    <a:pt x="1434943" y="284711"/>
                    <a:pt x="1422219" y="297435"/>
                    <a:pt x="1406524" y="297435"/>
                  </a:cubicBezTo>
                  <a:lnTo>
                    <a:pt x="28420" y="297435"/>
                  </a:lnTo>
                  <a:cubicBezTo>
                    <a:pt x="12724" y="297435"/>
                    <a:pt x="0" y="284711"/>
                    <a:pt x="0" y="269015"/>
                  </a:cubicBezTo>
                  <a:lnTo>
                    <a:pt x="0" y="28420"/>
                  </a:lnTo>
                  <a:cubicBezTo>
                    <a:pt x="0" y="12724"/>
                    <a:pt x="12724" y="0"/>
                    <a:pt x="28420" y="0"/>
                  </a:cubicBezTo>
                  <a:close/>
                </a:path>
              </a:pathLst>
            </a:custGeom>
            <a:solidFill>
              <a:srgbClr val="9F6BA2"/>
            </a:solidFill>
          </p:spPr>
          <p:txBody>
            <a:bodyPr/>
            <a:lstStyle/>
            <a:p>
              <a:endParaRPr lang="en-US"/>
            </a:p>
          </p:txBody>
        </p:sp>
        <p:sp>
          <p:nvSpPr>
            <p:cNvPr id="7" name="TextBox 7"/>
            <p:cNvSpPr txBox="1"/>
            <p:nvPr/>
          </p:nvSpPr>
          <p:spPr>
            <a:xfrm>
              <a:off x="0" y="-28575"/>
              <a:ext cx="1434943" cy="326010"/>
            </a:xfrm>
            <a:prstGeom prst="rect">
              <a:avLst/>
            </a:prstGeom>
          </p:spPr>
          <p:txBody>
            <a:bodyPr lIns="50800" tIns="50800" rIns="50800" bIns="50800" rtlCol="0" anchor="ctr"/>
            <a:lstStyle/>
            <a:p>
              <a:pPr algn="ctr">
                <a:lnSpc>
                  <a:spcPts val="1960"/>
                </a:lnSpc>
              </a:pPr>
              <a:endParaRPr/>
            </a:p>
          </p:txBody>
        </p:sp>
      </p:grpSp>
      <p:grpSp>
        <p:nvGrpSpPr>
          <p:cNvPr id="8" name="Group 8"/>
          <p:cNvGrpSpPr/>
          <p:nvPr/>
        </p:nvGrpSpPr>
        <p:grpSpPr>
          <a:xfrm>
            <a:off x="16836254" y="9258300"/>
            <a:ext cx="1538935" cy="1083307"/>
            <a:chOff x="0" y="0"/>
            <a:chExt cx="1538935" cy="1083310"/>
          </a:xfrm>
        </p:grpSpPr>
        <p:sp>
          <p:nvSpPr>
            <p:cNvPr id="9" name="Freeform 9"/>
            <p:cNvSpPr/>
            <p:nvPr/>
          </p:nvSpPr>
          <p:spPr>
            <a:xfrm>
              <a:off x="63500" y="63500"/>
              <a:ext cx="1411608" cy="956310"/>
            </a:xfrm>
            <a:custGeom>
              <a:avLst/>
              <a:gdLst/>
              <a:ahLst/>
              <a:cxnLst/>
              <a:rect l="l" t="t" r="r" b="b"/>
              <a:pathLst>
                <a:path w="1411608" h="956310">
                  <a:moveTo>
                    <a:pt x="529591" y="0"/>
                  </a:moveTo>
                  <a:cubicBezTo>
                    <a:pt x="395479" y="0"/>
                    <a:pt x="281052" y="31115"/>
                    <a:pt x="184531" y="111379"/>
                  </a:cubicBezTo>
                  <a:cubicBezTo>
                    <a:pt x="65532" y="210439"/>
                    <a:pt x="0" y="347599"/>
                    <a:pt x="0" y="573024"/>
                  </a:cubicBezTo>
                  <a:cubicBezTo>
                    <a:pt x="0" y="701548"/>
                    <a:pt x="18669" y="829310"/>
                    <a:pt x="55880" y="956310"/>
                  </a:cubicBezTo>
                  <a:lnTo>
                    <a:pt x="552197" y="956310"/>
                  </a:lnTo>
                  <a:cubicBezTo>
                    <a:pt x="586487" y="917702"/>
                    <a:pt x="622174" y="879602"/>
                    <a:pt x="659258" y="842010"/>
                  </a:cubicBezTo>
                  <a:cubicBezTo>
                    <a:pt x="866015" y="632587"/>
                    <a:pt x="1104521" y="449580"/>
                    <a:pt x="1374778" y="293370"/>
                  </a:cubicBezTo>
                  <a:lnTo>
                    <a:pt x="1411608" y="272923"/>
                  </a:lnTo>
                  <a:cubicBezTo>
                    <a:pt x="1399543" y="265938"/>
                    <a:pt x="1387224" y="258191"/>
                    <a:pt x="1374778" y="251206"/>
                  </a:cubicBezTo>
                  <a:cubicBezTo>
                    <a:pt x="1104521" y="94996"/>
                    <a:pt x="898400" y="41656"/>
                    <a:pt x="691770" y="12573"/>
                  </a:cubicBezTo>
                  <a:cubicBezTo>
                    <a:pt x="634747" y="4572"/>
                    <a:pt x="580772" y="0"/>
                    <a:pt x="529591" y="0"/>
                  </a:cubicBezTo>
                  <a:close/>
                </a:path>
              </a:pathLst>
            </a:custGeom>
            <a:solidFill>
              <a:srgbClr val="402957"/>
            </a:solidFill>
          </p:spPr>
          <p:txBody>
            <a:bodyPr/>
            <a:lstStyle/>
            <a:p>
              <a:endParaRPr lang="en-US"/>
            </a:p>
          </p:txBody>
        </p:sp>
        <p:sp>
          <p:nvSpPr>
            <p:cNvPr id="10" name="Freeform 10"/>
            <p:cNvSpPr/>
            <p:nvPr/>
          </p:nvSpPr>
          <p:spPr>
            <a:xfrm>
              <a:off x="1475108" y="336423"/>
              <a:ext cx="254" cy="683387"/>
            </a:xfrm>
            <a:custGeom>
              <a:avLst/>
              <a:gdLst/>
              <a:ahLst/>
              <a:cxnLst/>
              <a:rect l="l" t="t" r="r" b="b"/>
              <a:pathLst>
                <a:path w="254" h="683387">
                  <a:moveTo>
                    <a:pt x="0" y="0"/>
                  </a:moveTo>
                  <a:lnTo>
                    <a:pt x="0" y="683387"/>
                  </a:lnTo>
                  <a:lnTo>
                    <a:pt x="254" y="683387"/>
                  </a:lnTo>
                  <a:lnTo>
                    <a:pt x="254" y="254"/>
                  </a:lnTo>
                  <a:cubicBezTo>
                    <a:pt x="127" y="254"/>
                    <a:pt x="0" y="127"/>
                    <a:pt x="0" y="127"/>
                  </a:cubicBezTo>
                  <a:close/>
                </a:path>
              </a:pathLst>
            </a:custGeom>
            <a:solidFill>
              <a:srgbClr val="402957"/>
            </a:solidFill>
          </p:spPr>
          <p:txBody>
            <a:bodyPr/>
            <a:lstStyle/>
            <a:p>
              <a:endParaRPr lang="en-US"/>
            </a:p>
          </p:txBody>
        </p:sp>
        <p:sp>
          <p:nvSpPr>
            <p:cNvPr id="11" name="Freeform 11"/>
            <p:cNvSpPr/>
            <p:nvPr/>
          </p:nvSpPr>
          <p:spPr>
            <a:xfrm>
              <a:off x="1475235" y="336169"/>
              <a:ext cx="254" cy="381"/>
            </a:xfrm>
            <a:custGeom>
              <a:avLst/>
              <a:gdLst/>
              <a:ahLst/>
              <a:cxnLst/>
              <a:rect l="l" t="t" r="r" b="b"/>
              <a:pathLst>
                <a:path w="254" h="381">
                  <a:moveTo>
                    <a:pt x="254" y="127"/>
                  </a:moveTo>
                  <a:cubicBezTo>
                    <a:pt x="127" y="127"/>
                    <a:pt x="0" y="254"/>
                    <a:pt x="0" y="254"/>
                  </a:cubicBezTo>
                  <a:cubicBezTo>
                    <a:pt x="127" y="254"/>
                    <a:pt x="254" y="381"/>
                    <a:pt x="254" y="381"/>
                  </a:cubicBezTo>
                  <a:lnTo>
                    <a:pt x="254" y="0"/>
                  </a:lnTo>
                  <a:close/>
                </a:path>
              </a:pathLst>
            </a:custGeom>
            <a:solidFill>
              <a:srgbClr val="3BC9D4"/>
            </a:solidFill>
          </p:spPr>
          <p:txBody>
            <a:bodyPr/>
            <a:lstStyle/>
            <a:p>
              <a:endParaRPr lang="en-US"/>
            </a:p>
          </p:txBody>
        </p:sp>
        <p:sp>
          <p:nvSpPr>
            <p:cNvPr id="12" name="Freeform 12"/>
            <p:cNvSpPr/>
            <p:nvPr/>
          </p:nvSpPr>
          <p:spPr>
            <a:xfrm>
              <a:off x="615824" y="336423"/>
              <a:ext cx="859411" cy="683387"/>
            </a:xfrm>
            <a:custGeom>
              <a:avLst/>
              <a:gdLst/>
              <a:ahLst/>
              <a:cxnLst/>
              <a:rect l="l" t="t" r="r" b="b"/>
              <a:pathLst>
                <a:path w="859411" h="683387">
                  <a:moveTo>
                    <a:pt x="859284" y="0"/>
                  </a:moveTo>
                  <a:lnTo>
                    <a:pt x="822454" y="20447"/>
                  </a:lnTo>
                  <a:cubicBezTo>
                    <a:pt x="552197" y="176657"/>
                    <a:pt x="313691" y="359664"/>
                    <a:pt x="107061" y="569087"/>
                  </a:cubicBezTo>
                  <a:cubicBezTo>
                    <a:pt x="69850" y="606806"/>
                    <a:pt x="34163" y="644906"/>
                    <a:pt x="0" y="683387"/>
                  </a:cubicBezTo>
                  <a:lnTo>
                    <a:pt x="859411" y="683387"/>
                  </a:lnTo>
                  <a:lnTo>
                    <a:pt x="859411" y="0"/>
                  </a:lnTo>
                  <a:close/>
                </a:path>
              </a:pathLst>
            </a:custGeom>
            <a:solidFill>
              <a:srgbClr val="3BC9D4"/>
            </a:solidFill>
          </p:spPr>
          <p:txBody>
            <a:bodyPr/>
            <a:lstStyle/>
            <a:p>
              <a:endParaRPr lang="en-US"/>
            </a:p>
          </p:txBody>
        </p:sp>
      </p:grpSp>
      <p:grpSp>
        <p:nvGrpSpPr>
          <p:cNvPr id="13" name="Group 13"/>
          <p:cNvGrpSpPr/>
          <p:nvPr/>
        </p:nvGrpSpPr>
        <p:grpSpPr>
          <a:xfrm>
            <a:off x="12031852" y="3252553"/>
            <a:ext cx="5448300" cy="1129323"/>
            <a:chOff x="0" y="0"/>
            <a:chExt cx="1434943" cy="297435"/>
          </a:xfrm>
        </p:grpSpPr>
        <p:sp>
          <p:nvSpPr>
            <p:cNvPr id="14" name="Freeform 14"/>
            <p:cNvSpPr/>
            <p:nvPr/>
          </p:nvSpPr>
          <p:spPr>
            <a:xfrm>
              <a:off x="0" y="0"/>
              <a:ext cx="1434943" cy="297435"/>
            </a:xfrm>
            <a:custGeom>
              <a:avLst/>
              <a:gdLst/>
              <a:ahLst/>
              <a:cxnLst/>
              <a:rect l="l" t="t" r="r" b="b"/>
              <a:pathLst>
                <a:path w="1434943" h="297435">
                  <a:moveTo>
                    <a:pt x="28420" y="0"/>
                  </a:moveTo>
                  <a:lnTo>
                    <a:pt x="1406524" y="0"/>
                  </a:lnTo>
                  <a:cubicBezTo>
                    <a:pt x="1422219" y="0"/>
                    <a:pt x="1434943" y="12724"/>
                    <a:pt x="1434943" y="28420"/>
                  </a:cubicBezTo>
                  <a:lnTo>
                    <a:pt x="1434943" y="269015"/>
                  </a:lnTo>
                  <a:cubicBezTo>
                    <a:pt x="1434943" y="284711"/>
                    <a:pt x="1422219" y="297435"/>
                    <a:pt x="1406524" y="297435"/>
                  </a:cubicBezTo>
                  <a:lnTo>
                    <a:pt x="28420" y="297435"/>
                  </a:lnTo>
                  <a:cubicBezTo>
                    <a:pt x="12724" y="297435"/>
                    <a:pt x="0" y="284711"/>
                    <a:pt x="0" y="269015"/>
                  </a:cubicBezTo>
                  <a:lnTo>
                    <a:pt x="0" y="28420"/>
                  </a:lnTo>
                  <a:cubicBezTo>
                    <a:pt x="0" y="12724"/>
                    <a:pt x="12724" y="0"/>
                    <a:pt x="28420" y="0"/>
                  </a:cubicBezTo>
                  <a:close/>
                </a:path>
              </a:pathLst>
            </a:custGeom>
            <a:solidFill>
              <a:srgbClr val="177478"/>
            </a:solidFill>
          </p:spPr>
          <p:txBody>
            <a:bodyPr/>
            <a:lstStyle/>
            <a:p>
              <a:endParaRPr lang="en-US"/>
            </a:p>
          </p:txBody>
        </p:sp>
        <p:sp>
          <p:nvSpPr>
            <p:cNvPr id="15" name="TextBox 15"/>
            <p:cNvSpPr txBox="1"/>
            <p:nvPr/>
          </p:nvSpPr>
          <p:spPr>
            <a:xfrm>
              <a:off x="0" y="-28575"/>
              <a:ext cx="1434943" cy="326010"/>
            </a:xfrm>
            <a:prstGeom prst="rect">
              <a:avLst/>
            </a:prstGeom>
          </p:spPr>
          <p:txBody>
            <a:bodyPr lIns="50800" tIns="50800" rIns="50800" bIns="50800" rtlCol="0" anchor="ctr"/>
            <a:lstStyle/>
            <a:p>
              <a:pPr algn="ctr">
                <a:lnSpc>
                  <a:spcPts val="1960"/>
                </a:lnSpc>
              </a:pPr>
              <a:endParaRPr/>
            </a:p>
          </p:txBody>
        </p:sp>
      </p:grpSp>
      <p:grpSp>
        <p:nvGrpSpPr>
          <p:cNvPr id="16" name="Group 16"/>
          <p:cNvGrpSpPr/>
          <p:nvPr/>
        </p:nvGrpSpPr>
        <p:grpSpPr>
          <a:xfrm>
            <a:off x="709802" y="3458162"/>
            <a:ext cx="711200" cy="711200"/>
            <a:chOff x="0" y="0"/>
            <a:chExt cx="948267" cy="948267"/>
          </a:xfrm>
        </p:grpSpPr>
        <p:grpSp>
          <p:nvGrpSpPr>
            <p:cNvPr id="17" name="Group 17"/>
            <p:cNvGrpSpPr/>
            <p:nvPr/>
          </p:nvGrpSpPr>
          <p:grpSpPr>
            <a:xfrm>
              <a:off x="0" y="0"/>
              <a:ext cx="948267" cy="948267"/>
              <a:chOff x="0" y="0"/>
              <a:chExt cx="812800" cy="812800"/>
            </a:xfrm>
          </p:grpSpPr>
          <p:sp>
            <p:nvSpPr>
              <p:cNvPr id="18" name="Freeform 18"/>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FFF"/>
              </a:solidFill>
              <a:ln cap="sq">
                <a:noFill/>
                <a:prstDash val="solid"/>
                <a:miter/>
              </a:ln>
            </p:spPr>
            <p:txBody>
              <a:bodyPr/>
              <a:lstStyle/>
              <a:p>
                <a:endParaRPr lang="en-US"/>
              </a:p>
            </p:txBody>
          </p:sp>
          <p:sp>
            <p:nvSpPr>
              <p:cNvPr id="19" name="TextBox 19"/>
              <p:cNvSpPr txBox="1"/>
              <p:nvPr/>
            </p:nvSpPr>
            <p:spPr>
              <a:xfrm>
                <a:off x="76200" y="38100"/>
                <a:ext cx="660400" cy="698500"/>
              </a:xfrm>
              <a:prstGeom prst="rect">
                <a:avLst/>
              </a:prstGeom>
            </p:spPr>
            <p:txBody>
              <a:bodyPr lIns="38443" tIns="38443" rIns="38443" bIns="38443" rtlCol="0" anchor="ctr"/>
              <a:lstStyle/>
              <a:p>
                <a:pPr marL="0" lvl="0" indent="0" algn="ctr">
                  <a:lnSpc>
                    <a:spcPts val="1960"/>
                  </a:lnSpc>
                  <a:spcBef>
                    <a:spcPct val="0"/>
                  </a:spcBef>
                </a:pPr>
                <a:endParaRPr/>
              </a:p>
            </p:txBody>
          </p:sp>
        </p:grpSp>
        <p:sp>
          <p:nvSpPr>
            <p:cNvPr id="20" name="TextBox 20"/>
            <p:cNvSpPr txBox="1"/>
            <p:nvPr/>
          </p:nvSpPr>
          <p:spPr>
            <a:xfrm>
              <a:off x="0" y="72234"/>
              <a:ext cx="948267" cy="656421"/>
            </a:xfrm>
            <a:prstGeom prst="rect">
              <a:avLst/>
            </a:prstGeom>
          </p:spPr>
          <p:txBody>
            <a:bodyPr lIns="0" tIns="0" rIns="0" bIns="0" rtlCol="0" anchor="t">
              <a:spAutoFit/>
            </a:bodyPr>
            <a:lstStyle/>
            <a:p>
              <a:pPr algn="ctr">
                <a:lnSpc>
                  <a:spcPts val="4395"/>
                </a:lnSpc>
              </a:pPr>
              <a:r>
                <a:rPr lang="en-US" sz="2799">
                  <a:solidFill>
                    <a:srgbClr val="834E95"/>
                  </a:solidFill>
                  <a:latin typeface="Open Sans Light"/>
                  <a:ea typeface="Open Sans Light"/>
                  <a:cs typeface="Open Sans Light"/>
                  <a:sym typeface="Open Sans"/>
                </a:rPr>
                <a:t>1</a:t>
              </a:r>
            </a:p>
          </p:txBody>
        </p:sp>
      </p:grpSp>
      <p:grpSp>
        <p:nvGrpSpPr>
          <p:cNvPr id="21" name="Group 21"/>
          <p:cNvGrpSpPr/>
          <p:nvPr/>
        </p:nvGrpSpPr>
        <p:grpSpPr>
          <a:xfrm>
            <a:off x="6536133" y="3458162"/>
            <a:ext cx="711200" cy="711200"/>
            <a:chOff x="0" y="0"/>
            <a:chExt cx="948267" cy="948267"/>
          </a:xfrm>
        </p:grpSpPr>
        <p:grpSp>
          <p:nvGrpSpPr>
            <p:cNvPr id="22" name="Group 22"/>
            <p:cNvGrpSpPr/>
            <p:nvPr/>
          </p:nvGrpSpPr>
          <p:grpSpPr>
            <a:xfrm>
              <a:off x="0" y="0"/>
              <a:ext cx="948267" cy="948267"/>
              <a:chOff x="0" y="0"/>
              <a:chExt cx="812800" cy="812800"/>
            </a:xfrm>
          </p:grpSpPr>
          <p:sp>
            <p:nvSpPr>
              <p:cNvPr id="23" name="Freeform 23"/>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FFF"/>
              </a:solidFill>
              <a:ln cap="sq">
                <a:noFill/>
                <a:prstDash val="solid"/>
                <a:miter/>
              </a:ln>
            </p:spPr>
            <p:txBody>
              <a:bodyPr/>
              <a:lstStyle/>
              <a:p>
                <a:endParaRPr lang="en-US"/>
              </a:p>
            </p:txBody>
          </p:sp>
          <p:sp>
            <p:nvSpPr>
              <p:cNvPr id="24" name="TextBox 24"/>
              <p:cNvSpPr txBox="1"/>
              <p:nvPr/>
            </p:nvSpPr>
            <p:spPr>
              <a:xfrm>
                <a:off x="76200" y="38100"/>
                <a:ext cx="660400" cy="698500"/>
              </a:xfrm>
              <a:prstGeom prst="rect">
                <a:avLst/>
              </a:prstGeom>
            </p:spPr>
            <p:txBody>
              <a:bodyPr lIns="38443" tIns="38443" rIns="38443" bIns="38443" rtlCol="0" anchor="ctr"/>
              <a:lstStyle/>
              <a:p>
                <a:pPr marL="0" lvl="0" indent="0" algn="ctr">
                  <a:lnSpc>
                    <a:spcPts val="1960"/>
                  </a:lnSpc>
                  <a:spcBef>
                    <a:spcPct val="0"/>
                  </a:spcBef>
                </a:pPr>
                <a:endParaRPr/>
              </a:p>
            </p:txBody>
          </p:sp>
        </p:grpSp>
        <p:sp>
          <p:nvSpPr>
            <p:cNvPr id="25" name="TextBox 25"/>
            <p:cNvSpPr txBox="1"/>
            <p:nvPr/>
          </p:nvSpPr>
          <p:spPr>
            <a:xfrm>
              <a:off x="0" y="72234"/>
              <a:ext cx="948267" cy="656421"/>
            </a:xfrm>
            <a:prstGeom prst="rect">
              <a:avLst/>
            </a:prstGeom>
          </p:spPr>
          <p:txBody>
            <a:bodyPr lIns="0" tIns="0" rIns="0" bIns="0" rtlCol="0" anchor="t">
              <a:spAutoFit/>
            </a:bodyPr>
            <a:lstStyle/>
            <a:p>
              <a:pPr algn="ctr">
                <a:lnSpc>
                  <a:spcPts val="4395"/>
                </a:lnSpc>
              </a:pPr>
              <a:r>
                <a:rPr lang="en-US" sz="2799">
                  <a:solidFill>
                    <a:srgbClr val="834E95"/>
                  </a:solidFill>
                  <a:latin typeface="Open Sans Light"/>
                  <a:ea typeface="Open Sans Light"/>
                  <a:cs typeface="Open Sans Light"/>
                  <a:sym typeface="Open Sans"/>
                </a:rPr>
                <a:t>2</a:t>
              </a:r>
            </a:p>
          </p:txBody>
        </p:sp>
      </p:grpSp>
      <p:grpSp>
        <p:nvGrpSpPr>
          <p:cNvPr id="26" name="Group 26"/>
          <p:cNvGrpSpPr/>
          <p:nvPr/>
        </p:nvGrpSpPr>
        <p:grpSpPr>
          <a:xfrm>
            <a:off x="12362464" y="3458162"/>
            <a:ext cx="711200" cy="711200"/>
            <a:chOff x="0" y="0"/>
            <a:chExt cx="948267" cy="948267"/>
          </a:xfrm>
        </p:grpSpPr>
        <p:grpSp>
          <p:nvGrpSpPr>
            <p:cNvPr id="27" name="Group 27"/>
            <p:cNvGrpSpPr/>
            <p:nvPr/>
          </p:nvGrpSpPr>
          <p:grpSpPr>
            <a:xfrm>
              <a:off x="0" y="0"/>
              <a:ext cx="948267" cy="948267"/>
              <a:chOff x="0" y="0"/>
              <a:chExt cx="812800" cy="812800"/>
            </a:xfrm>
          </p:grpSpPr>
          <p:sp>
            <p:nvSpPr>
              <p:cNvPr id="28" name="Freeform 28"/>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FFF"/>
              </a:solidFill>
              <a:ln cap="sq">
                <a:noFill/>
                <a:prstDash val="solid"/>
                <a:miter/>
              </a:ln>
            </p:spPr>
            <p:txBody>
              <a:bodyPr/>
              <a:lstStyle/>
              <a:p>
                <a:endParaRPr lang="en-US"/>
              </a:p>
            </p:txBody>
          </p:sp>
          <p:sp>
            <p:nvSpPr>
              <p:cNvPr id="29" name="TextBox 29"/>
              <p:cNvSpPr txBox="1"/>
              <p:nvPr/>
            </p:nvSpPr>
            <p:spPr>
              <a:xfrm>
                <a:off x="76200" y="38100"/>
                <a:ext cx="660400" cy="698500"/>
              </a:xfrm>
              <a:prstGeom prst="rect">
                <a:avLst/>
              </a:prstGeom>
            </p:spPr>
            <p:txBody>
              <a:bodyPr lIns="38443" tIns="38443" rIns="38443" bIns="38443" rtlCol="0" anchor="ctr"/>
              <a:lstStyle/>
              <a:p>
                <a:pPr marL="0" lvl="0" indent="0" algn="ctr">
                  <a:lnSpc>
                    <a:spcPts val="1960"/>
                  </a:lnSpc>
                  <a:spcBef>
                    <a:spcPct val="0"/>
                  </a:spcBef>
                </a:pPr>
                <a:endParaRPr/>
              </a:p>
            </p:txBody>
          </p:sp>
        </p:grpSp>
        <p:sp>
          <p:nvSpPr>
            <p:cNvPr id="30" name="TextBox 30"/>
            <p:cNvSpPr txBox="1"/>
            <p:nvPr/>
          </p:nvSpPr>
          <p:spPr>
            <a:xfrm>
              <a:off x="0" y="72234"/>
              <a:ext cx="948267" cy="656421"/>
            </a:xfrm>
            <a:prstGeom prst="rect">
              <a:avLst/>
            </a:prstGeom>
          </p:spPr>
          <p:txBody>
            <a:bodyPr lIns="0" tIns="0" rIns="0" bIns="0" rtlCol="0" anchor="t">
              <a:spAutoFit/>
            </a:bodyPr>
            <a:lstStyle/>
            <a:p>
              <a:pPr algn="ctr">
                <a:lnSpc>
                  <a:spcPts val="4395"/>
                </a:lnSpc>
              </a:pPr>
              <a:r>
                <a:rPr lang="en-US" sz="2799">
                  <a:solidFill>
                    <a:srgbClr val="834E95"/>
                  </a:solidFill>
                  <a:latin typeface="Open Sans Light"/>
                  <a:ea typeface="Open Sans Light"/>
                  <a:cs typeface="Open Sans Light"/>
                  <a:sym typeface="Open Sans"/>
                </a:rPr>
                <a:t>3</a:t>
              </a:r>
            </a:p>
          </p:txBody>
        </p:sp>
      </p:grpSp>
      <p:sp>
        <p:nvSpPr>
          <p:cNvPr id="31" name="TextBox 31"/>
          <p:cNvSpPr txBox="1"/>
          <p:nvPr/>
        </p:nvSpPr>
        <p:spPr>
          <a:xfrm>
            <a:off x="1497202" y="3596592"/>
            <a:ext cx="3225134" cy="396241"/>
          </a:xfrm>
          <a:prstGeom prst="rect">
            <a:avLst/>
          </a:prstGeom>
        </p:spPr>
        <p:txBody>
          <a:bodyPr lIns="0" tIns="0" rIns="0" bIns="0" rtlCol="0" anchor="t">
            <a:spAutoFit/>
          </a:bodyPr>
          <a:lstStyle/>
          <a:p>
            <a:pPr algn="l">
              <a:lnSpc>
                <a:spcPts val="3359"/>
              </a:lnSpc>
            </a:pPr>
            <a:r>
              <a:rPr lang="en-US" sz="2399" b="1">
                <a:solidFill>
                  <a:srgbClr val="FFFFFF"/>
                </a:solidFill>
                <a:latin typeface="Open Sans Semi-Bold"/>
                <a:ea typeface="Open Sans Semi-Bold"/>
                <a:cs typeface="Open Sans Semi-Bold"/>
                <a:sym typeface="Open Sans Semi-Bold"/>
              </a:rPr>
              <a:t>What is Pathways?</a:t>
            </a:r>
          </a:p>
        </p:txBody>
      </p:sp>
      <p:sp>
        <p:nvSpPr>
          <p:cNvPr id="32" name="TextBox 32"/>
          <p:cNvSpPr txBox="1"/>
          <p:nvPr/>
        </p:nvSpPr>
        <p:spPr>
          <a:xfrm>
            <a:off x="525652" y="4535920"/>
            <a:ext cx="5448300" cy="2938145"/>
          </a:xfrm>
          <a:prstGeom prst="rect">
            <a:avLst/>
          </a:prstGeom>
        </p:spPr>
        <p:txBody>
          <a:bodyPr lIns="0" tIns="0" rIns="0" bIns="0" rtlCol="0" anchor="t">
            <a:spAutoFit/>
          </a:bodyPr>
          <a:lstStyle/>
          <a:p>
            <a:pPr algn="l">
              <a:lnSpc>
                <a:spcPts val="2380"/>
              </a:lnSpc>
            </a:pPr>
            <a:r>
              <a:rPr lang="en-US" sz="1700">
                <a:solidFill>
                  <a:srgbClr val="4B4B4A"/>
                </a:solidFill>
                <a:latin typeface="Open Sans Light"/>
                <a:ea typeface="Open Sans Light"/>
                <a:cs typeface="Open Sans Light"/>
                <a:sym typeface="Open Sans"/>
              </a:rPr>
              <a:t>The Pathways Programme by South of Scotland Enterprise (SOSE) is a support initiative designed to help people in the South of Scotland turn their business ideas into reality.</a:t>
            </a:r>
          </a:p>
          <a:p>
            <a:pPr algn="l">
              <a:lnSpc>
                <a:spcPts val="2380"/>
              </a:lnSpc>
            </a:pPr>
            <a:endParaRPr lang="en-US" sz="1700">
              <a:solidFill>
                <a:srgbClr val="4B4B4A"/>
              </a:solidFill>
              <a:latin typeface="Open Sans Light"/>
              <a:ea typeface="Open Sans Light"/>
              <a:cs typeface="Open Sans Light"/>
              <a:sym typeface="Open Sans"/>
            </a:endParaRPr>
          </a:p>
          <a:p>
            <a:pPr algn="l">
              <a:lnSpc>
                <a:spcPts val="2380"/>
              </a:lnSpc>
            </a:pPr>
            <a:r>
              <a:rPr lang="en-US" sz="1700">
                <a:solidFill>
                  <a:srgbClr val="4B4B4A"/>
                </a:solidFill>
                <a:latin typeface="Open Sans Light"/>
                <a:ea typeface="Open Sans Light"/>
                <a:cs typeface="Open Sans Light"/>
                <a:sym typeface="Open Sans"/>
              </a:rPr>
              <a:t>It specifically focuses on women and under-represented groups, helping them overcome the personal and practical barriers that often make starting a business feel overwhelming.</a:t>
            </a:r>
          </a:p>
          <a:p>
            <a:pPr algn="l">
              <a:lnSpc>
                <a:spcPts val="2380"/>
              </a:lnSpc>
            </a:pPr>
            <a:endParaRPr lang="en-US" sz="1700">
              <a:solidFill>
                <a:srgbClr val="4B4B4A"/>
              </a:solidFill>
              <a:latin typeface="Open Sans Light"/>
              <a:ea typeface="Open Sans Light"/>
              <a:cs typeface="Open Sans Light"/>
              <a:sym typeface="Open Sans"/>
            </a:endParaRPr>
          </a:p>
        </p:txBody>
      </p:sp>
      <p:sp>
        <p:nvSpPr>
          <p:cNvPr id="33" name="TextBox 33"/>
          <p:cNvSpPr txBox="1"/>
          <p:nvPr/>
        </p:nvSpPr>
        <p:spPr>
          <a:xfrm>
            <a:off x="17259300" y="9450703"/>
            <a:ext cx="152400" cy="200025"/>
          </a:xfrm>
          <a:prstGeom prst="rect">
            <a:avLst/>
          </a:prstGeom>
        </p:spPr>
        <p:txBody>
          <a:bodyPr wrap="none" lIns="0" tIns="0" rIns="0" bIns="0" rtlCol="0" anchor="t">
            <a:spAutoFit/>
          </a:bodyPr>
          <a:lstStyle/>
          <a:p>
            <a:pPr algn="ctr">
              <a:lnSpc>
                <a:spcPts val="2800"/>
              </a:lnSpc>
              <a:spcBef>
                <a:spcPct val="0"/>
              </a:spcBef>
            </a:pPr>
            <a:r>
              <a:rPr lang="en-US" sz="2000" b="1">
                <a:solidFill>
                  <a:srgbClr val="FFFFFF"/>
                </a:solidFill>
                <a:latin typeface="Open Sans Medium"/>
                <a:ea typeface="Open Sans Medium"/>
                <a:cs typeface="Open Sans Medium"/>
                <a:sym typeface="Open Sans Medium"/>
              </a:rPr>
              <a:t>2</a:t>
            </a:r>
          </a:p>
        </p:txBody>
      </p:sp>
      <p:sp>
        <p:nvSpPr>
          <p:cNvPr id="34" name="TextBox 34"/>
          <p:cNvSpPr txBox="1"/>
          <p:nvPr/>
        </p:nvSpPr>
        <p:spPr>
          <a:xfrm>
            <a:off x="790859" y="968035"/>
            <a:ext cx="16577021" cy="679449"/>
          </a:xfrm>
          <a:prstGeom prst="rect">
            <a:avLst/>
          </a:prstGeom>
        </p:spPr>
        <p:txBody>
          <a:bodyPr lIns="0" tIns="0" rIns="0" bIns="0" rtlCol="0" anchor="t">
            <a:spAutoFit/>
          </a:bodyPr>
          <a:lstStyle/>
          <a:p>
            <a:pPr algn="l">
              <a:lnSpc>
                <a:spcPts val="5600"/>
              </a:lnSpc>
              <a:spcBef>
                <a:spcPct val="0"/>
              </a:spcBef>
            </a:pPr>
            <a:r>
              <a:rPr lang="en-US" sz="4000" b="1" dirty="0">
                <a:solidFill>
                  <a:srgbClr val="177478"/>
                </a:solidFill>
                <a:latin typeface="Montserrat Semi-Bold"/>
                <a:ea typeface="Montserrat Semi-Bold"/>
                <a:cs typeface="Montserrat Semi-Bold"/>
                <a:sym typeface="Montserrat Semi-Bold"/>
              </a:rPr>
              <a:t>Understanding opportunities, ideas and local entrepreneurship</a:t>
            </a:r>
          </a:p>
        </p:txBody>
      </p:sp>
      <p:sp>
        <p:nvSpPr>
          <p:cNvPr id="35" name="TextBox 35"/>
          <p:cNvSpPr txBox="1"/>
          <p:nvPr/>
        </p:nvSpPr>
        <p:spPr>
          <a:xfrm>
            <a:off x="7325704" y="3596592"/>
            <a:ext cx="3225134" cy="396241"/>
          </a:xfrm>
          <a:prstGeom prst="rect">
            <a:avLst/>
          </a:prstGeom>
        </p:spPr>
        <p:txBody>
          <a:bodyPr lIns="0" tIns="0" rIns="0" bIns="0" rtlCol="0" anchor="t">
            <a:spAutoFit/>
          </a:bodyPr>
          <a:lstStyle/>
          <a:p>
            <a:pPr algn="l">
              <a:lnSpc>
                <a:spcPts val="3359"/>
              </a:lnSpc>
            </a:pPr>
            <a:r>
              <a:rPr lang="en-US" sz="2399" b="1">
                <a:solidFill>
                  <a:srgbClr val="FFFFFF"/>
                </a:solidFill>
                <a:latin typeface="Open Sans Semi-Bold"/>
                <a:ea typeface="Open Sans Semi-Bold"/>
                <a:cs typeface="Open Sans Semi-Bold"/>
                <a:sym typeface="Open Sans Semi-Bold"/>
              </a:rPr>
              <a:t>What will you gain?</a:t>
            </a:r>
          </a:p>
        </p:txBody>
      </p:sp>
      <p:sp>
        <p:nvSpPr>
          <p:cNvPr id="36" name="TextBox 36"/>
          <p:cNvSpPr txBox="1"/>
          <p:nvPr/>
        </p:nvSpPr>
        <p:spPr>
          <a:xfrm>
            <a:off x="13149864" y="3596592"/>
            <a:ext cx="3225134" cy="396241"/>
          </a:xfrm>
          <a:prstGeom prst="rect">
            <a:avLst/>
          </a:prstGeom>
        </p:spPr>
        <p:txBody>
          <a:bodyPr lIns="0" tIns="0" rIns="0" bIns="0" rtlCol="0" anchor="t">
            <a:spAutoFit/>
          </a:bodyPr>
          <a:lstStyle/>
          <a:p>
            <a:pPr algn="l">
              <a:lnSpc>
                <a:spcPts val="3359"/>
              </a:lnSpc>
            </a:pPr>
            <a:r>
              <a:rPr lang="en-US" sz="2399" b="1">
                <a:solidFill>
                  <a:srgbClr val="FFFFFF"/>
                </a:solidFill>
                <a:latin typeface="Open Sans Semi-Bold"/>
                <a:ea typeface="Open Sans Semi-Bold"/>
                <a:cs typeface="Open Sans Semi-Bold"/>
                <a:sym typeface="Open Sans Semi-Bold"/>
              </a:rPr>
              <a:t>Session Structure</a:t>
            </a:r>
          </a:p>
        </p:txBody>
      </p:sp>
      <p:sp>
        <p:nvSpPr>
          <p:cNvPr id="37" name="TextBox 37"/>
          <p:cNvSpPr txBox="1"/>
          <p:nvPr/>
        </p:nvSpPr>
        <p:spPr>
          <a:xfrm>
            <a:off x="790859" y="2551033"/>
            <a:ext cx="16207747" cy="280670"/>
          </a:xfrm>
          <a:prstGeom prst="rect">
            <a:avLst/>
          </a:prstGeom>
        </p:spPr>
        <p:txBody>
          <a:bodyPr lIns="0" tIns="0" rIns="0" bIns="0" rtlCol="0" anchor="t">
            <a:spAutoFit/>
          </a:bodyPr>
          <a:lstStyle/>
          <a:p>
            <a:pPr algn="l">
              <a:lnSpc>
                <a:spcPts val="2380"/>
              </a:lnSpc>
              <a:spcBef>
                <a:spcPct val="0"/>
              </a:spcBef>
            </a:pPr>
            <a:r>
              <a:rPr lang="en-US" sz="1700" dirty="0">
                <a:solidFill>
                  <a:srgbClr val="834E95"/>
                </a:solidFill>
                <a:latin typeface="Montserrat"/>
                <a:ea typeface="Montserrat"/>
                <a:cs typeface="Montserrat"/>
                <a:sym typeface="Montserrat"/>
              </a:rPr>
              <a:t>This </a:t>
            </a:r>
            <a:r>
              <a:rPr lang="en-US" sz="1700" dirty="0" err="1">
                <a:solidFill>
                  <a:srgbClr val="834E95"/>
                </a:solidFill>
                <a:latin typeface="Montserrat"/>
                <a:ea typeface="Montserrat"/>
                <a:cs typeface="Montserrat"/>
                <a:sym typeface="Montserrat"/>
              </a:rPr>
              <a:t>programme</a:t>
            </a:r>
            <a:r>
              <a:rPr lang="en-US" sz="1700" dirty="0">
                <a:solidFill>
                  <a:srgbClr val="834E95"/>
                </a:solidFill>
                <a:latin typeface="Montserrat"/>
                <a:ea typeface="Montserrat"/>
                <a:cs typeface="Montserrat"/>
                <a:sym typeface="Montserrat"/>
              </a:rPr>
              <a:t> is about exploring ideas, building confidence and understanding how enterprise can create opportunities in the South of Scotland.</a:t>
            </a:r>
          </a:p>
        </p:txBody>
      </p:sp>
      <p:sp>
        <p:nvSpPr>
          <p:cNvPr id="38" name="TextBox 38"/>
          <p:cNvSpPr txBox="1"/>
          <p:nvPr/>
        </p:nvSpPr>
        <p:spPr>
          <a:xfrm>
            <a:off x="6278752" y="4535920"/>
            <a:ext cx="5448300" cy="4709795"/>
          </a:xfrm>
          <a:prstGeom prst="rect">
            <a:avLst/>
          </a:prstGeom>
        </p:spPr>
        <p:txBody>
          <a:bodyPr lIns="0" tIns="0" rIns="0" bIns="0" rtlCol="0" anchor="t">
            <a:spAutoFit/>
          </a:bodyPr>
          <a:lstStyle/>
          <a:p>
            <a:pPr marL="367031" lvl="1" indent="-183515" algn="l">
              <a:lnSpc>
                <a:spcPts val="2380"/>
              </a:lnSpc>
              <a:buFont typeface="Arial"/>
              <a:buChar char="•"/>
            </a:pPr>
            <a:r>
              <a:rPr lang="en-US" sz="1700">
                <a:solidFill>
                  <a:srgbClr val="4B4B4A"/>
                </a:solidFill>
                <a:latin typeface="Open Sans Light"/>
                <a:ea typeface="Open Sans Light"/>
                <a:cs typeface="Open Sans Light"/>
                <a:sym typeface="Open Sans"/>
              </a:rPr>
              <a:t>Confidence &amp; Coaching: Personal support from local coaches to help you move past self-doubt and build the resilience needed to run a business.</a:t>
            </a:r>
          </a:p>
          <a:p>
            <a:pPr algn="l">
              <a:lnSpc>
                <a:spcPts val="2380"/>
              </a:lnSpc>
            </a:pPr>
            <a:endParaRPr lang="en-US" sz="1700">
              <a:solidFill>
                <a:srgbClr val="4B4B4A"/>
              </a:solidFill>
              <a:latin typeface="Open Sans Light"/>
              <a:ea typeface="Open Sans Light"/>
              <a:cs typeface="Open Sans Light"/>
              <a:sym typeface="Open Sans"/>
            </a:endParaRPr>
          </a:p>
          <a:p>
            <a:pPr marL="367031" lvl="1" indent="-183515" algn="l">
              <a:lnSpc>
                <a:spcPts val="2380"/>
              </a:lnSpc>
              <a:buFont typeface="Arial"/>
              <a:buChar char="•"/>
            </a:pPr>
            <a:r>
              <a:rPr lang="en-US" sz="1700">
                <a:solidFill>
                  <a:srgbClr val="4B4B4A"/>
                </a:solidFill>
                <a:latin typeface="Open Sans Light"/>
                <a:ea typeface="Open Sans Light"/>
                <a:cs typeface="Open Sans Light"/>
                <a:sym typeface="Open Sans"/>
              </a:rPr>
              <a:t>Financial Help: Small grants (up to £1,000) to help pay for start-up essentials like equipment, marketing, or training.</a:t>
            </a:r>
          </a:p>
          <a:p>
            <a:pPr algn="l">
              <a:lnSpc>
                <a:spcPts val="2380"/>
              </a:lnSpc>
            </a:pPr>
            <a:endParaRPr lang="en-US" sz="1700">
              <a:solidFill>
                <a:srgbClr val="4B4B4A"/>
              </a:solidFill>
              <a:latin typeface="Open Sans Light"/>
              <a:ea typeface="Open Sans Light"/>
              <a:cs typeface="Open Sans Light"/>
              <a:sym typeface="Open Sans"/>
            </a:endParaRPr>
          </a:p>
          <a:p>
            <a:pPr marL="367031" lvl="1" indent="-183515" algn="l">
              <a:lnSpc>
                <a:spcPts val="2380"/>
              </a:lnSpc>
              <a:buFont typeface="Arial"/>
              <a:buChar char="•"/>
            </a:pPr>
            <a:r>
              <a:rPr lang="en-US" sz="1700">
                <a:solidFill>
                  <a:srgbClr val="4B4B4A"/>
                </a:solidFill>
                <a:latin typeface="Open Sans Light"/>
                <a:ea typeface="Open Sans Light"/>
                <a:cs typeface="Open Sans Light"/>
                <a:sym typeface="Open Sans"/>
              </a:rPr>
              <a:t>Community: Connection to a network of other local entrepreneurs so you don’t have to start your journey alone.</a:t>
            </a:r>
          </a:p>
          <a:p>
            <a:pPr algn="l">
              <a:lnSpc>
                <a:spcPts val="2380"/>
              </a:lnSpc>
            </a:pPr>
            <a:endParaRPr lang="en-US" sz="1700">
              <a:solidFill>
                <a:srgbClr val="4B4B4A"/>
              </a:solidFill>
              <a:latin typeface="Open Sans Light"/>
              <a:ea typeface="Open Sans Light"/>
              <a:cs typeface="Open Sans Light"/>
              <a:sym typeface="Open Sans"/>
            </a:endParaRPr>
          </a:p>
          <a:p>
            <a:pPr marL="367031" lvl="1" indent="-183515" algn="l">
              <a:lnSpc>
                <a:spcPts val="2380"/>
              </a:lnSpc>
              <a:buFont typeface="Arial"/>
              <a:buChar char="•"/>
            </a:pPr>
            <a:r>
              <a:rPr lang="en-US" sz="1700">
                <a:solidFill>
                  <a:srgbClr val="4B4B4A"/>
                </a:solidFill>
                <a:latin typeface="Open Sans Light"/>
                <a:ea typeface="Open Sans Light"/>
                <a:cs typeface="Open Sans Light"/>
                <a:sym typeface="Open Sans"/>
              </a:rPr>
              <a:t>Growth Support: Specialist coaching for those ready to scale up or innovate their existing business.</a:t>
            </a:r>
          </a:p>
          <a:p>
            <a:pPr algn="l">
              <a:lnSpc>
                <a:spcPts val="2380"/>
              </a:lnSpc>
            </a:pPr>
            <a:endParaRPr lang="en-US" sz="1700">
              <a:solidFill>
                <a:srgbClr val="4B4B4A"/>
              </a:solidFill>
              <a:latin typeface="Open Sans Light"/>
              <a:ea typeface="Open Sans Light"/>
              <a:cs typeface="Open Sans Light"/>
              <a:sym typeface="Open Sans"/>
            </a:endParaRPr>
          </a:p>
        </p:txBody>
      </p:sp>
      <p:sp>
        <p:nvSpPr>
          <p:cNvPr id="39" name="TextBox 39"/>
          <p:cNvSpPr txBox="1"/>
          <p:nvPr/>
        </p:nvSpPr>
        <p:spPr>
          <a:xfrm>
            <a:off x="12016323" y="4516870"/>
            <a:ext cx="5448300" cy="2249805"/>
          </a:xfrm>
          <a:prstGeom prst="rect">
            <a:avLst/>
          </a:prstGeom>
        </p:spPr>
        <p:txBody>
          <a:bodyPr lIns="0" tIns="0" rIns="0" bIns="0" rtlCol="0" anchor="t">
            <a:spAutoFit/>
          </a:bodyPr>
          <a:lstStyle/>
          <a:p>
            <a:pPr marL="367031" lvl="1" indent="-183515" algn="l">
              <a:lnSpc>
                <a:spcPts val="2550"/>
              </a:lnSpc>
              <a:buAutoNum type="arabicPeriod"/>
            </a:pPr>
            <a:r>
              <a:rPr lang="en-US" sz="1700">
                <a:solidFill>
                  <a:srgbClr val="4B4B4A"/>
                </a:solidFill>
                <a:latin typeface="Open Sans Light"/>
                <a:ea typeface="Open Sans Light"/>
                <a:cs typeface="Open Sans Light"/>
                <a:sym typeface="Open Sans"/>
              </a:rPr>
              <a:t>Introduction video</a:t>
            </a:r>
          </a:p>
          <a:p>
            <a:pPr marL="367031" lvl="1" indent="-183515" algn="l">
              <a:lnSpc>
                <a:spcPts val="2550"/>
              </a:lnSpc>
              <a:buAutoNum type="arabicPeriod"/>
            </a:pPr>
            <a:r>
              <a:rPr lang="en-US" sz="1700">
                <a:solidFill>
                  <a:srgbClr val="4B4B4A"/>
                </a:solidFill>
                <a:latin typeface="Open Sans Light"/>
                <a:ea typeface="Open Sans Light"/>
                <a:cs typeface="Open Sans Light"/>
                <a:sym typeface="Open Sans"/>
              </a:rPr>
              <a:t>Understanding entrepreneurship</a:t>
            </a:r>
          </a:p>
          <a:p>
            <a:pPr marL="367031" lvl="1" indent="-183515" algn="l">
              <a:lnSpc>
                <a:spcPts val="2550"/>
              </a:lnSpc>
              <a:buAutoNum type="arabicPeriod"/>
            </a:pPr>
            <a:r>
              <a:rPr lang="en-US" sz="1700">
                <a:solidFill>
                  <a:srgbClr val="4B4B4A"/>
                </a:solidFill>
                <a:latin typeface="Open Sans Light"/>
                <a:ea typeface="Open Sans Light"/>
                <a:cs typeface="Open Sans Light"/>
                <a:sym typeface="Open Sans"/>
              </a:rPr>
              <a:t>Regional opportunities</a:t>
            </a:r>
          </a:p>
          <a:p>
            <a:pPr marL="367031" lvl="1" indent="-183515" algn="l">
              <a:lnSpc>
                <a:spcPts val="2550"/>
              </a:lnSpc>
              <a:buAutoNum type="arabicPeriod"/>
            </a:pPr>
            <a:r>
              <a:rPr lang="en-US" sz="1700">
                <a:solidFill>
                  <a:srgbClr val="4B4B4A"/>
                </a:solidFill>
                <a:latin typeface="Open Sans Light"/>
                <a:ea typeface="Open Sans Light"/>
                <a:cs typeface="Open Sans Light"/>
                <a:sym typeface="Open Sans"/>
              </a:rPr>
              <a:t>Case study</a:t>
            </a:r>
          </a:p>
          <a:p>
            <a:pPr marL="367031" lvl="1" indent="-183515" algn="l">
              <a:lnSpc>
                <a:spcPts val="2550"/>
              </a:lnSpc>
              <a:buAutoNum type="arabicPeriod"/>
            </a:pPr>
            <a:r>
              <a:rPr lang="en-US" sz="1700">
                <a:solidFill>
                  <a:srgbClr val="4B4B4A"/>
                </a:solidFill>
                <a:latin typeface="Open Sans Light"/>
                <a:ea typeface="Open Sans Light"/>
                <a:cs typeface="Open Sans Light"/>
                <a:sym typeface="Open Sans"/>
              </a:rPr>
              <a:t>Activity</a:t>
            </a:r>
          </a:p>
          <a:p>
            <a:pPr marL="367031" lvl="1" indent="-183515" algn="l">
              <a:lnSpc>
                <a:spcPts val="2550"/>
              </a:lnSpc>
              <a:buAutoNum type="arabicPeriod"/>
            </a:pPr>
            <a:r>
              <a:rPr lang="en-US" sz="1700">
                <a:solidFill>
                  <a:srgbClr val="4B4B4A"/>
                </a:solidFill>
                <a:latin typeface="Open Sans Light"/>
                <a:ea typeface="Open Sans Light"/>
                <a:cs typeface="Open Sans Light"/>
                <a:sym typeface="Open Sans"/>
              </a:rPr>
              <a:t>Reflection</a:t>
            </a:r>
          </a:p>
          <a:p>
            <a:pPr marL="367031" lvl="1" indent="-183515" algn="l">
              <a:lnSpc>
                <a:spcPts val="2550"/>
              </a:lnSpc>
              <a:buAutoNum type="arabicPeriod"/>
            </a:pPr>
            <a:r>
              <a:rPr lang="en-US" sz="1700">
                <a:solidFill>
                  <a:srgbClr val="4B4B4A"/>
                </a:solidFill>
                <a:latin typeface="Open Sans Light"/>
                <a:ea typeface="Open Sans Light"/>
                <a:cs typeface="Open Sans Light"/>
                <a:sym typeface="Open Sans"/>
              </a:rPr>
              <a:t>Key takeaways</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6836254" y="9258300"/>
            <a:ext cx="1538935" cy="1083307"/>
            <a:chOff x="0" y="0"/>
            <a:chExt cx="1538935" cy="1083310"/>
          </a:xfrm>
        </p:grpSpPr>
        <p:sp>
          <p:nvSpPr>
            <p:cNvPr id="3" name="Freeform 3"/>
            <p:cNvSpPr/>
            <p:nvPr/>
          </p:nvSpPr>
          <p:spPr>
            <a:xfrm>
              <a:off x="63500" y="63500"/>
              <a:ext cx="1411608" cy="956310"/>
            </a:xfrm>
            <a:custGeom>
              <a:avLst/>
              <a:gdLst/>
              <a:ahLst/>
              <a:cxnLst/>
              <a:rect l="l" t="t" r="r" b="b"/>
              <a:pathLst>
                <a:path w="1411608" h="956310">
                  <a:moveTo>
                    <a:pt x="529591" y="0"/>
                  </a:moveTo>
                  <a:cubicBezTo>
                    <a:pt x="395479" y="0"/>
                    <a:pt x="281052" y="31115"/>
                    <a:pt x="184531" y="111379"/>
                  </a:cubicBezTo>
                  <a:cubicBezTo>
                    <a:pt x="65532" y="210439"/>
                    <a:pt x="0" y="347599"/>
                    <a:pt x="0" y="573024"/>
                  </a:cubicBezTo>
                  <a:cubicBezTo>
                    <a:pt x="0" y="701548"/>
                    <a:pt x="18669" y="829310"/>
                    <a:pt x="55880" y="956310"/>
                  </a:cubicBezTo>
                  <a:lnTo>
                    <a:pt x="552197" y="956310"/>
                  </a:lnTo>
                  <a:cubicBezTo>
                    <a:pt x="586487" y="917702"/>
                    <a:pt x="622174" y="879602"/>
                    <a:pt x="659258" y="842010"/>
                  </a:cubicBezTo>
                  <a:cubicBezTo>
                    <a:pt x="866015" y="632587"/>
                    <a:pt x="1104521" y="449580"/>
                    <a:pt x="1374778" y="293370"/>
                  </a:cubicBezTo>
                  <a:lnTo>
                    <a:pt x="1411608" y="272923"/>
                  </a:lnTo>
                  <a:cubicBezTo>
                    <a:pt x="1399543" y="265938"/>
                    <a:pt x="1387224" y="258191"/>
                    <a:pt x="1374778" y="251206"/>
                  </a:cubicBezTo>
                  <a:cubicBezTo>
                    <a:pt x="1104521" y="94996"/>
                    <a:pt x="898400" y="41656"/>
                    <a:pt x="691770" y="12573"/>
                  </a:cubicBezTo>
                  <a:cubicBezTo>
                    <a:pt x="634747" y="4572"/>
                    <a:pt x="580772" y="0"/>
                    <a:pt x="529591" y="0"/>
                  </a:cubicBezTo>
                  <a:close/>
                </a:path>
              </a:pathLst>
            </a:custGeom>
            <a:solidFill>
              <a:srgbClr val="402957"/>
            </a:solidFill>
          </p:spPr>
          <p:txBody>
            <a:bodyPr/>
            <a:lstStyle/>
            <a:p>
              <a:endParaRPr lang="en-US"/>
            </a:p>
          </p:txBody>
        </p:sp>
        <p:sp>
          <p:nvSpPr>
            <p:cNvPr id="4" name="Freeform 4"/>
            <p:cNvSpPr/>
            <p:nvPr/>
          </p:nvSpPr>
          <p:spPr>
            <a:xfrm>
              <a:off x="1475108" y="336423"/>
              <a:ext cx="254" cy="683387"/>
            </a:xfrm>
            <a:custGeom>
              <a:avLst/>
              <a:gdLst/>
              <a:ahLst/>
              <a:cxnLst/>
              <a:rect l="l" t="t" r="r" b="b"/>
              <a:pathLst>
                <a:path w="254" h="683387">
                  <a:moveTo>
                    <a:pt x="0" y="0"/>
                  </a:moveTo>
                  <a:lnTo>
                    <a:pt x="0" y="683387"/>
                  </a:lnTo>
                  <a:lnTo>
                    <a:pt x="254" y="683387"/>
                  </a:lnTo>
                  <a:lnTo>
                    <a:pt x="254" y="254"/>
                  </a:lnTo>
                  <a:cubicBezTo>
                    <a:pt x="127" y="254"/>
                    <a:pt x="0" y="127"/>
                    <a:pt x="0" y="127"/>
                  </a:cubicBezTo>
                  <a:close/>
                </a:path>
              </a:pathLst>
            </a:custGeom>
            <a:solidFill>
              <a:srgbClr val="402957"/>
            </a:solidFill>
          </p:spPr>
          <p:txBody>
            <a:bodyPr/>
            <a:lstStyle/>
            <a:p>
              <a:endParaRPr lang="en-US"/>
            </a:p>
          </p:txBody>
        </p:sp>
        <p:sp>
          <p:nvSpPr>
            <p:cNvPr id="5" name="Freeform 5"/>
            <p:cNvSpPr/>
            <p:nvPr/>
          </p:nvSpPr>
          <p:spPr>
            <a:xfrm>
              <a:off x="1475235" y="336169"/>
              <a:ext cx="254" cy="381"/>
            </a:xfrm>
            <a:custGeom>
              <a:avLst/>
              <a:gdLst/>
              <a:ahLst/>
              <a:cxnLst/>
              <a:rect l="l" t="t" r="r" b="b"/>
              <a:pathLst>
                <a:path w="254" h="381">
                  <a:moveTo>
                    <a:pt x="254" y="127"/>
                  </a:moveTo>
                  <a:cubicBezTo>
                    <a:pt x="127" y="127"/>
                    <a:pt x="0" y="254"/>
                    <a:pt x="0" y="254"/>
                  </a:cubicBezTo>
                  <a:cubicBezTo>
                    <a:pt x="127" y="254"/>
                    <a:pt x="254" y="381"/>
                    <a:pt x="254" y="381"/>
                  </a:cubicBezTo>
                  <a:lnTo>
                    <a:pt x="254" y="0"/>
                  </a:lnTo>
                  <a:close/>
                </a:path>
              </a:pathLst>
            </a:custGeom>
            <a:solidFill>
              <a:srgbClr val="3BC9D4"/>
            </a:solidFill>
          </p:spPr>
          <p:txBody>
            <a:bodyPr/>
            <a:lstStyle/>
            <a:p>
              <a:endParaRPr lang="en-US"/>
            </a:p>
          </p:txBody>
        </p:sp>
        <p:sp>
          <p:nvSpPr>
            <p:cNvPr id="6" name="Freeform 6"/>
            <p:cNvSpPr/>
            <p:nvPr/>
          </p:nvSpPr>
          <p:spPr>
            <a:xfrm>
              <a:off x="615824" y="336423"/>
              <a:ext cx="859411" cy="683387"/>
            </a:xfrm>
            <a:custGeom>
              <a:avLst/>
              <a:gdLst/>
              <a:ahLst/>
              <a:cxnLst/>
              <a:rect l="l" t="t" r="r" b="b"/>
              <a:pathLst>
                <a:path w="859411" h="683387">
                  <a:moveTo>
                    <a:pt x="859284" y="0"/>
                  </a:moveTo>
                  <a:lnTo>
                    <a:pt x="822454" y="20447"/>
                  </a:lnTo>
                  <a:cubicBezTo>
                    <a:pt x="552197" y="176657"/>
                    <a:pt x="313691" y="359664"/>
                    <a:pt x="107061" y="569087"/>
                  </a:cubicBezTo>
                  <a:cubicBezTo>
                    <a:pt x="69850" y="606806"/>
                    <a:pt x="34163" y="644906"/>
                    <a:pt x="0" y="683387"/>
                  </a:cubicBezTo>
                  <a:lnTo>
                    <a:pt x="859411" y="683387"/>
                  </a:lnTo>
                  <a:lnTo>
                    <a:pt x="859411" y="0"/>
                  </a:lnTo>
                  <a:close/>
                </a:path>
              </a:pathLst>
            </a:custGeom>
            <a:solidFill>
              <a:srgbClr val="3BC9D4"/>
            </a:solidFill>
          </p:spPr>
          <p:txBody>
            <a:bodyPr/>
            <a:lstStyle/>
            <a:p>
              <a:endParaRPr lang="en-US"/>
            </a:p>
          </p:txBody>
        </p:sp>
      </p:grpSp>
      <p:grpSp>
        <p:nvGrpSpPr>
          <p:cNvPr id="7" name="Group 7"/>
          <p:cNvGrpSpPr/>
          <p:nvPr/>
        </p:nvGrpSpPr>
        <p:grpSpPr>
          <a:xfrm>
            <a:off x="1028700" y="2654588"/>
            <a:ext cx="711200" cy="711200"/>
            <a:chOff x="0" y="0"/>
            <a:chExt cx="948267" cy="948267"/>
          </a:xfrm>
        </p:grpSpPr>
        <p:grpSp>
          <p:nvGrpSpPr>
            <p:cNvPr id="8" name="Group 8"/>
            <p:cNvGrpSpPr/>
            <p:nvPr/>
          </p:nvGrpSpPr>
          <p:grpSpPr>
            <a:xfrm>
              <a:off x="0" y="0"/>
              <a:ext cx="948267" cy="948267"/>
              <a:chOff x="0" y="0"/>
              <a:chExt cx="812800" cy="812800"/>
            </a:xfrm>
          </p:grpSpPr>
          <p:sp>
            <p:nvSpPr>
              <p:cNvPr id="9" name="Freeform 9"/>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177478"/>
              </a:solidFill>
              <a:ln cap="sq">
                <a:noFill/>
                <a:prstDash val="solid"/>
                <a:miter/>
              </a:ln>
            </p:spPr>
            <p:txBody>
              <a:bodyPr/>
              <a:lstStyle/>
              <a:p>
                <a:endParaRPr lang="en-US"/>
              </a:p>
            </p:txBody>
          </p:sp>
          <p:sp>
            <p:nvSpPr>
              <p:cNvPr id="10" name="TextBox 10"/>
              <p:cNvSpPr txBox="1"/>
              <p:nvPr/>
            </p:nvSpPr>
            <p:spPr>
              <a:xfrm>
                <a:off x="76200" y="38100"/>
                <a:ext cx="660400" cy="698500"/>
              </a:xfrm>
              <a:prstGeom prst="rect">
                <a:avLst/>
              </a:prstGeom>
            </p:spPr>
            <p:txBody>
              <a:bodyPr lIns="38443" tIns="38443" rIns="38443" bIns="38443" rtlCol="0" anchor="ctr"/>
              <a:lstStyle/>
              <a:p>
                <a:pPr marL="0" lvl="0" indent="0" algn="ctr">
                  <a:lnSpc>
                    <a:spcPts val="1960"/>
                  </a:lnSpc>
                  <a:spcBef>
                    <a:spcPct val="0"/>
                  </a:spcBef>
                </a:pPr>
                <a:endParaRPr/>
              </a:p>
            </p:txBody>
          </p:sp>
        </p:grpSp>
        <p:sp>
          <p:nvSpPr>
            <p:cNvPr id="11" name="TextBox 11"/>
            <p:cNvSpPr txBox="1"/>
            <p:nvPr/>
          </p:nvSpPr>
          <p:spPr>
            <a:xfrm>
              <a:off x="0" y="72234"/>
              <a:ext cx="948267" cy="656421"/>
            </a:xfrm>
            <a:prstGeom prst="rect">
              <a:avLst/>
            </a:prstGeom>
          </p:spPr>
          <p:txBody>
            <a:bodyPr lIns="0" tIns="0" rIns="0" bIns="0" rtlCol="0" anchor="t">
              <a:spAutoFit/>
            </a:bodyPr>
            <a:lstStyle/>
            <a:p>
              <a:pPr algn="ctr">
                <a:lnSpc>
                  <a:spcPts val="4395"/>
                </a:lnSpc>
              </a:pPr>
              <a:r>
                <a:rPr lang="en-US" sz="2799">
                  <a:solidFill>
                    <a:srgbClr val="FFFFFF"/>
                  </a:solidFill>
                  <a:latin typeface="Open Sans Light"/>
                  <a:ea typeface="Open Sans Light"/>
                  <a:cs typeface="Open Sans Light"/>
                  <a:sym typeface="Open Sans"/>
                </a:rPr>
                <a:t>1</a:t>
              </a:r>
            </a:p>
          </p:txBody>
        </p:sp>
      </p:grpSp>
      <p:grpSp>
        <p:nvGrpSpPr>
          <p:cNvPr id="12" name="Group 12"/>
          <p:cNvGrpSpPr/>
          <p:nvPr/>
        </p:nvGrpSpPr>
        <p:grpSpPr>
          <a:xfrm>
            <a:off x="1028700" y="3638745"/>
            <a:ext cx="711200" cy="711200"/>
            <a:chOff x="0" y="0"/>
            <a:chExt cx="948267" cy="948267"/>
          </a:xfrm>
        </p:grpSpPr>
        <p:grpSp>
          <p:nvGrpSpPr>
            <p:cNvPr id="13" name="Group 13"/>
            <p:cNvGrpSpPr/>
            <p:nvPr/>
          </p:nvGrpSpPr>
          <p:grpSpPr>
            <a:xfrm>
              <a:off x="0" y="0"/>
              <a:ext cx="948267" cy="948267"/>
              <a:chOff x="0" y="0"/>
              <a:chExt cx="812800" cy="812800"/>
            </a:xfrm>
          </p:grpSpPr>
          <p:sp>
            <p:nvSpPr>
              <p:cNvPr id="14" name="Freeform 14"/>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177478"/>
              </a:solidFill>
              <a:ln cap="sq">
                <a:noFill/>
                <a:prstDash val="solid"/>
                <a:miter/>
              </a:ln>
            </p:spPr>
            <p:txBody>
              <a:bodyPr/>
              <a:lstStyle/>
              <a:p>
                <a:endParaRPr lang="en-US"/>
              </a:p>
            </p:txBody>
          </p:sp>
          <p:sp>
            <p:nvSpPr>
              <p:cNvPr id="15" name="TextBox 15"/>
              <p:cNvSpPr txBox="1"/>
              <p:nvPr/>
            </p:nvSpPr>
            <p:spPr>
              <a:xfrm>
                <a:off x="76200" y="38100"/>
                <a:ext cx="660400" cy="698500"/>
              </a:xfrm>
              <a:prstGeom prst="rect">
                <a:avLst/>
              </a:prstGeom>
            </p:spPr>
            <p:txBody>
              <a:bodyPr lIns="38443" tIns="38443" rIns="38443" bIns="38443" rtlCol="0" anchor="ctr"/>
              <a:lstStyle/>
              <a:p>
                <a:pPr marL="0" lvl="0" indent="0" algn="ctr">
                  <a:lnSpc>
                    <a:spcPts val="1960"/>
                  </a:lnSpc>
                  <a:spcBef>
                    <a:spcPct val="0"/>
                  </a:spcBef>
                </a:pPr>
                <a:endParaRPr/>
              </a:p>
            </p:txBody>
          </p:sp>
        </p:grpSp>
        <p:sp>
          <p:nvSpPr>
            <p:cNvPr id="16" name="TextBox 16"/>
            <p:cNvSpPr txBox="1"/>
            <p:nvPr/>
          </p:nvSpPr>
          <p:spPr>
            <a:xfrm>
              <a:off x="0" y="72234"/>
              <a:ext cx="948267" cy="656421"/>
            </a:xfrm>
            <a:prstGeom prst="rect">
              <a:avLst/>
            </a:prstGeom>
          </p:spPr>
          <p:txBody>
            <a:bodyPr lIns="0" tIns="0" rIns="0" bIns="0" rtlCol="0" anchor="t">
              <a:spAutoFit/>
            </a:bodyPr>
            <a:lstStyle/>
            <a:p>
              <a:pPr algn="ctr">
                <a:lnSpc>
                  <a:spcPts val="4395"/>
                </a:lnSpc>
              </a:pPr>
              <a:r>
                <a:rPr lang="en-US" sz="2799">
                  <a:solidFill>
                    <a:srgbClr val="FFFFFF"/>
                  </a:solidFill>
                  <a:latin typeface="Open Sans Light"/>
                  <a:ea typeface="Open Sans Light"/>
                  <a:cs typeface="Open Sans Light"/>
                  <a:sym typeface="Open Sans"/>
                </a:rPr>
                <a:t>2</a:t>
              </a:r>
            </a:p>
          </p:txBody>
        </p:sp>
      </p:grpSp>
      <p:grpSp>
        <p:nvGrpSpPr>
          <p:cNvPr id="17" name="Group 17"/>
          <p:cNvGrpSpPr/>
          <p:nvPr/>
        </p:nvGrpSpPr>
        <p:grpSpPr>
          <a:xfrm>
            <a:off x="1028700" y="4622901"/>
            <a:ext cx="711200" cy="711200"/>
            <a:chOff x="0" y="0"/>
            <a:chExt cx="948267" cy="948267"/>
          </a:xfrm>
        </p:grpSpPr>
        <p:grpSp>
          <p:nvGrpSpPr>
            <p:cNvPr id="18" name="Group 18"/>
            <p:cNvGrpSpPr/>
            <p:nvPr/>
          </p:nvGrpSpPr>
          <p:grpSpPr>
            <a:xfrm>
              <a:off x="0" y="0"/>
              <a:ext cx="948267" cy="948267"/>
              <a:chOff x="0" y="0"/>
              <a:chExt cx="812800" cy="812800"/>
            </a:xfrm>
          </p:grpSpPr>
          <p:sp>
            <p:nvSpPr>
              <p:cNvPr id="19" name="Freeform 19"/>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177478"/>
              </a:solidFill>
              <a:ln cap="sq">
                <a:noFill/>
                <a:prstDash val="solid"/>
                <a:miter/>
              </a:ln>
            </p:spPr>
            <p:txBody>
              <a:bodyPr/>
              <a:lstStyle/>
              <a:p>
                <a:endParaRPr lang="en-US"/>
              </a:p>
            </p:txBody>
          </p:sp>
          <p:sp>
            <p:nvSpPr>
              <p:cNvPr id="20" name="TextBox 20"/>
              <p:cNvSpPr txBox="1"/>
              <p:nvPr/>
            </p:nvSpPr>
            <p:spPr>
              <a:xfrm>
                <a:off x="76200" y="38100"/>
                <a:ext cx="660400" cy="698500"/>
              </a:xfrm>
              <a:prstGeom prst="rect">
                <a:avLst/>
              </a:prstGeom>
            </p:spPr>
            <p:txBody>
              <a:bodyPr lIns="38443" tIns="38443" rIns="38443" bIns="38443" rtlCol="0" anchor="ctr"/>
              <a:lstStyle/>
              <a:p>
                <a:pPr marL="0" lvl="0" indent="0" algn="ctr">
                  <a:lnSpc>
                    <a:spcPts val="1960"/>
                  </a:lnSpc>
                  <a:spcBef>
                    <a:spcPct val="0"/>
                  </a:spcBef>
                </a:pPr>
                <a:endParaRPr/>
              </a:p>
            </p:txBody>
          </p:sp>
        </p:grpSp>
        <p:sp>
          <p:nvSpPr>
            <p:cNvPr id="21" name="TextBox 21"/>
            <p:cNvSpPr txBox="1"/>
            <p:nvPr/>
          </p:nvSpPr>
          <p:spPr>
            <a:xfrm>
              <a:off x="0" y="72234"/>
              <a:ext cx="948267" cy="656421"/>
            </a:xfrm>
            <a:prstGeom prst="rect">
              <a:avLst/>
            </a:prstGeom>
          </p:spPr>
          <p:txBody>
            <a:bodyPr lIns="0" tIns="0" rIns="0" bIns="0" rtlCol="0" anchor="t">
              <a:spAutoFit/>
            </a:bodyPr>
            <a:lstStyle/>
            <a:p>
              <a:pPr algn="ctr">
                <a:lnSpc>
                  <a:spcPts val="4395"/>
                </a:lnSpc>
              </a:pPr>
              <a:r>
                <a:rPr lang="en-US" sz="2799">
                  <a:solidFill>
                    <a:srgbClr val="FFFFFF"/>
                  </a:solidFill>
                  <a:latin typeface="Open Sans Light"/>
                  <a:ea typeface="Open Sans Light"/>
                  <a:cs typeface="Open Sans Light"/>
                  <a:sym typeface="Open Sans"/>
                </a:rPr>
                <a:t>3</a:t>
              </a:r>
            </a:p>
          </p:txBody>
        </p:sp>
      </p:grpSp>
      <p:grpSp>
        <p:nvGrpSpPr>
          <p:cNvPr id="22" name="Group 22"/>
          <p:cNvGrpSpPr/>
          <p:nvPr/>
        </p:nvGrpSpPr>
        <p:grpSpPr>
          <a:xfrm>
            <a:off x="1028700" y="5607058"/>
            <a:ext cx="711200" cy="711200"/>
            <a:chOff x="0" y="0"/>
            <a:chExt cx="812800" cy="812800"/>
          </a:xfrm>
        </p:grpSpPr>
        <p:sp>
          <p:nvSpPr>
            <p:cNvPr id="23" name="Freeform 23"/>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177478"/>
            </a:solidFill>
            <a:ln cap="sq">
              <a:noFill/>
              <a:prstDash val="solid"/>
              <a:miter/>
            </a:ln>
          </p:spPr>
          <p:txBody>
            <a:bodyPr/>
            <a:lstStyle/>
            <a:p>
              <a:endParaRPr lang="en-US"/>
            </a:p>
          </p:txBody>
        </p:sp>
        <p:sp>
          <p:nvSpPr>
            <p:cNvPr id="24" name="TextBox 24"/>
            <p:cNvSpPr txBox="1"/>
            <p:nvPr/>
          </p:nvSpPr>
          <p:spPr>
            <a:xfrm>
              <a:off x="76200" y="47625"/>
              <a:ext cx="660400" cy="688975"/>
            </a:xfrm>
            <a:prstGeom prst="rect">
              <a:avLst/>
            </a:prstGeom>
          </p:spPr>
          <p:txBody>
            <a:bodyPr lIns="38443" tIns="38443" rIns="38443" bIns="38443" rtlCol="0" anchor="ctr"/>
            <a:lstStyle/>
            <a:p>
              <a:pPr marL="0" lvl="0" indent="0" algn="ctr">
                <a:lnSpc>
                  <a:spcPts val="1960"/>
                </a:lnSpc>
                <a:spcBef>
                  <a:spcPct val="0"/>
                </a:spcBef>
              </a:pPr>
              <a:endParaRPr/>
            </a:p>
          </p:txBody>
        </p:sp>
      </p:grpSp>
      <p:sp>
        <p:nvSpPr>
          <p:cNvPr id="25" name="Freeform 25"/>
          <p:cNvSpPr/>
          <p:nvPr/>
        </p:nvSpPr>
        <p:spPr>
          <a:xfrm>
            <a:off x="9694466" y="1917751"/>
            <a:ext cx="7564834" cy="4153188"/>
          </a:xfrm>
          <a:custGeom>
            <a:avLst/>
            <a:gdLst/>
            <a:ahLst/>
            <a:cxnLst/>
            <a:rect l="l" t="t" r="r" b="b"/>
            <a:pathLst>
              <a:path w="7564834" h="4153188">
                <a:moveTo>
                  <a:pt x="0" y="0"/>
                </a:moveTo>
                <a:lnTo>
                  <a:pt x="7564834" y="0"/>
                </a:lnTo>
                <a:lnTo>
                  <a:pt x="7564834" y="4153187"/>
                </a:lnTo>
                <a:lnTo>
                  <a:pt x="0" y="4153187"/>
                </a:lnTo>
                <a:lnTo>
                  <a:pt x="0" y="0"/>
                </a:lnTo>
                <a:close/>
              </a:path>
            </a:pathLst>
          </a:custGeom>
          <a:blipFill>
            <a:blip r:embed="rId3"/>
            <a:stretch>
              <a:fillRect t="-82953" b="-59907"/>
            </a:stretch>
          </a:blipFill>
        </p:spPr>
        <p:txBody>
          <a:bodyPr/>
          <a:lstStyle/>
          <a:p>
            <a:endParaRPr lang="en-US"/>
          </a:p>
        </p:txBody>
      </p:sp>
      <p:sp>
        <p:nvSpPr>
          <p:cNvPr id="26" name="TextBox 26"/>
          <p:cNvSpPr txBox="1"/>
          <p:nvPr/>
        </p:nvSpPr>
        <p:spPr>
          <a:xfrm>
            <a:off x="1028700" y="5637421"/>
            <a:ext cx="711200" cy="516128"/>
          </a:xfrm>
          <a:prstGeom prst="rect">
            <a:avLst/>
          </a:prstGeom>
        </p:spPr>
        <p:txBody>
          <a:bodyPr lIns="0" tIns="0" rIns="0" bIns="0" rtlCol="0" anchor="t">
            <a:spAutoFit/>
          </a:bodyPr>
          <a:lstStyle/>
          <a:p>
            <a:pPr algn="ctr">
              <a:lnSpc>
                <a:spcPts val="4395"/>
              </a:lnSpc>
            </a:pPr>
            <a:r>
              <a:rPr lang="en-US" sz="2799">
                <a:solidFill>
                  <a:srgbClr val="FFFFFF"/>
                </a:solidFill>
                <a:latin typeface="Open Sans Light"/>
                <a:ea typeface="Open Sans Light"/>
                <a:cs typeface="Open Sans Light"/>
                <a:sym typeface="Open Sans"/>
              </a:rPr>
              <a:t>4</a:t>
            </a:r>
          </a:p>
        </p:txBody>
      </p:sp>
      <p:sp>
        <p:nvSpPr>
          <p:cNvPr id="27" name="TextBox 27"/>
          <p:cNvSpPr txBox="1"/>
          <p:nvPr/>
        </p:nvSpPr>
        <p:spPr>
          <a:xfrm>
            <a:off x="17259300" y="9450703"/>
            <a:ext cx="152400" cy="200025"/>
          </a:xfrm>
          <a:prstGeom prst="rect">
            <a:avLst/>
          </a:prstGeom>
        </p:spPr>
        <p:txBody>
          <a:bodyPr wrap="none" lIns="0" tIns="0" rIns="0" bIns="0" rtlCol="0" anchor="t">
            <a:spAutoFit/>
          </a:bodyPr>
          <a:lstStyle/>
          <a:p>
            <a:pPr algn="ctr">
              <a:lnSpc>
                <a:spcPts val="2800"/>
              </a:lnSpc>
              <a:spcBef>
                <a:spcPct val="0"/>
              </a:spcBef>
            </a:pPr>
            <a:r>
              <a:rPr lang="en-US" sz="2000" b="1">
                <a:solidFill>
                  <a:srgbClr val="FFFFFF"/>
                </a:solidFill>
                <a:latin typeface="Open Sans Medium"/>
                <a:ea typeface="Open Sans Medium"/>
                <a:cs typeface="Open Sans Medium"/>
                <a:sym typeface="Open Sans Medium"/>
              </a:rPr>
              <a:t>3</a:t>
            </a:r>
          </a:p>
        </p:txBody>
      </p:sp>
      <p:sp>
        <p:nvSpPr>
          <p:cNvPr id="28" name="TextBox 28"/>
          <p:cNvSpPr txBox="1"/>
          <p:nvPr/>
        </p:nvSpPr>
        <p:spPr>
          <a:xfrm>
            <a:off x="1028700" y="942975"/>
            <a:ext cx="13855293" cy="811530"/>
          </a:xfrm>
          <a:prstGeom prst="rect">
            <a:avLst/>
          </a:prstGeom>
        </p:spPr>
        <p:txBody>
          <a:bodyPr lIns="0" tIns="0" rIns="0" bIns="0" rtlCol="0" anchor="t">
            <a:spAutoFit/>
          </a:bodyPr>
          <a:lstStyle/>
          <a:p>
            <a:pPr algn="l">
              <a:lnSpc>
                <a:spcPts val="6719"/>
              </a:lnSpc>
              <a:spcBef>
                <a:spcPct val="0"/>
              </a:spcBef>
            </a:pPr>
            <a:r>
              <a:rPr lang="en-US" sz="4800" b="1">
                <a:solidFill>
                  <a:srgbClr val="177478"/>
                </a:solidFill>
                <a:latin typeface="Montserrat Semi-Bold"/>
                <a:ea typeface="Montserrat Semi-Bold"/>
                <a:cs typeface="Montserrat Semi-Bold"/>
                <a:sym typeface="Montserrat Semi-Bold"/>
              </a:rPr>
              <a:t>Learning Objectives</a:t>
            </a:r>
          </a:p>
        </p:txBody>
      </p:sp>
      <p:sp>
        <p:nvSpPr>
          <p:cNvPr id="29" name="TextBox 29"/>
          <p:cNvSpPr txBox="1"/>
          <p:nvPr/>
        </p:nvSpPr>
        <p:spPr>
          <a:xfrm>
            <a:off x="1028700" y="1842971"/>
            <a:ext cx="13855293" cy="280670"/>
          </a:xfrm>
          <a:prstGeom prst="rect">
            <a:avLst/>
          </a:prstGeom>
        </p:spPr>
        <p:txBody>
          <a:bodyPr lIns="0" tIns="0" rIns="0" bIns="0" rtlCol="0" anchor="t">
            <a:spAutoFit/>
          </a:bodyPr>
          <a:lstStyle/>
          <a:p>
            <a:pPr algn="l">
              <a:lnSpc>
                <a:spcPts val="2380"/>
              </a:lnSpc>
              <a:spcBef>
                <a:spcPct val="0"/>
              </a:spcBef>
            </a:pPr>
            <a:r>
              <a:rPr lang="en-US" sz="1700" dirty="0">
                <a:solidFill>
                  <a:srgbClr val="834E95"/>
                </a:solidFill>
                <a:latin typeface="Montserrat"/>
                <a:ea typeface="Montserrat"/>
                <a:cs typeface="Montserrat"/>
                <a:sym typeface="Montserrat"/>
              </a:rPr>
              <a:t>By the end of this module you will:</a:t>
            </a:r>
          </a:p>
        </p:txBody>
      </p:sp>
      <p:sp>
        <p:nvSpPr>
          <p:cNvPr id="30" name="TextBox 30"/>
          <p:cNvSpPr txBox="1"/>
          <p:nvPr/>
        </p:nvSpPr>
        <p:spPr>
          <a:xfrm>
            <a:off x="1028700" y="7289923"/>
            <a:ext cx="16230600" cy="1659255"/>
          </a:xfrm>
          <a:prstGeom prst="rect">
            <a:avLst/>
          </a:prstGeom>
        </p:spPr>
        <p:txBody>
          <a:bodyPr lIns="0" tIns="0" rIns="0" bIns="0" rtlCol="0" anchor="t">
            <a:spAutoFit/>
          </a:bodyPr>
          <a:lstStyle/>
          <a:p>
            <a:pPr algn="l">
              <a:lnSpc>
                <a:spcPts val="6719"/>
              </a:lnSpc>
              <a:spcBef>
                <a:spcPct val="0"/>
              </a:spcBef>
            </a:pPr>
            <a:r>
              <a:rPr lang="en-US" sz="4800" b="1" dirty="0">
                <a:solidFill>
                  <a:srgbClr val="834E95"/>
                </a:solidFill>
                <a:latin typeface="Montserrat Semi-Bold"/>
                <a:ea typeface="Montserrat Semi-Bold"/>
                <a:cs typeface="Montserrat Semi-Bold"/>
                <a:sym typeface="Montserrat Semi-Bold"/>
              </a:rPr>
              <a:t>Discuss: Do you think events or businesses are usually accessible for everyone?</a:t>
            </a:r>
          </a:p>
        </p:txBody>
      </p:sp>
      <p:sp>
        <p:nvSpPr>
          <p:cNvPr id="31" name="TextBox 31"/>
          <p:cNvSpPr txBox="1"/>
          <p:nvPr/>
        </p:nvSpPr>
        <p:spPr>
          <a:xfrm>
            <a:off x="12107685" y="6076926"/>
            <a:ext cx="2738396" cy="134197"/>
          </a:xfrm>
          <a:prstGeom prst="rect">
            <a:avLst/>
          </a:prstGeom>
        </p:spPr>
        <p:txBody>
          <a:bodyPr lIns="0" tIns="0" rIns="0" bIns="0" rtlCol="0" anchor="t">
            <a:spAutoFit/>
          </a:bodyPr>
          <a:lstStyle/>
          <a:p>
            <a:pPr algn="ctr">
              <a:lnSpc>
                <a:spcPts val="1120"/>
              </a:lnSpc>
            </a:pPr>
            <a:r>
              <a:rPr lang="en-US" sz="800" dirty="0">
                <a:solidFill>
                  <a:srgbClr val="4B4B4A"/>
                </a:solidFill>
                <a:latin typeface="Open Sans Light"/>
                <a:ea typeface="Open Sans Light"/>
                <a:cs typeface="Open Sans Light"/>
                <a:sym typeface="Open Sans"/>
              </a:rPr>
              <a:t>Image from: DG Chamber of Commerce</a:t>
            </a:r>
          </a:p>
        </p:txBody>
      </p:sp>
      <p:sp>
        <p:nvSpPr>
          <p:cNvPr id="37" name="TextBox 36">
            <a:extLst>
              <a:ext uri="{FF2B5EF4-FFF2-40B4-BE49-F238E27FC236}">
                <a16:creationId xmlns:a16="http://schemas.microsoft.com/office/drawing/2014/main" id="{AFBB8101-9A2A-0632-572D-EDF7F693CEAE}"/>
              </a:ext>
            </a:extLst>
          </p:cNvPr>
          <p:cNvSpPr txBox="1"/>
          <p:nvPr/>
        </p:nvSpPr>
        <p:spPr>
          <a:xfrm>
            <a:off x="1892242" y="2654588"/>
            <a:ext cx="7010400" cy="3873304"/>
          </a:xfrm>
          <a:prstGeom prst="rect">
            <a:avLst/>
          </a:prstGeom>
          <a:noFill/>
        </p:spPr>
        <p:txBody>
          <a:bodyPr wrap="square">
            <a:spAutoFit/>
          </a:bodyPr>
          <a:lstStyle/>
          <a:p>
            <a:pPr lvl="0">
              <a:lnSpc>
                <a:spcPct val="115000"/>
              </a:lnSpc>
              <a:spcAft>
                <a:spcPts val="800"/>
              </a:spcAft>
              <a:buSzPts val="1000"/>
              <a:tabLst>
                <a:tab pos="457200" algn="l"/>
                <a:tab pos="4399915" algn="l"/>
              </a:tabLst>
            </a:pPr>
            <a:r>
              <a:rPr lang="en-GB" sz="1800" kern="100" dirty="0">
                <a:solidFill>
                  <a:srgbClr val="4B4B4A"/>
                </a:solidFill>
                <a:effectLst/>
                <a:latin typeface="Open Sans Light" pitchFamily="2" charset="0"/>
                <a:ea typeface="Open Sans Light" pitchFamily="2" charset="0"/>
                <a:cs typeface="Open Sans Light" pitchFamily="2" charset="0"/>
              </a:rPr>
              <a:t>Understand the importance of fair work, accessibility, and inclusion</a:t>
            </a:r>
          </a:p>
          <a:p>
            <a:pPr lvl="0">
              <a:lnSpc>
                <a:spcPct val="115000"/>
              </a:lnSpc>
              <a:spcAft>
                <a:spcPts val="800"/>
              </a:spcAft>
              <a:buSzPts val="1000"/>
              <a:tabLst>
                <a:tab pos="457200" algn="l"/>
                <a:tab pos="4399915" algn="l"/>
              </a:tabLst>
            </a:pPr>
            <a:endParaRPr lang="en-GB" sz="1800" kern="100" dirty="0">
              <a:solidFill>
                <a:srgbClr val="4B4B4A"/>
              </a:solidFill>
              <a:effectLst/>
              <a:latin typeface="Open Sans Light" pitchFamily="2" charset="0"/>
              <a:ea typeface="Open Sans Light" pitchFamily="2" charset="0"/>
              <a:cs typeface="Open Sans Light" pitchFamily="2" charset="0"/>
            </a:endParaRPr>
          </a:p>
          <a:p>
            <a:pPr lvl="0">
              <a:lnSpc>
                <a:spcPct val="115000"/>
              </a:lnSpc>
              <a:spcAft>
                <a:spcPts val="800"/>
              </a:spcAft>
              <a:buSzPts val="1000"/>
              <a:tabLst>
                <a:tab pos="457200" algn="l"/>
                <a:tab pos="4399915" algn="l"/>
              </a:tabLst>
            </a:pPr>
            <a:r>
              <a:rPr lang="en-GB" sz="1800" kern="100" dirty="0">
                <a:solidFill>
                  <a:srgbClr val="4B4B4A"/>
                </a:solidFill>
                <a:effectLst/>
                <a:latin typeface="Open Sans Light" pitchFamily="2" charset="0"/>
                <a:ea typeface="Open Sans Light" pitchFamily="2" charset="0"/>
                <a:cs typeface="Open Sans Light" pitchFamily="2" charset="0"/>
              </a:rPr>
              <a:t>Explore how different people experience businesses and environments</a:t>
            </a:r>
          </a:p>
          <a:p>
            <a:pPr lvl="0">
              <a:lnSpc>
                <a:spcPct val="115000"/>
              </a:lnSpc>
              <a:spcAft>
                <a:spcPts val="800"/>
              </a:spcAft>
              <a:buSzPts val="1000"/>
              <a:tabLst>
                <a:tab pos="457200" algn="l"/>
                <a:tab pos="4399915" algn="l"/>
              </a:tabLst>
            </a:pPr>
            <a:endParaRPr lang="en-GB" sz="1800" kern="100" dirty="0">
              <a:solidFill>
                <a:srgbClr val="4B4B4A"/>
              </a:solidFill>
              <a:effectLst/>
              <a:latin typeface="Open Sans Light" pitchFamily="2" charset="0"/>
              <a:ea typeface="Open Sans Light" pitchFamily="2" charset="0"/>
              <a:cs typeface="Open Sans Light" pitchFamily="2" charset="0"/>
            </a:endParaRPr>
          </a:p>
          <a:p>
            <a:pPr lvl="0">
              <a:lnSpc>
                <a:spcPct val="115000"/>
              </a:lnSpc>
              <a:spcAft>
                <a:spcPts val="800"/>
              </a:spcAft>
              <a:buSzPts val="1000"/>
              <a:tabLst>
                <a:tab pos="457200" algn="l"/>
                <a:tab pos="4399915" algn="l"/>
              </a:tabLst>
            </a:pPr>
            <a:r>
              <a:rPr lang="en-GB" sz="1800" kern="100" dirty="0">
                <a:solidFill>
                  <a:srgbClr val="4B4B4A"/>
                </a:solidFill>
                <a:effectLst/>
                <a:latin typeface="Open Sans Light" pitchFamily="2" charset="0"/>
                <a:ea typeface="Open Sans Light" pitchFamily="2" charset="0"/>
                <a:cs typeface="Open Sans Light" pitchFamily="2" charset="0"/>
              </a:rPr>
              <a:t>Identify barriers that may impact others</a:t>
            </a:r>
          </a:p>
          <a:p>
            <a:pPr lvl="0">
              <a:lnSpc>
                <a:spcPct val="115000"/>
              </a:lnSpc>
              <a:spcAft>
                <a:spcPts val="800"/>
              </a:spcAft>
              <a:buSzPts val="1000"/>
              <a:tabLst>
                <a:tab pos="457200" algn="l"/>
                <a:tab pos="4399915" algn="l"/>
              </a:tabLst>
            </a:pPr>
            <a:endParaRPr lang="en-GB" sz="1800" kern="100" dirty="0">
              <a:solidFill>
                <a:srgbClr val="4B4B4A"/>
              </a:solidFill>
              <a:effectLst/>
              <a:latin typeface="Open Sans Light" pitchFamily="2" charset="0"/>
              <a:ea typeface="Open Sans Light" pitchFamily="2" charset="0"/>
              <a:cs typeface="Open Sans Light" pitchFamily="2" charset="0"/>
            </a:endParaRPr>
          </a:p>
          <a:p>
            <a:pPr lvl="0">
              <a:lnSpc>
                <a:spcPct val="115000"/>
              </a:lnSpc>
              <a:spcAft>
                <a:spcPts val="800"/>
              </a:spcAft>
              <a:buSzPts val="1000"/>
              <a:tabLst>
                <a:tab pos="457200" algn="l"/>
                <a:tab pos="4399915" algn="l"/>
              </a:tabLst>
            </a:pPr>
            <a:r>
              <a:rPr lang="en-GB" sz="1800" kern="100" dirty="0">
                <a:solidFill>
                  <a:srgbClr val="4B4B4A"/>
                </a:solidFill>
                <a:effectLst/>
                <a:latin typeface="Open Sans Light" pitchFamily="2" charset="0"/>
                <a:ea typeface="Open Sans Light" pitchFamily="2" charset="0"/>
                <a:cs typeface="Open Sans Light" pitchFamily="2" charset="0"/>
              </a:rPr>
              <a:t>Learn how small changes can create more inclusive and supportive spaces</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6836254" y="9258300"/>
            <a:ext cx="1538935" cy="1083307"/>
            <a:chOff x="0" y="0"/>
            <a:chExt cx="1538935" cy="1083310"/>
          </a:xfrm>
        </p:grpSpPr>
        <p:sp>
          <p:nvSpPr>
            <p:cNvPr id="3" name="Freeform 3"/>
            <p:cNvSpPr/>
            <p:nvPr/>
          </p:nvSpPr>
          <p:spPr>
            <a:xfrm>
              <a:off x="63500" y="63500"/>
              <a:ext cx="1411608" cy="956310"/>
            </a:xfrm>
            <a:custGeom>
              <a:avLst/>
              <a:gdLst/>
              <a:ahLst/>
              <a:cxnLst/>
              <a:rect l="l" t="t" r="r" b="b"/>
              <a:pathLst>
                <a:path w="1411608" h="956310">
                  <a:moveTo>
                    <a:pt x="529591" y="0"/>
                  </a:moveTo>
                  <a:cubicBezTo>
                    <a:pt x="395479" y="0"/>
                    <a:pt x="281052" y="31115"/>
                    <a:pt x="184531" y="111379"/>
                  </a:cubicBezTo>
                  <a:cubicBezTo>
                    <a:pt x="65532" y="210439"/>
                    <a:pt x="0" y="347599"/>
                    <a:pt x="0" y="573024"/>
                  </a:cubicBezTo>
                  <a:cubicBezTo>
                    <a:pt x="0" y="701548"/>
                    <a:pt x="18669" y="829310"/>
                    <a:pt x="55880" y="956310"/>
                  </a:cubicBezTo>
                  <a:lnTo>
                    <a:pt x="552197" y="956310"/>
                  </a:lnTo>
                  <a:cubicBezTo>
                    <a:pt x="586487" y="917702"/>
                    <a:pt x="622174" y="879602"/>
                    <a:pt x="659258" y="842010"/>
                  </a:cubicBezTo>
                  <a:cubicBezTo>
                    <a:pt x="866015" y="632587"/>
                    <a:pt x="1104521" y="449580"/>
                    <a:pt x="1374778" y="293370"/>
                  </a:cubicBezTo>
                  <a:lnTo>
                    <a:pt x="1411608" y="272923"/>
                  </a:lnTo>
                  <a:cubicBezTo>
                    <a:pt x="1399543" y="265938"/>
                    <a:pt x="1387224" y="258191"/>
                    <a:pt x="1374778" y="251206"/>
                  </a:cubicBezTo>
                  <a:cubicBezTo>
                    <a:pt x="1104521" y="94996"/>
                    <a:pt x="898400" y="41656"/>
                    <a:pt x="691770" y="12573"/>
                  </a:cubicBezTo>
                  <a:cubicBezTo>
                    <a:pt x="634747" y="4572"/>
                    <a:pt x="580772" y="0"/>
                    <a:pt x="529591" y="0"/>
                  </a:cubicBezTo>
                  <a:close/>
                </a:path>
              </a:pathLst>
            </a:custGeom>
            <a:solidFill>
              <a:srgbClr val="402957"/>
            </a:solidFill>
          </p:spPr>
          <p:txBody>
            <a:bodyPr/>
            <a:lstStyle/>
            <a:p>
              <a:endParaRPr lang="en-US"/>
            </a:p>
          </p:txBody>
        </p:sp>
        <p:sp>
          <p:nvSpPr>
            <p:cNvPr id="4" name="Freeform 4"/>
            <p:cNvSpPr/>
            <p:nvPr/>
          </p:nvSpPr>
          <p:spPr>
            <a:xfrm>
              <a:off x="1475108" y="336423"/>
              <a:ext cx="254" cy="683387"/>
            </a:xfrm>
            <a:custGeom>
              <a:avLst/>
              <a:gdLst/>
              <a:ahLst/>
              <a:cxnLst/>
              <a:rect l="l" t="t" r="r" b="b"/>
              <a:pathLst>
                <a:path w="254" h="683387">
                  <a:moveTo>
                    <a:pt x="0" y="0"/>
                  </a:moveTo>
                  <a:lnTo>
                    <a:pt x="0" y="683387"/>
                  </a:lnTo>
                  <a:lnTo>
                    <a:pt x="254" y="683387"/>
                  </a:lnTo>
                  <a:lnTo>
                    <a:pt x="254" y="254"/>
                  </a:lnTo>
                  <a:cubicBezTo>
                    <a:pt x="127" y="254"/>
                    <a:pt x="0" y="127"/>
                    <a:pt x="0" y="127"/>
                  </a:cubicBezTo>
                  <a:close/>
                </a:path>
              </a:pathLst>
            </a:custGeom>
            <a:solidFill>
              <a:srgbClr val="402957"/>
            </a:solidFill>
          </p:spPr>
          <p:txBody>
            <a:bodyPr/>
            <a:lstStyle/>
            <a:p>
              <a:endParaRPr lang="en-US"/>
            </a:p>
          </p:txBody>
        </p:sp>
        <p:sp>
          <p:nvSpPr>
            <p:cNvPr id="5" name="Freeform 5"/>
            <p:cNvSpPr/>
            <p:nvPr/>
          </p:nvSpPr>
          <p:spPr>
            <a:xfrm>
              <a:off x="1475235" y="336169"/>
              <a:ext cx="254" cy="381"/>
            </a:xfrm>
            <a:custGeom>
              <a:avLst/>
              <a:gdLst/>
              <a:ahLst/>
              <a:cxnLst/>
              <a:rect l="l" t="t" r="r" b="b"/>
              <a:pathLst>
                <a:path w="254" h="381">
                  <a:moveTo>
                    <a:pt x="254" y="127"/>
                  </a:moveTo>
                  <a:cubicBezTo>
                    <a:pt x="127" y="127"/>
                    <a:pt x="0" y="254"/>
                    <a:pt x="0" y="254"/>
                  </a:cubicBezTo>
                  <a:cubicBezTo>
                    <a:pt x="127" y="254"/>
                    <a:pt x="254" y="381"/>
                    <a:pt x="254" y="381"/>
                  </a:cubicBezTo>
                  <a:lnTo>
                    <a:pt x="254" y="0"/>
                  </a:lnTo>
                  <a:close/>
                </a:path>
              </a:pathLst>
            </a:custGeom>
            <a:solidFill>
              <a:srgbClr val="3BC9D4"/>
            </a:solidFill>
          </p:spPr>
          <p:txBody>
            <a:bodyPr/>
            <a:lstStyle/>
            <a:p>
              <a:endParaRPr lang="en-US"/>
            </a:p>
          </p:txBody>
        </p:sp>
        <p:sp>
          <p:nvSpPr>
            <p:cNvPr id="6" name="Freeform 6"/>
            <p:cNvSpPr/>
            <p:nvPr/>
          </p:nvSpPr>
          <p:spPr>
            <a:xfrm>
              <a:off x="615824" y="336423"/>
              <a:ext cx="859411" cy="683387"/>
            </a:xfrm>
            <a:custGeom>
              <a:avLst/>
              <a:gdLst/>
              <a:ahLst/>
              <a:cxnLst/>
              <a:rect l="l" t="t" r="r" b="b"/>
              <a:pathLst>
                <a:path w="859411" h="683387">
                  <a:moveTo>
                    <a:pt x="859284" y="0"/>
                  </a:moveTo>
                  <a:lnTo>
                    <a:pt x="822454" y="20447"/>
                  </a:lnTo>
                  <a:cubicBezTo>
                    <a:pt x="552197" y="176657"/>
                    <a:pt x="313691" y="359664"/>
                    <a:pt x="107061" y="569087"/>
                  </a:cubicBezTo>
                  <a:cubicBezTo>
                    <a:pt x="69850" y="606806"/>
                    <a:pt x="34163" y="644906"/>
                    <a:pt x="0" y="683387"/>
                  </a:cubicBezTo>
                  <a:lnTo>
                    <a:pt x="859411" y="683387"/>
                  </a:lnTo>
                  <a:lnTo>
                    <a:pt x="859411" y="0"/>
                  </a:lnTo>
                  <a:close/>
                </a:path>
              </a:pathLst>
            </a:custGeom>
            <a:solidFill>
              <a:srgbClr val="3BC9D4"/>
            </a:solidFill>
          </p:spPr>
          <p:txBody>
            <a:bodyPr/>
            <a:lstStyle/>
            <a:p>
              <a:endParaRPr lang="en-US"/>
            </a:p>
          </p:txBody>
        </p:sp>
      </p:grpSp>
      <p:grpSp>
        <p:nvGrpSpPr>
          <p:cNvPr id="7" name="Group 7"/>
          <p:cNvGrpSpPr/>
          <p:nvPr/>
        </p:nvGrpSpPr>
        <p:grpSpPr>
          <a:xfrm>
            <a:off x="962025" y="737659"/>
            <a:ext cx="5393783" cy="1129323"/>
            <a:chOff x="0" y="0"/>
            <a:chExt cx="1420585" cy="297435"/>
          </a:xfrm>
        </p:grpSpPr>
        <p:sp>
          <p:nvSpPr>
            <p:cNvPr id="8" name="Freeform 8"/>
            <p:cNvSpPr/>
            <p:nvPr/>
          </p:nvSpPr>
          <p:spPr>
            <a:xfrm>
              <a:off x="0" y="0"/>
              <a:ext cx="1420585" cy="297435"/>
            </a:xfrm>
            <a:custGeom>
              <a:avLst/>
              <a:gdLst/>
              <a:ahLst/>
              <a:cxnLst/>
              <a:rect l="l" t="t" r="r" b="b"/>
              <a:pathLst>
                <a:path w="1420585" h="297435">
                  <a:moveTo>
                    <a:pt x="28707" y="0"/>
                  </a:moveTo>
                  <a:lnTo>
                    <a:pt x="1391878" y="0"/>
                  </a:lnTo>
                  <a:cubicBezTo>
                    <a:pt x="1407732" y="0"/>
                    <a:pt x="1420585" y="12852"/>
                    <a:pt x="1420585" y="28707"/>
                  </a:cubicBezTo>
                  <a:lnTo>
                    <a:pt x="1420585" y="268728"/>
                  </a:lnTo>
                  <a:cubicBezTo>
                    <a:pt x="1420585" y="284582"/>
                    <a:pt x="1407732" y="297435"/>
                    <a:pt x="1391878" y="297435"/>
                  </a:cubicBezTo>
                  <a:lnTo>
                    <a:pt x="28707" y="297435"/>
                  </a:lnTo>
                  <a:cubicBezTo>
                    <a:pt x="12852" y="297435"/>
                    <a:pt x="0" y="284582"/>
                    <a:pt x="0" y="268728"/>
                  </a:cubicBezTo>
                  <a:lnTo>
                    <a:pt x="0" y="28707"/>
                  </a:lnTo>
                  <a:cubicBezTo>
                    <a:pt x="0" y="12852"/>
                    <a:pt x="12852" y="0"/>
                    <a:pt x="28707" y="0"/>
                  </a:cubicBezTo>
                  <a:close/>
                </a:path>
              </a:pathLst>
            </a:custGeom>
            <a:solidFill>
              <a:srgbClr val="177478"/>
            </a:solidFill>
          </p:spPr>
          <p:txBody>
            <a:bodyPr/>
            <a:lstStyle/>
            <a:p>
              <a:endParaRPr lang="en-US"/>
            </a:p>
          </p:txBody>
        </p:sp>
        <p:sp>
          <p:nvSpPr>
            <p:cNvPr id="9" name="TextBox 9"/>
            <p:cNvSpPr txBox="1"/>
            <p:nvPr/>
          </p:nvSpPr>
          <p:spPr>
            <a:xfrm>
              <a:off x="0" y="-28575"/>
              <a:ext cx="1420585" cy="326010"/>
            </a:xfrm>
            <a:prstGeom prst="rect">
              <a:avLst/>
            </a:prstGeom>
          </p:spPr>
          <p:txBody>
            <a:bodyPr lIns="50800" tIns="50800" rIns="50800" bIns="50800" rtlCol="0" anchor="ctr"/>
            <a:lstStyle/>
            <a:p>
              <a:pPr algn="ctr">
                <a:lnSpc>
                  <a:spcPts val="1960"/>
                </a:lnSpc>
              </a:pPr>
              <a:endParaRPr/>
            </a:p>
          </p:txBody>
        </p:sp>
      </p:grpSp>
      <p:sp>
        <p:nvSpPr>
          <p:cNvPr id="10" name="TextBox 10"/>
          <p:cNvSpPr txBox="1"/>
          <p:nvPr/>
        </p:nvSpPr>
        <p:spPr>
          <a:xfrm>
            <a:off x="962025" y="2139522"/>
            <a:ext cx="5393783" cy="4587241"/>
          </a:xfrm>
          <a:prstGeom prst="rect">
            <a:avLst/>
          </a:prstGeom>
        </p:spPr>
        <p:txBody>
          <a:bodyPr lIns="0" tIns="0" rIns="0" bIns="0" rtlCol="0" anchor="t">
            <a:spAutoFit/>
          </a:bodyPr>
          <a:lstStyle/>
          <a:p>
            <a:pPr algn="l">
              <a:lnSpc>
                <a:spcPts val="3359"/>
              </a:lnSpc>
            </a:pPr>
            <a:r>
              <a:rPr lang="en-US" sz="2399" b="1">
                <a:solidFill>
                  <a:srgbClr val="4B4B4A"/>
                </a:solidFill>
                <a:latin typeface="Open Sans Bold"/>
                <a:ea typeface="Open Sans Bold"/>
                <a:cs typeface="Open Sans Bold"/>
                <a:sym typeface="Open Sans Bold"/>
              </a:rPr>
              <a:t>Fair Work means:</a:t>
            </a:r>
          </a:p>
          <a:p>
            <a:pPr algn="l">
              <a:lnSpc>
                <a:spcPts val="3359"/>
              </a:lnSpc>
            </a:pPr>
            <a:endParaRPr lang="en-US" sz="2399" b="1">
              <a:solidFill>
                <a:srgbClr val="4B4B4A"/>
              </a:solidFill>
              <a:latin typeface="Open Sans Bold"/>
              <a:ea typeface="Open Sans Bold"/>
              <a:cs typeface="Open Sans Bold"/>
              <a:sym typeface="Open Sans Bold"/>
            </a:endParaRPr>
          </a:p>
          <a:p>
            <a:pPr algn="l">
              <a:lnSpc>
                <a:spcPts val="3359"/>
              </a:lnSpc>
            </a:pPr>
            <a:r>
              <a:rPr lang="en-US" sz="2399">
                <a:solidFill>
                  <a:srgbClr val="4B4B4A"/>
                </a:solidFill>
                <a:latin typeface="Open Sans Light"/>
                <a:ea typeface="Open Sans Light"/>
                <a:cs typeface="Open Sans Light"/>
                <a:sym typeface="Open Sans"/>
              </a:rPr>
              <a:t>Creating workplaces where employees feel:</a:t>
            </a:r>
          </a:p>
          <a:p>
            <a:pPr algn="l">
              <a:lnSpc>
                <a:spcPts val="3359"/>
              </a:lnSpc>
            </a:pPr>
            <a:endParaRPr lang="en-US" sz="2399">
              <a:solidFill>
                <a:srgbClr val="4B4B4A"/>
              </a:solidFill>
              <a:latin typeface="Open Sans Light"/>
              <a:ea typeface="Open Sans Light"/>
              <a:cs typeface="Open Sans Light"/>
              <a:sym typeface="Open Sans"/>
            </a:endParaRPr>
          </a:p>
          <a:p>
            <a:pPr algn="l">
              <a:lnSpc>
                <a:spcPts val="3359"/>
              </a:lnSpc>
            </a:pPr>
            <a:r>
              <a:rPr lang="en-US" sz="2399">
                <a:solidFill>
                  <a:srgbClr val="4B4B4A"/>
                </a:solidFill>
                <a:latin typeface="Open Sans Light"/>
                <a:ea typeface="Open Sans Light"/>
                <a:cs typeface="Open Sans Light"/>
                <a:sym typeface="Open Sans"/>
              </a:rPr>
              <a:t>• respected</a:t>
            </a:r>
          </a:p>
          <a:p>
            <a:pPr algn="l">
              <a:lnSpc>
                <a:spcPts val="3359"/>
              </a:lnSpc>
            </a:pPr>
            <a:r>
              <a:rPr lang="en-US" sz="2399">
                <a:solidFill>
                  <a:srgbClr val="4B4B4A"/>
                </a:solidFill>
                <a:latin typeface="Open Sans Light"/>
                <a:ea typeface="Open Sans Light"/>
                <a:cs typeface="Open Sans Light"/>
                <a:sym typeface="Open Sans"/>
              </a:rPr>
              <a:t>• secure</a:t>
            </a:r>
          </a:p>
          <a:p>
            <a:pPr algn="l">
              <a:lnSpc>
                <a:spcPts val="3359"/>
              </a:lnSpc>
            </a:pPr>
            <a:r>
              <a:rPr lang="en-US" sz="2399">
                <a:solidFill>
                  <a:srgbClr val="4B4B4A"/>
                </a:solidFill>
                <a:latin typeface="Open Sans Light"/>
                <a:ea typeface="Open Sans Light"/>
                <a:cs typeface="Open Sans Light"/>
                <a:sym typeface="Open Sans"/>
              </a:rPr>
              <a:t>• valued</a:t>
            </a:r>
          </a:p>
          <a:p>
            <a:pPr algn="l">
              <a:lnSpc>
                <a:spcPts val="3359"/>
              </a:lnSpc>
            </a:pPr>
            <a:r>
              <a:rPr lang="en-US" sz="2399">
                <a:solidFill>
                  <a:srgbClr val="4B4B4A"/>
                </a:solidFill>
                <a:latin typeface="Open Sans Light"/>
                <a:ea typeface="Open Sans Light"/>
                <a:cs typeface="Open Sans Light"/>
                <a:sym typeface="Open Sans"/>
              </a:rPr>
              <a:t>• fairly paid</a:t>
            </a:r>
          </a:p>
          <a:p>
            <a:pPr algn="l">
              <a:lnSpc>
                <a:spcPts val="3359"/>
              </a:lnSpc>
            </a:pPr>
            <a:r>
              <a:rPr lang="en-US" sz="2399">
                <a:solidFill>
                  <a:srgbClr val="4B4B4A"/>
                </a:solidFill>
                <a:latin typeface="Open Sans Light"/>
                <a:ea typeface="Open Sans Light"/>
                <a:cs typeface="Open Sans Light"/>
                <a:sym typeface="Open Sans"/>
              </a:rPr>
              <a:t>• able to contribute ideas</a:t>
            </a:r>
          </a:p>
          <a:p>
            <a:pPr algn="l">
              <a:lnSpc>
                <a:spcPts val="3359"/>
              </a:lnSpc>
            </a:pPr>
            <a:endParaRPr lang="en-US" sz="2399">
              <a:solidFill>
                <a:srgbClr val="4B4B4A"/>
              </a:solidFill>
              <a:latin typeface="Open Sans Light"/>
              <a:ea typeface="Open Sans Light"/>
              <a:cs typeface="Open Sans Light"/>
              <a:sym typeface="Open Sans"/>
            </a:endParaRPr>
          </a:p>
        </p:txBody>
      </p:sp>
      <p:sp>
        <p:nvSpPr>
          <p:cNvPr id="11" name="TextBox 11"/>
          <p:cNvSpPr txBox="1"/>
          <p:nvPr/>
        </p:nvSpPr>
        <p:spPr>
          <a:xfrm>
            <a:off x="17259300" y="9450703"/>
            <a:ext cx="152400" cy="200025"/>
          </a:xfrm>
          <a:prstGeom prst="rect">
            <a:avLst/>
          </a:prstGeom>
        </p:spPr>
        <p:txBody>
          <a:bodyPr wrap="none" lIns="0" tIns="0" rIns="0" bIns="0" rtlCol="0" anchor="t">
            <a:spAutoFit/>
          </a:bodyPr>
          <a:lstStyle/>
          <a:p>
            <a:pPr algn="ctr">
              <a:lnSpc>
                <a:spcPts val="2800"/>
              </a:lnSpc>
              <a:spcBef>
                <a:spcPct val="0"/>
              </a:spcBef>
            </a:pPr>
            <a:r>
              <a:rPr lang="en-US" sz="2000" b="1">
                <a:solidFill>
                  <a:srgbClr val="FFFFFF"/>
                </a:solidFill>
                <a:latin typeface="Open Sans Medium"/>
                <a:ea typeface="Open Sans Medium"/>
                <a:cs typeface="Open Sans Medium"/>
                <a:sym typeface="Open Sans Medium"/>
              </a:rPr>
              <a:t>4</a:t>
            </a:r>
          </a:p>
        </p:txBody>
      </p:sp>
      <p:sp>
        <p:nvSpPr>
          <p:cNvPr id="12" name="TextBox 12"/>
          <p:cNvSpPr txBox="1"/>
          <p:nvPr/>
        </p:nvSpPr>
        <p:spPr>
          <a:xfrm>
            <a:off x="1132863" y="853693"/>
            <a:ext cx="11053561" cy="811530"/>
          </a:xfrm>
          <a:prstGeom prst="rect">
            <a:avLst/>
          </a:prstGeom>
        </p:spPr>
        <p:txBody>
          <a:bodyPr lIns="0" tIns="0" rIns="0" bIns="0" rtlCol="0" anchor="t">
            <a:spAutoFit/>
          </a:bodyPr>
          <a:lstStyle/>
          <a:p>
            <a:pPr algn="l">
              <a:lnSpc>
                <a:spcPts val="6719"/>
              </a:lnSpc>
              <a:spcBef>
                <a:spcPct val="0"/>
              </a:spcBef>
            </a:pPr>
            <a:r>
              <a:rPr lang="en-US" sz="4800" b="1">
                <a:solidFill>
                  <a:srgbClr val="FFFFFF"/>
                </a:solidFill>
                <a:latin typeface="Montserrat Semi-Bold"/>
                <a:ea typeface="Montserrat Semi-Bold"/>
                <a:cs typeface="Montserrat Semi-Bold"/>
                <a:sym typeface="Montserrat Semi-Bold"/>
              </a:rPr>
              <a:t>Key Definitions</a:t>
            </a:r>
          </a:p>
        </p:txBody>
      </p:sp>
      <p:sp>
        <p:nvSpPr>
          <p:cNvPr id="13" name="TextBox 13"/>
          <p:cNvSpPr txBox="1"/>
          <p:nvPr/>
        </p:nvSpPr>
        <p:spPr>
          <a:xfrm>
            <a:off x="6781869" y="2139522"/>
            <a:ext cx="5393783" cy="5006341"/>
          </a:xfrm>
          <a:prstGeom prst="rect">
            <a:avLst/>
          </a:prstGeom>
        </p:spPr>
        <p:txBody>
          <a:bodyPr lIns="0" tIns="0" rIns="0" bIns="0" rtlCol="0" anchor="t">
            <a:spAutoFit/>
          </a:bodyPr>
          <a:lstStyle/>
          <a:p>
            <a:pPr algn="l">
              <a:lnSpc>
                <a:spcPts val="3359"/>
              </a:lnSpc>
            </a:pPr>
            <a:r>
              <a:rPr lang="en-US" sz="2399" b="1">
                <a:solidFill>
                  <a:srgbClr val="4B4B4A"/>
                </a:solidFill>
                <a:latin typeface="Open Sans Bold"/>
                <a:ea typeface="Open Sans Bold"/>
                <a:cs typeface="Open Sans Bold"/>
                <a:sym typeface="Open Sans Bold"/>
              </a:rPr>
              <a:t>Accessibility means:</a:t>
            </a:r>
          </a:p>
          <a:p>
            <a:pPr algn="l">
              <a:lnSpc>
                <a:spcPts val="3359"/>
              </a:lnSpc>
            </a:pPr>
            <a:endParaRPr lang="en-US" sz="2399" b="1">
              <a:solidFill>
                <a:srgbClr val="4B4B4A"/>
              </a:solidFill>
              <a:latin typeface="Open Sans Bold"/>
              <a:ea typeface="Open Sans Bold"/>
              <a:cs typeface="Open Sans Bold"/>
              <a:sym typeface="Open Sans Bold"/>
            </a:endParaRPr>
          </a:p>
          <a:p>
            <a:pPr algn="l">
              <a:lnSpc>
                <a:spcPts val="3359"/>
              </a:lnSpc>
            </a:pPr>
            <a:r>
              <a:rPr lang="en-US" sz="2399">
                <a:solidFill>
                  <a:srgbClr val="4B4B4A"/>
                </a:solidFill>
                <a:latin typeface="Open Sans Light"/>
                <a:ea typeface="Open Sans Light"/>
                <a:cs typeface="Open Sans Light"/>
                <a:sym typeface="Open Sans"/>
              </a:rPr>
              <a:t>Designing spaces, services, and opportunities so everyone can participate.</a:t>
            </a:r>
          </a:p>
          <a:p>
            <a:pPr algn="l">
              <a:lnSpc>
                <a:spcPts val="3359"/>
              </a:lnSpc>
            </a:pPr>
            <a:endParaRPr lang="en-US" sz="2399">
              <a:solidFill>
                <a:srgbClr val="4B4B4A"/>
              </a:solidFill>
              <a:latin typeface="Open Sans Light"/>
              <a:ea typeface="Open Sans Light"/>
              <a:cs typeface="Open Sans Light"/>
              <a:sym typeface="Open Sans"/>
            </a:endParaRPr>
          </a:p>
          <a:p>
            <a:pPr algn="l">
              <a:lnSpc>
                <a:spcPts val="3359"/>
              </a:lnSpc>
            </a:pPr>
            <a:r>
              <a:rPr lang="en-US" sz="2399">
                <a:solidFill>
                  <a:srgbClr val="4B4B4A"/>
                </a:solidFill>
                <a:latin typeface="Open Sans Light"/>
                <a:ea typeface="Open Sans Light"/>
                <a:cs typeface="Open Sans Light"/>
                <a:sym typeface="Open Sans"/>
              </a:rPr>
              <a:t>This might include:</a:t>
            </a:r>
          </a:p>
          <a:p>
            <a:pPr algn="l">
              <a:lnSpc>
                <a:spcPts val="3359"/>
              </a:lnSpc>
            </a:pPr>
            <a:endParaRPr lang="en-US" sz="2399">
              <a:solidFill>
                <a:srgbClr val="4B4B4A"/>
              </a:solidFill>
              <a:latin typeface="Open Sans Light"/>
              <a:ea typeface="Open Sans Light"/>
              <a:cs typeface="Open Sans Light"/>
              <a:sym typeface="Open Sans"/>
            </a:endParaRPr>
          </a:p>
          <a:p>
            <a:pPr algn="l">
              <a:lnSpc>
                <a:spcPts val="3359"/>
              </a:lnSpc>
            </a:pPr>
            <a:r>
              <a:rPr lang="en-US" sz="2399">
                <a:solidFill>
                  <a:srgbClr val="4B4B4A"/>
                </a:solidFill>
                <a:latin typeface="Open Sans Light"/>
                <a:ea typeface="Open Sans Light"/>
                <a:cs typeface="Open Sans Light"/>
                <a:sym typeface="Open Sans"/>
              </a:rPr>
              <a:t>• physical access</a:t>
            </a:r>
          </a:p>
          <a:p>
            <a:pPr algn="l">
              <a:lnSpc>
                <a:spcPts val="3359"/>
              </a:lnSpc>
            </a:pPr>
            <a:r>
              <a:rPr lang="en-US" sz="2399">
                <a:solidFill>
                  <a:srgbClr val="4B4B4A"/>
                </a:solidFill>
                <a:latin typeface="Open Sans Light"/>
                <a:ea typeface="Open Sans Light"/>
                <a:cs typeface="Open Sans Light"/>
                <a:sym typeface="Open Sans"/>
              </a:rPr>
              <a:t>• communication access</a:t>
            </a:r>
          </a:p>
          <a:p>
            <a:pPr algn="l">
              <a:lnSpc>
                <a:spcPts val="3359"/>
              </a:lnSpc>
            </a:pPr>
            <a:r>
              <a:rPr lang="en-US" sz="2399">
                <a:solidFill>
                  <a:srgbClr val="4B4B4A"/>
                </a:solidFill>
                <a:latin typeface="Open Sans Light"/>
                <a:ea typeface="Open Sans Light"/>
                <a:cs typeface="Open Sans Light"/>
                <a:sym typeface="Open Sans"/>
              </a:rPr>
              <a:t>• sensory environments</a:t>
            </a:r>
          </a:p>
          <a:p>
            <a:pPr algn="l">
              <a:lnSpc>
                <a:spcPts val="3359"/>
              </a:lnSpc>
            </a:pPr>
            <a:r>
              <a:rPr lang="en-US" sz="2399">
                <a:solidFill>
                  <a:srgbClr val="4B4B4A"/>
                </a:solidFill>
                <a:latin typeface="Open Sans Light"/>
                <a:ea typeface="Open Sans Light"/>
                <a:cs typeface="Open Sans Light"/>
                <a:sym typeface="Open Sans"/>
              </a:rPr>
              <a:t>• flexible participation options</a:t>
            </a:r>
          </a:p>
        </p:txBody>
      </p:sp>
      <p:sp>
        <p:nvSpPr>
          <p:cNvPr id="14" name="TextBox 14"/>
          <p:cNvSpPr txBox="1"/>
          <p:nvPr/>
        </p:nvSpPr>
        <p:spPr>
          <a:xfrm>
            <a:off x="12446394" y="2139522"/>
            <a:ext cx="5393783" cy="2491741"/>
          </a:xfrm>
          <a:prstGeom prst="rect">
            <a:avLst/>
          </a:prstGeom>
        </p:spPr>
        <p:txBody>
          <a:bodyPr lIns="0" tIns="0" rIns="0" bIns="0" rtlCol="0" anchor="t">
            <a:spAutoFit/>
          </a:bodyPr>
          <a:lstStyle/>
          <a:p>
            <a:pPr algn="l">
              <a:lnSpc>
                <a:spcPts val="3359"/>
              </a:lnSpc>
            </a:pPr>
            <a:r>
              <a:rPr lang="en-US" sz="2399" b="1">
                <a:solidFill>
                  <a:srgbClr val="4B4B4A"/>
                </a:solidFill>
                <a:latin typeface="Open Sans Bold"/>
                <a:ea typeface="Open Sans Bold"/>
                <a:cs typeface="Open Sans Bold"/>
                <a:sym typeface="Open Sans Bold"/>
              </a:rPr>
              <a:t>Inclusion means:</a:t>
            </a:r>
          </a:p>
          <a:p>
            <a:pPr algn="l">
              <a:lnSpc>
                <a:spcPts val="3359"/>
              </a:lnSpc>
            </a:pPr>
            <a:endParaRPr lang="en-US" sz="2399" b="1">
              <a:solidFill>
                <a:srgbClr val="4B4B4A"/>
              </a:solidFill>
              <a:latin typeface="Open Sans Bold"/>
              <a:ea typeface="Open Sans Bold"/>
              <a:cs typeface="Open Sans Bold"/>
              <a:sym typeface="Open Sans Bold"/>
            </a:endParaRPr>
          </a:p>
          <a:p>
            <a:pPr algn="l">
              <a:lnSpc>
                <a:spcPts val="3359"/>
              </a:lnSpc>
            </a:pPr>
            <a:r>
              <a:rPr lang="en-US" sz="2399">
                <a:solidFill>
                  <a:srgbClr val="4B4B4A"/>
                </a:solidFill>
                <a:latin typeface="Open Sans Light"/>
                <a:ea typeface="Open Sans Light"/>
                <a:cs typeface="Open Sans Light"/>
                <a:sym typeface="Open Sans"/>
              </a:rPr>
              <a:t>Designing environments where people feel welcome, valued, and able to participate.</a:t>
            </a:r>
          </a:p>
          <a:p>
            <a:pPr algn="l">
              <a:lnSpc>
                <a:spcPts val="3359"/>
              </a:lnSpc>
            </a:pPr>
            <a:endParaRPr lang="en-US" sz="2399">
              <a:solidFill>
                <a:srgbClr val="4B4B4A"/>
              </a:solidFill>
              <a:latin typeface="Open Sans Light"/>
              <a:ea typeface="Open Sans Light"/>
              <a:cs typeface="Open Sans Light"/>
              <a:sym typeface="Open Sans"/>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6836254" y="9258300"/>
            <a:ext cx="1538935" cy="1083307"/>
            <a:chOff x="0" y="0"/>
            <a:chExt cx="1538935" cy="1083310"/>
          </a:xfrm>
        </p:grpSpPr>
        <p:sp>
          <p:nvSpPr>
            <p:cNvPr id="3" name="Freeform 3"/>
            <p:cNvSpPr/>
            <p:nvPr/>
          </p:nvSpPr>
          <p:spPr>
            <a:xfrm>
              <a:off x="63500" y="63500"/>
              <a:ext cx="1411608" cy="956310"/>
            </a:xfrm>
            <a:custGeom>
              <a:avLst/>
              <a:gdLst/>
              <a:ahLst/>
              <a:cxnLst/>
              <a:rect l="l" t="t" r="r" b="b"/>
              <a:pathLst>
                <a:path w="1411608" h="956310">
                  <a:moveTo>
                    <a:pt x="529591" y="0"/>
                  </a:moveTo>
                  <a:cubicBezTo>
                    <a:pt x="395479" y="0"/>
                    <a:pt x="281052" y="31115"/>
                    <a:pt x="184531" y="111379"/>
                  </a:cubicBezTo>
                  <a:cubicBezTo>
                    <a:pt x="65532" y="210439"/>
                    <a:pt x="0" y="347599"/>
                    <a:pt x="0" y="573024"/>
                  </a:cubicBezTo>
                  <a:cubicBezTo>
                    <a:pt x="0" y="701548"/>
                    <a:pt x="18669" y="829310"/>
                    <a:pt x="55880" y="956310"/>
                  </a:cubicBezTo>
                  <a:lnTo>
                    <a:pt x="552197" y="956310"/>
                  </a:lnTo>
                  <a:cubicBezTo>
                    <a:pt x="586487" y="917702"/>
                    <a:pt x="622174" y="879602"/>
                    <a:pt x="659258" y="842010"/>
                  </a:cubicBezTo>
                  <a:cubicBezTo>
                    <a:pt x="866015" y="632587"/>
                    <a:pt x="1104521" y="449580"/>
                    <a:pt x="1374778" y="293370"/>
                  </a:cubicBezTo>
                  <a:lnTo>
                    <a:pt x="1411608" y="272923"/>
                  </a:lnTo>
                  <a:cubicBezTo>
                    <a:pt x="1399543" y="265938"/>
                    <a:pt x="1387224" y="258191"/>
                    <a:pt x="1374778" y="251206"/>
                  </a:cubicBezTo>
                  <a:cubicBezTo>
                    <a:pt x="1104521" y="94996"/>
                    <a:pt x="898400" y="41656"/>
                    <a:pt x="691770" y="12573"/>
                  </a:cubicBezTo>
                  <a:cubicBezTo>
                    <a:pt x="634747" y="4572"/>
                    <a:pt x="580772" y="0"/>
                    <a:pt x="529591" y="0"/>
                  </a:cubicBezTo>
                  <a:close/>
                </a:path>
              </a:pathLst>
            </a:custGeom>
            <a:solidFill>
              <a:srgbClr val="402957"/>
            </a:solidFill>
          </p:spPr>
          <p:txBody>
            <a:bodyPr/>
            <a:lstStyle/>
            <a:p>
              <a:endParaRPr lang="en-US"/>
            </a:p>
          </p:txBody>
        </p:sp>
        <p:sp>
          <p:nvSpPr>
            <p:cNvPr id="4" name="Freeform 4"/>
            <p:cNvSpPr/>
            <p:nvPr/>
          </p:nvSpPr>
          <p:spPr>
            <a:xfrm>
              <a:off x="1475108" y="336423"/>
              <a:ext cx="254" cy="683387"/>
            </a:xfrm>
            <a:custGeom>
              <a:avLst/>
              <a:gdLst/>
              <a:ahLst/>
              <a:cxnLst/>
              <a:rect l="l" t="t" r="r" b="b"/>
              <a:pathLst>
                <a:path w="254" h="683387">
                  <a:moveTo>
                    <a:pt x="0" y="0"/>
                  </a:moveTo>
                  <a:lnTo>
                    <a:pt x="0" y="683387"/>
                  </a:lnTo>
                  <a:lnTo>
                    <a:pt x="254" y="683387"/>
                  </a:lnTo>
                  <a:lnTo>
                    <a:pt x="254" y="254"/>
                  </a:lnTo>
                  <a:cubicBezTo>
                    <a:pt x="127" y="254"/>
                    <a:pt x="0" y="127"/>
                    <a:pt x="0" y="127"/>
                  </a:cubicBezTo>
                  <a:close/>
                </a:path>
              </a:pathLst>
            </a:custGeom>
            <a:solidFill>
              <a:srgbClr val="402957"/>
            </a:solidFill>
          </p:spPr>
          <p:txBody>
            <a:bodyPr/>
            <a:lstStyle/>
            <a:p>
              <a:endParaRPr lang="en-US"/>
            </a:p>
          </p:txBody>
        </p:sp>
        <p:sp>
          <p:nvSpPr>
            <p:cNvPr id="5" name="Freeform 5"/>
            <p:cNvSpPr/>
            <p:nvPr/>
          </p:nvSpPr>
          <p:spPr>
            <a:xfrm>
              <a:off x="1475235" y="336169"/>
              <a:ext cx="254" cy="381"/>
            </a:xfrm>
            <a:custGeom>
              <a:avLst/>
              <a:gdLst/>
              <a:ahLst/>
              <a:cxnLst/>
              <a:rect l="l" t="t" r="r" b="b"/>
              <a:pathLst>
                <a:path w="254" h="381">
                  <a:moveTo>
                    <a:pt x="254" y="127"/>
                  </a:moveTo>
                  <a:cubicBezTo>
                    <a:pt x="127" y="127"/>
                    <a:pt x="0" y="254"/>
                    <a:pt x="0" y="254"/>
                  </a:cubicBezTo>
                  <a:cubicBezTo>
                    <a:pt x="127" y="254"/>
                    <a:pt x="254" y="381"/>
                    <a:pt x="254" y="381"/>
                  </a:cubicBezTo>
                  <a:lnTo>
                    <a:pt x="254" y="0"/>
                  </a:lnTo>
                  <a:close/>
                </a:path>
              </a:pathLst>
            </a:custGeom>
            <a:solidFill>
              <a:srgbClr val="3BC9D4"/>
            </a:solidFill>
          </p:spPr>
          <p:txBody>
            <a:bodyPr/>
            <a:lstStyle/>
            <a:p>
              <a:endParaRPr lang="en-US"/>
            </a:p>
          </p:txBody>
        </p:sp>
        <p:sp>
          <p:nvSpPr>
            <p:cNvPr id="6" name="Freeform 6"/>
            <p:cNvSpPr/>
            <p:nvPr/>
          </p:nvSpPr>
          <p:spPr>
            <a:xfrm>
              <a:off x="615824" y="336423"/>
              <a:ext cx="859411" cy="683387"/>
            </a:xfrm>
            <a:custGeom>
              <a:avLst/>
              <a:gdLst/>
              <a:ahLst/>
              <a:cxnLst/>
              <a:rect l="l" t="t" r="r" b="b"/>
              <a:pathLst>
                <a:path w="859411" h="683387">
                  <a:moveTo>
                    <a:pt x="859284" y="0"/>
                  </a:moveTo>
                  <a:lnTo>
                    <a:pt x="822454" y="20447"/>
                  </a:lnTo>
                  <a:cubicBezTo>
                    <a:pt x="552197" y="176657"/>
                    <a:pt x="313691" y="359664"/>
                    <a:pt x="107061" y="569087"/>
                  </a:cubicBezTo>
                  <a:cubicBezTo>
                    <a:pt x="69850" y="606806"/>
                    <a:pt x="34163" y="644906"/>
                    <a:pt x="0" y="683387"/>
                  </a:cubicBezTo>
                  <a:lnTo>
                    <a:pt x="859411" y="683387"/>
                  </a:lnTo>
                  <a:lnTo>
                    <a:pt x="859411" y="0"/>
                  </a:lnTo>
                  <a:close/>
                </a:path>
              </a:pathLst>
            </a:custGeom>
            <a:solidFill>
              <a:srgbClr val="3BC9D4"/>
            </a:solidFill>
          </p:spPr>
          <p:txBody>
            <a:bodyPr/>
            <a:lstStyle/>
            <a:p>
              <a:endParaRPr lang="en-US"/>
            </a:p>
          </p:txBody>
        </p:sp>
      </p:grpSp>
      <p:grpSp>
        <p:nvGrpSpPr>
          <p:cNvPr id="9" name="Group 9"/>
          <p:cNvGrpSpPr/>
          <p:nvPr/>
        </p:nvGrpSpPr>
        <p:grpSpPr>
          <a:xfrm rot="1285672">
            <a:off x="2673580" y="4889172"/>
            <a:ext cx="4377923" cy="4618762"/>
            <a:chOff x="0" y="0"/>
            <a:chExt cx="2077720" cy="2192020"/>
          </a:xfrm>
        </p:grpSpPr>
        <p:sp>
          <p:nvSpPr>
            <p:cNvPr id="10" name="Freeform 10"/>
            <p:cNvSpPr/>
            <p:nvPr/>
          </p:nvSpPr>
          <p:spPr>
            <a:xfrm>
              <a:off x="-526" y="-1637"/>
              <a:ext cx="2078246" cy="2191971"/>
            </a:xfrm>
            <a:custGeom>
              <a:avLst/>
              <a:gdLst/>
              <a:ahLst/>
              <a:cxnLst/>
              <a:rect l="l" t="t" r="r" b="b"/>
              <a:pathLst>
                <a:path w="2078246" h="2191971">
                  <a:moveTo>
                    <a:pt x="2078246" y="394067"/>
                  </a:moveTo>
                  <a:cubicBezTo>
                    <a:pt x="2076976" y="394067"/>
                    <a:pt x="2075706" y="394067"/>
                    <a:pt x="2074436" y="392797"/>
                  </a:cubicBezTo>
                  <a:cubicBezTo>
                    <a:pt x="2068086" y="391527"/>
                    <a:pt x="2060466" y="392797"/>
                    <a:pt x="2056656" y="386447"/>
                  </a:cubicBezTo>
                  <a:cubicBezTo>
                    <a:pt x="2055386" y="383907"/>
                    <a:pt x="2051576" y="381367"/>
                    <a:pt x="2049036" y="380097"/>
                  </a:cubicBezTo>
                  <a:cubicBezTo>
                    <a:pt x="2043956" y="375017"/>
                    <a:pt x="2037606" y="369937"/>
                    <a:pt x="2031256" y="364857"/>
                  </a:cubicBezTo>
                  <a:lnTo>
                    <a:pt x="2019826" y="353427"/>
                  </a:lnTo>
                  <a:cubicBezTo>
                    <a:pt x="2018556" y="352157"/>
                    <a:pt x="2018556" y="350887"/>
                    <a:pt x="2018556" y="349617"/>
                  </a:cubicBezTo>
                  <a:cubicBezTo>
                    <a:pt x="2016016" y="347077"/>
                    <a:pt x="2012206" y="344537"/>
                    <a:pt x="2008396" y="344537"/>
                  </a:cubicBezTo>
                  <a:cubicBezTo>
                    <a:pt x="2002046" y="343267"/>
                    <a:pt x="1995696" y="343267"/>
                    <a:pt x="1989346" y="341997"/>
                  </a:cubicBezTo>
                  <a:lnTo>
                    <a:pt x="1984266" y="341997"/>
                  </a:lnTo>
                  <a:cubicBezTo>
                    <a:pt x="1977916" y="339457"/>
                    <a:pt x="1972836" y="338187"/>
                    <a:pt x="1966486" y="339457"/>
                  </a:cubicBezTo>
                  <a:cubicBezTo>
                    <a:pt x="1963946" y="339457"/>
                    <a:pt x="1961406" y="339457"/>
                    <a:pt x="1960136" y="336917"/>
                  </a:cubicBezTo>
                  <a:cubicBezTo>
                    <a:pt x="1958866" y="334377"/>
                    <a:pt x="1956326" y="333107"/>
                    <a:pt x="1955056" y="331837"/>
                  </a:cubicBezTo>
                  <a:cubicBezTo>
                    <a:pt x="1952516" y="329297"/>
                    <a:pt x="1948706" y="328027"/>
                    <a:pt x="1946166" y="326757"/>
                  </a:cubicBezTo>
                  <a:cubicBezTo>
                    <a:pt x="1941086" y="322947"/>
                    <a:pt x="1937276" y="319137"/>
                    <a:pt x="1930926" y="319137"/>
                  </a:cubicBezTo>
                  <a:cubicBezTo>
                    <a:pt x="1925846" y="319137"/>
                    <a:pt x="1920766" y="317867"/>
                    <a:pt x="1915686" y="316597"/>
                  </a:cubicBezTo>
                  <a:cubicBezTo>
                    <a:pt x="1914416" y="316597"/>
                    <a:pt x="1914416" y="316597"/>
                    <a:pt x="1914416" y="315327"/>
                  </a:cubicBezTo>
                  <a:cubicBezTo>
                    <a:pt x="1910606" y="310247"/>
                    <a:pt x="1904256" y="308977"/>
                    <a:pt x="1897906" y="308977"/>
                  </a:cubicBezTo>
                  <a:cubicBezTo>
                    <a:pt x="1895366" y="308977"/>
                    <a:pt x="1892826" y="307707"/>
                    <a:pt x="1892826" y="306437"/>
                  </a:cubicBezTo>
                  <a:cubicBezTo>
                    <a:pt x="1891556" y="302627"/>
                    <a:pt x="1889016" y="301357"/>
                    <a:pt x="1886476" y="301357"/>
                  </a:cubicBezTo>
                  <a:cubicBezTo>
                    <a:pt x="1882666" y="301357"/>
                    <a:pt x="1878856" y="300087"/>
                    <a:pt x="1876316" y="301357"/>
                  </a:cubicBezTo>
                  <a:cubicBezTo>
                    <a:pt x="1866156" y="305167"/>
                    <a:pt x="1858536" y="297547"/>
                    <a:pt x="1849646" y="296277"/>
                  </a:cubicBezTo>
                  <a:lnTo>
                    <a:pt x="1848376" y="295007"/>
                  </a:lnTo>
                  <a:cubicBezTo>
                    <a:pt x="1845836" y="288657"/>
                    <a:pt x="1839486" y="288657"/>
                    <a:pt x="1833136" y="287387"/>
                  </a:cubicBezTo>
                  <a:cubicBezTo>
                    <a:pt x="1833136" y="286117"/>
                    <a:pt x="1834406" y="286117"/>
                    <a:pt x="1834406" y="284847"/>
                  </a:cubicBezTo>
                  <a:cubicBezTo>
                    <a:pt x="1833136" y="284847"/>
                    <a:pt x="1831866" y="286117"/>
                    <a:pt x="1829326" y="286117"/>
                  </a:cubicBezTo>
                  <a:cubicBezTo>
                    <a:pt x="1828056" y="286117"/>
                    <a:pt x="1825516" y="287387"/>
                    <a:pt x="1824246" y="286117"/>
                  </a:cubicBezTo>
                  <a:cubicBezTo>
                    <a:pt x="1821706" y="282307"/>
                    <a:pt x="1817896" y="278497"/>
                    <a:pt x="1817896" y="274687"/>
                  </a:cubicBezTo>
                  <a:cubicBezTo>
                    <a:pt x="1817896" y="270877"/>
                    <a:pt x="1814086" y="270877"/>
                    <a:pt x="1812816" y="269607"/>
                  </a:cubicBezTo>
                  <a:lnTo>
                    <a:pt x="1810276" y="269607"/>
                  </a:lnTo>
                  <a:cubicBezTo>
                    <a:pt x="1805196" y="264527"/>
                    <a:pt x="1800116" y="263257"/>
                    <a:pt x="1793766" y="267067"/>
                  </a:cubicBezTo>
                  <a:cubicBezTo>
                    <a:pt x="1792496" y="263257"/>
                    <a:pt x="1795036" y="258177"/>
                    <a:pt x="1789956" y="256907"/>
                  </a:cubicBezTo>
                  <a:lnTo>
                    <a:pt x="1789956" y="255637"/>
                  </a:lnTo>
                  <a:cubicBezTo>
                    <a:pt x="1792496" y="249287"/>
                    <a:pt x="1788686" y="245477"/>
                    <a:pt x="1783606" y="242937"/>
                  </a:cubicBezTo>
                  <a:cubicBezTo>
                    <a:pt x="1779796" y="240397"/>
                    <a:pt x="1778526" y="237857"/>
                    <a:pt x="1778526" y="234047"/>
                  </a:cubicBezTo>
                  <a:lnTo>
                    <a:pt x="1778526" y="228967"/>
                  </a:lnTo>
                  <a:cubicBezTo>
                    <a:pt x="1773446" y="227697"/>
                    <a:pt x="1770906" y="222617"/>
                    <a:pt x="1768366" y="218807"/>
                  </a:cubicBezTo>
                  <a:cubicBezTo>
                    <a:pt x="1767096" y="213727"/>
                    <a:pt x="1764556" y="209917"/>
                    <a:pt x="1762016" y="206107"/>
                  </a:cubicBezTo>
                  <a:cubicBezTo>
                    <a:pt x="1759476" y="202297"/>
                    <a:pt x="1754396" y="199757"/>
                    <a:pt x="1754396" y="193407"/>
                  </a:cubicBezTo>
                  <a:cubicBezTo>
                    <a:pt x="1754396" y="189597"/>
                    <a:pt x="1753126" y="185787"/>
                    <a:pt x="1751856" y="181977"/>
                  </a:cubicBezTo>
                  <a:cubicBezTo>
                    <a:pt x="1749316" y="176897"/>
                    <a:pt x="1746776" y="173087"/>
                    <a:pt x="1742966" y="168007"/>
                  </a:cubicBezTo>
                  <a:cubicBezTo>
                    <a:pt x="1745506" y="164197"/>
                    <a:pt x="1748046" y="161657"/>
                    <a:pt x="1744236" y="157847"/>
                  </a:cubicBezTo>
                  <a:lnTo>
                    <a:pt x="1744236" y="155307"/>
                  </a:lnTo>
                  <a:cubicBezTo>
                    <a:pt x="1744236" y="154037"/>
                    <a:pt x="1742966" y="152767"/>
                    <a:pt x="1742966" y="151497"/>
                  </a:cubicBezTo>
                  <a:cubicBezTo>
                    <a:pt x="1741696" y="150227"/>
                    <a:pt x="1739156" y="148957"/>
                    <a:pt x="1737886" y="147687"/>
                  </a:cubicBezTo>
                  <a:cubicBezTo>
                    <a:pt x="1734076" y="143877"/>
                    <a:pt x="1731536" y="138797"/>
                    <a:pt x="1725186" y="141337"/>
                  </a:cubicBezTo>
                  <a:cubicBezTo>
                    <a:pt x="1722646" y="136257"/>
                    <a:pt x="1721376" y="131177"/>
                    <a:pt x="1720106" y="126097"/>
                  </a:cubicBezTo>
                  <a:cubicBezTo>
                    <a:pt x="1718836" y="122287"/>
                    <a:pt x="1717566" y="119747"/>
                    <a:pt x="1716296" y="115937"/>
                  </a:cubicBezTo>
                  <a:lnTo>
                    <a:pt x="1716296" y="114667"/>
                  </a:lnTo>
                  <a:cubicBezTo>
                    <a:pt x="1718836" y="109587"/>
                    <a:pt x="1715026" y="105777"/>
                    <a:pt x="1715026" y="101967"/>
                  </a:cubicBezTo>
                  <a:cubicBezTo>
                    <a:pt x="1715026" y="99427"/>
                    <a:pt x="1712486" y="96887"/>
                    <a:pt x="1711216" y="94347"/>
                  </a:cubicBezTo>
                  <a:cubicBezTo>
                    <a:pt x="1709946" y="90537"/>
                    <a:pt x="1706136" y="87997"/>
                    <a:pt x="1706136" y="84187"/>
                  </a:cubicBezTo>
                  <a:lnTo>
                    <a:pt x="1706136" y="63867"/>
                  </a:lnTo>
                  <a:cubicBezTo>
                    <a:pt x="1704866" y="56247"/>
                    <a:pt x="1702326" y="52437"/>
                    <a:pt x="1693436" y="51167"/>
                  </a:cubicBezTo>
                  <a:cubicBezTo>
                    <a:pt x="1692166" y="51167"/>
                    <a:pt x="1690896" y="51167"/>
                    <a:pt x="1690896" y="49897"/>
                  </a:cubicBezTo>
                  <a:cubicBezTo>
                    <a:pt x="1688356" y="46087"/>
                    <a:pt x="1684546" y="44817"/>
                    <a:pt x="1679466" y="43547"/>
                  </a:cubicBezTo>
                  <a:cubicBezTo>
                    <a:pt x="1675656" y="43547"/>
                    <a:pt x="1673116" y="43547"/>
                    <a:pt x="1670576" y="44817"/>
                  </a:cubicBezTo>
                  <a:cubicBezTo>
                    <a:pt x="1664226" y="48627"/>
                    <a:pt x="1657876" y="52437"/>
                    <a:pt x="1652796" y="57517"/>
                  </a:cubicBezTo>
                  <a:cubicBezTo>
                    <a:pt x="1646446" y="62597"/>
                    <a:pt x="1641366" y="66407"/>
                    <a:pt x="1633746" y="62597"/>
                  </a:cubicBezTo>
                  <a:lnTo>
                    <a:pt x="1631206" y="62597"/>
                  </a:lnTo>
                  <a:cubicBezTo>
                    <a:pt x="1628666" y="61327"/>
                    <a:pt x="1624856" y="60057"/>
                    <a:pt x="1622316" y="58787"/>
                  </a:cubicBezTo>
                  <a:cubicBezTo>
                    <a:pt x="1621046" y="60057"/>
                    <a:pt x="1619776" y="61327"/>
                    <a:pt x="1615966" y="60057"/>
                  </a:cubicBezTo>
                  <a:cubicBezTo>
                    <a:pt x="1608346" y="58787"/>
                    <a:pt x="1601996" y="57517"/>
                    <a:pt x="1595646" y="52437"/>
                  </a:cubicBezTo>
                  <a:cubicBezTo>
                    <a:pt x="1594376" y="51167"/>
                    <a:pt x="1591836" y="51167"/>
                    <a:pt x="1590566" y="51167"/>
                  </a:cubicBezTo>
                  <a:cubicBezTo>
                    <a:pt x="1585486" y="49897"/>
                    <a:pt x="1579136" y="48627"/>
                    <a:pt x="1572786" y="46087"/>
                  </a:cubicBezTo>
                  <a:cubicBezTo>
                    <a:pt x="1577866" y="42277"/>
                    <a:pt x="1576596" y="39737"/>
                    <a:pt x="1574056" y="37197"/>
                  </a:cubicBezTo>
                  <a:cubicBezTo>
                    <a:pt x="1570246" y="32117"/>
                    <a:pt x="1565166" y="32117"/>
                    <a:pt x="1561356" y="34657"/>
                  </a:cubicBezTo>
                  <a:cubicBezTo>
                    <a:pt x="1552466" y="38467"/>
                    <a:pt x="1543576" y="43547"/>
                    <a:pt x="1533416" y="47357"/>
                  </a:cubicBezTo>
                  <a:cubicBezTo>
                    <a:pt x="1529606" y="49897"/>
                    <a:pt x="1524526" y="51167"/>
                    <a:pt x="1519446" y="52437"/>
                  </a:cubicBezTo>
                  <a:cubicBezTo>
                    <a:pt x="1515636" y="53707"/>
                    <a:pt x="1511826" y="52437"/>
                    <a:pt x="1508016" y="53707"/>
                  </a:cubicBezTo>
                  <a:cubicBezTo>
                    <a:pt x="1504206" y="54977"/>
                    <a:pt x="1500396" y="56247"/>
                    <a:pt x="1495316" y="54977"/>
                  </a:cubicBezTo>
                  <a:cubicBezTo>
                    <a:pt x="1494046" y="54977"/>
                    <a:pt x="1491506" y="56247"/>
                    <a:pt x="1490236" y="56247"/>
                  </a:cubicBezTo>
                  <a:cubicBezTo>
                    <a:pt x="1487696" y="57517"/>
                    <a:pt x="1486426" y="58787"/>
                    <a:pt x="1483886" y="57517"/>
                  </a:cubicBezTo>
                  <a:cubicBezTo>
                    <a:pt x="1478806" y="57517"/>
                    <a:pt x="1476266" y="60057"/>
                    <a:pt x="1473726" y="62597"/>
                  </a:cubicBezTo>
                  <a:cubicBezTo>
                    <a:pt x="1471186" y="65137"/>
                    <a:pt x="1468646" y="70217"/>
                    <a:pt x="1466106" y="71487"/>
                  </a:cubicBezTo>
                  <a:cubicBezTo>
                    <a:pt x="1462296" y="72757"/>
                    <a:pt x="1459756" y="75297"/>
                    <a:pt x="1457216" y="77837"/>
                  </a:cubicBezTo>
                  <a:cubicBezTo>
                    <a:pt x="1454676" y="80377"/>
                    <a:pt x="1452136" y="81647"/>
                    <a:pt x="1449596" y="82917"/>
                  </a:cubicBezTo>
                  <a:cubicBezTo>
                    <a:pt x="1445786" y="85457"/>
                    <a:pt x="1441976" y="86727"/>
                    <a:pt x="1438166" y="89267"/>
                  </a:cubicBezTo>
                  <a:cubicBezTo>
                    <a:pt x="1434356" y="93077"/>
                    <a:pt x="1429276" y="95617"/>
                    <a:pt x="1424196" y="95617"/>
                  </a:cubicBezTo>
                  <a:cubicBezTo>
                    <a:pt x="1419116" y="96887"/>
                    <a:pt x="1412766" y="96887"/>
                    <a:pt x="1407686" y="100697"/>
                  </a:cubicBezTo>
                  <a:cubicBezTo>
                    <a:pt x="1407686" y="100697"/>
                    <a:pt x="1406416" y="101967"/>
                    <a:pt x="1405146" y="101967"/>
                  </a:cubicBezTo>
                  <a:cubicBezTo>
                    <a:pt x="1400066" y="101967"/>
                    <a:pt x="1394986" y="100697"/>
                    <a:pt x="1389906" y="100697"/>
                  </a:cubicBezTo>
                  <a:cubicBezTo>
                    <a:pt x="1386096" y="100697"/>
                    <a:pt x="1379746" y="99427"/>
                    <a:pt x="1377206" y="105777"/>
                  </a:cubicBezTo>
                  <a:cubicBezTo>
                    <a:pt x="1377206" y="105777"/>
                    <a:pt x="1375936" y="107047"/>
                    <a:pt x="1374666" y="107047"/>
                  </a:cubicBezTo>
                  <a:cubicBezTo>
                    <a:pt x="1370856" y="108317"/>
                    <a:pt x="1367046" y="110857"/>
                    <a:pt x="1363236" y="112127"/>
                  </a:cubicBezTo>
                  <a:cubicBezTo>
                    <a:pt x="1363236" y="114667"/>
                    <a:pt x="1359426" y="115937"/>
                    <a:pt x="1356886" y="115937"/>
                  </a:cubicBezTo>
                  <a:cubicBezTo>
                    <a:pt x="1345456" y="114667"/>
                    <a:pt x="1335296" y="114667"/>
                    <a:pt x="1323866" y="110857"/>
                  </a:cubicBezTo>
                  <a:cubicBezTo>
                    <a:pt x="1318786" y="109587"/>
                    <a:pt x="1313706" y="107047"/>
                    <a:pt x="1307356" y="104507"/>
                  </a:cubicBezTo>
                  <a:cubicBezTo>
                    <a:pt x="1306086" y="104507"/>
                    <a:pt x="1304816" y="103237"/>
                    <a:pt x="1303546" y="103237"/>
                  </a:cubicBezTo>
                  <a:cubicBezTo>
                    <a:pt x="1294656" y="103237"/>
                    <a:pt x="1285766" y="104507"/>
                    <a:pt x="1275606" y="104507"/>
                  </a:cubicBezTo>
                  <a:lnTo>
                    <a:pt x="1274336" y="104507"/>
                  </a:lnTo>
                  <a:cubicBezTo>
                    <a:pt x="1269256" y="101967"/>
                    <a:pt x="1262906" y="103237"/>
                    <a:pt x="1257826" y="107047"/>
                  </a:cubicBezTo>
                  <a:cubicBezTo>
                    <a:pt x="1256556" y="108317"/>
                    <a:pt x="1254016" y="109587"/>
                    <a:pt x="1252746" y="109587"/>
                  </a:cubicBezTo>
                  <a:cubicBezTo>
                    <a:pt x="1246396" y="108317"/>
                    <a:pt x="1241316" y="107047"/>
                    <a:pt x="1234966" y="105777"/>
                  </a:cubicBezTo>
                  <a:cubicBezTo>
                    <a:pt x="1228616" y="104507"/>
                    <a:pt x="1223536" y="103237"/>
                    <a:pt x="1217186" y="103237"/>
                  </a:cubicBezTo>
                  <a:cubicBezTo>
                    <a:pt x="1212106" y="103237"/>
                    <a:pt x="1207026" y="101967"/>
                    <a:pt x="1201946" y="99427"/>
                  </a:cubicBezTo>
                  <a:cubicBezTo>
                    <a:pt x="1196866" y="96887"/>
                    <a:pt x="1191786" y="95617"/>
                    <a:pt x="1186706" y="93077"/>
                  </a:cubicBezTo>
                  <a:cubicBezTo>
                    <a:pt x="1184166" y="91807"/>
                    <a:pt x="1180356" y="91807"/>
                    <a:pt x="1176546" y="90537"/>
                  </a:cubicBezTo>
                  <a:cubicBezTo>
                    <a:pt x="1176546" y="86727"/>
                    <a:pt x="1177816" y="84187"/>
                    <a:pt x="1177816" y="81647"/>
                  </a:cubicBezTo>
                  <a:cubicBezTo>
                    <a:pt x="1171466" y="84187"/>
                    <a:pt x="1167656" y="82917"/>
                    <a:pt x="1163846" y="80377"/>
                  </a:cubicBezTo>
                  <a:cubicBezTo>
                    <a:pt x="1161306" y="79107"/>
                    <a:pt x="1157496" y="79107"/>
                    <a:pt x="1154956" y="77837"/>
                  </a:cubicBezTo>
                  <a:lnTo>
                    <a:pt x="1151146" y="77837"/>
                  </a:lnTo>
                  <a:cubicBezTo>
                    <a:pt x="1146066" y="75297"/>
                    <a:pt x="1139716" y="75297"/>
                    <a:pt x="1133366" y="75297"/>
                  </a:cubicBezTo>
                  <a:cubicBezTo>
                    <a:pt x="1125746" y="75297"/>
                    <a:pt x="1116856" y="74027"/>
                    <a:pt x="1109236" y="68947"/>
                  </a:cubicBezTo>
                  <a:cubicBezTo>
                    <a:pt x="1102886" y="65137"/>
                    <a:pt x="1095266" y="62597"/>
                    <a:pt x="1087646" y="63867"/>
                  </a:cubicBezTo>
                  <a:cubicBezTo>
                    <a:pt x="1083836" y="65137"/>
                    <a:pt x="1080026" y="67677"/>
                    <a:pt x="1076216" y="68947"/>
                  </a:cubicBezTo>
                  <a:cubicBezTo>
                    <a:pt x="1069866" y="71487"/>
                    <a:pt x="1064786" y="76567"/>
                    <a:pt x="1058436" y="79107"/>
                  </a:cubicBezTo>
                  <a:cubicBezTo>
                    <a:pt x="1052086" y="81647"/>
                    <a:pt x="1044466" y="84187"/>
                    <a:pt x="1036846" y="86727"/>
                  </a:cubicBezTo>
                  <a:cubicBezTo>
                    <a:pt x="1033036" y="87997"/>
                    <a:pt x="1029226" y="90537"/>
                    <a:pt x="1025416" y="91807"/>
                  </a:cubicBezTo>
                  <a:cubicBezTo>
                    <a:pt x="1019066" y="94347"/>
                    <a:pt x="1013986" y="95617"/>
                    <a:pt x="1007636" y="98157"/>
                  </a:cubicBezTo>
                  <a:cubicBezTo>
                    <a:pt x="1003826" y="99427"/>
                    <a:pt x="998746" y="103237"/>
                    <a:pt x="994936" y="104507"/>
                  </a:cubicBezTo>
                  <a:cubicBezTo>
                    <a:pt x="987316" y="107047"/>
                    <a:pt x="979696" y="110857"/>
                    <a:pt x="970806" y="112127"/>
                  </a:cubicBezTo>
                  <a:cubicBezTo>
                    <a:pt x="966996" y="113397"/>
                    <a:pt x="965726" y="115937"/>
                    <a:pt x="963186" y="117207"/>
                  </a:cubicBezTo>
                  <a:lnTo>
                    <a:pt x="951756" y="121017"/>
                  </a:lnTo>
                  <a:cubicBezTo>
                    <a:pt x="944136" y="123557"/>
                    <a:pt x="937786" y="126097"/>
                    <a:pt x="930166" y="127367"/>
                  </a:cubicBezTo>
                  <a:cubicBezTo>
                    <a:pt x="926356" y="128637"/>
                    <a:pt x="921276" y="129907"/>
                    <a:pt x="917466" y="131177"/>
                  </a:cubicBezTo>
                  <a:cubicBezTo>
                    <a:pt x="916196" y="131177"/>
                    <a:pt x="916196" y="132447"/>
                    <a:pt x="914926" y="132447"/>
                  </a:cubicBezTo>
                  <a:cubicBezTo>
                    <a:pt x="912386" y="134987"/>
                    <a:pt x="909846" y="137527"/>
                    <a:pt x="906036" y="138797"/>
                  </a:cubicBezTo>
                  <a:cubicBezTo>
                    <a:pt x="899686" y="141337"/>
                    <a:pt x="893336" y="143877"/>
                    <a:pt x="886986" y="145147"/>
                  </a:cubicBezTo>
                  <a:cubicBezTo>
                    <a:pt x="884446" y="146417"/>
                    <a:pt x="880636" y="146417"/>
                    <a:pt x="878096" y="146417"/>
                  </a:cubicBezTo>
                  <a:cubicBezTo>
                    <a:pt x="870476" y="147687"/>
                    <a:pt x="862856" y="151497"/>
                    <a:pt x="855236" y="154037"/>
                  </a:cubicBezTo>
                  <a:cubicBezTo>
                    <a:pt x="848886" y="156577"/>
                    <a:pt x="842536" y="157847"/>
                    <a:pt x="837456" y="160387"/>
                  </a:cubicBezTo>
                  <a:cubicBezTo>
                    <a:pt x="829836" y="162927"/>
                    <a:pt x="822216" y="165467"/>
                    <a:pt x="818406" y="173087"/>
                  </a:cubicBezTo>
                  <a:cubicBezTo>
                    <a:pt x="818406" y="174357"/>
                    <a:pt x="815866" y="174357"/>
                    <a:pt x="815866" y="174357"/>
                  </a:cubicBezTo>
                  <a:cubicBezTo>
                    <a:pt x="812056" y="175627"/>
                    <a:pt x="806976" y="176897"/>
                    <a:pt x="803166" y="178167"/>
                  </a:cubicBezTo>
                  <a:cubicBezTo>
                    <a:pt x="801896" y="179437"/>
                    <a:pt x="800626" y="178167"/>
                    <a:pt x="800626" y="176897"/>
                  </a:cubicBezTo>
                  <a:cubicBezTo>
                    <a:pt x="799356" y="171817"/>
                    <a:pt x="799356" y="165467"/>
                    <a:pt x="791736" y="162927"/>
                  </a:cubicBezTo>
                  <a:lnTo>
                    <a:pt x="790466" y="161657"/>
                  </a:lnTo>
                  <a:cubicBezTo>
                    <a:pt x="790466" y="155307"/>
                    <a:pt x="785386" y="152767"/>
                    <a:pt x="780306" y="150227"/>
                  </a:cubicBezTo>
                  <a:cubicBezTo>
                    <a:pt x="775226" y="147687"/>
                    <a:pt x="771416" y="146417"/>
                    <a:pt x="767606" y="141337"/>
                  </a:cubicBezTo>
                  <a:cubicBezTo>
                    <a:pt x="765066" y="137527"/>
                    <a:pt x="759986" y="134987"/>
                    <a:pt x="756176" y="131177"/>
                  </a:cubicBezTo>
                  <a:cubicBezTo>
                    <a:pt x="752366" y="128637"/>
                    <a:pt x="747286" y="127367"/>
                    <a:pt x="744746" y="122287"/>
                  </a:cubicBezTo>
                  <a:cubicBezTo>
                    <a:pt x="743476" y="119747"/>
                    <a:pt x="740936" y="118477"/>
                    <a:pt x="738396" y="115937"/>
                  </a:cubicBezTo>
                  <a:cubicBezTo>
                    <a:pt x="739666" y="115937"/>
                    <a:pt x="737126" y="115937"/>
                    <a:pt x="735856" y="114667"/>
                  </a:cubicBezTo>
                  <a:cubicBezTo>
                    <a:pt x="734586" y="113397"/>
                    <a:pt x="733316" y="113397"/>
                    <a:pt x="732046" y="112127"/>
                  </a:cubicBezTo>
                  <a:cubicBezTo>
                    <a:pt x="730776" y="109587"/>
                    <a:pt x="729506" y="107047"/>
                    <a:pt x="725696" y="107047"/>
                  </a:cubicBezTo>
                  <a:cubicBezTo>
                    <a:pt x="724426" y="107047"/>
                    <a:pt x="723156" y="105777"/>
                    <a:pt x="721886" y="104507"/>
                  </a:cubicBezTo>
                  <a:cubicBezTo>
                    <a:pt x="720616" y="104507"/>
                    <a:pt x="719346" y="103237"/>
                    <a:pt x="716806" y="103237"/>
                  </a:cubicBezTo>
                  <a:lnTo>
                    <a:pt x="701566" y="95617"/>
                  </a:lnTo>
                  <a:cubicBezTo>
                    <a:pt x="697756" y="93077"/>
                    <a:pt x="693946" y="89267"/>
                    <a:pt x="688866" y="87997"/>
                  </a:cubicBezTo>
                  <a:cubicBezTo>
                    <a:pt x="681246" y="85457"/>
                    <a:pt x="674896" y="81647"/>
                    <a:pt x="669816" y="75297"/>
                  </a:cubicBezTo>
                  <a:cubicBezTo>
                    <a:pt x="664736" y="68947"/>
                    <a:pt x="658386" y="65137"/>
                    <a:pt x="650766" y="61327"/>
                  </a:cubicBezTo>
                  <a:cubicBezTo>
                    <a:pt x="646956" y="58787"/>
                    <a:pt x="643146" y="57517"/>
                    <a:pt x="640606" y="56247"/>
                  </a:cubicBezTo>
                  <a:cubicBezTo>
                    <a:pt x="635526" y="52437"/>
                    <a:pt x="629176" y="49897"/>
                    <a:pt x="622826" y="47357"/>
                  </a:cubicBezTo>
                  <a:cubicBezTo>
                    <a:pt x="625366" y="43547"/>
                    <a:pt x="624096" y="43547"/>
                    <a:pt x="621556" y="42277"/>
                  </a:cubicBezTo>
                  <a:cubicBezTo>
                    <a:pt x="619016" y="41007"/>
                    <a:pt x="616476" y="41007"/>
                    <a:pt x="615206" y="39737"/>
                  </a:cubicBezTo>
                  <a:cubicBezTo>
                    <a:pt x="613936" y="35927"/>
                    <a:pt x="610126" y="35927"/>
                    <a:pt x="607586" y="33387"/>
                  </a:cubicBezTo>
                  <a:cubicBezTo>
                    <a:pt x="603776" y="29577"/>
                    <a:pt x="598696" y="25767"/>
                    <a:pt x="594886" y="21957"/>
                  </a:cubicBezTo>
                  <a:cubicBezTo>
                    <a:pt x="593616" y="20687"/>
                    <a:pt x="592346" y="19417"/>
                    <a:pt x="591076" y="19417"/>
                  </a:cubicBezTo>
                  <a:cubicBezTo>
                    <a:pt x="580916" y="18147"/>
                    <a:pt x="573296" y="11797"/>
                    <a:pt x="564406" y="7987"/>
                  </a:cubicBezTo>
                  <a:cubicBezTo>
                    <a:pt x="563136" y="6717"/>
                    <a:pt x="560596" y="5447"/>
                    <a:pt x="559326" y="5447"/>
                  </a:cubicBezTo>
                  <a:cubicBezTo>
                    <a:pt x="554246" y="5447"/>
                    <a:pt x="549166" y="6717"/>
                    <a:pt x="542816" y="6717"/>
                  </a:cubicBezTo>
                  <a:cubicBezTo>
                    <a:pt x="537736" y="6717"/>
                    <a:pt x="531386" y="5447"/>
                    <a:pt x="526306" y="4177"/>
                  </a:cubicBezTo>
                  <a:cubicBezTo>
                    <a:pt x="521226" y="2907"/>
                    <a:pt x="516146" y="2907"/>
                    <a:pt x="511066" y="367"/>
                  </a:cubicBezTo>
                  <a:cubicBezTo>
                    <a:pt x="505986" y="-903"/>
                    <a:pt x="502176" y="1637"/>
                    <a:pt x="498366" y="367"/>
                  </a:cubicBezTo>
                  <a:cubicBezTo>
                    <a:pt x="495826" y="1637"/>
                    <a:pt x="489476" y="4177"/>
                    <a:pt x="485666" y="6717"/>
                  </a:cubicBezTo>
                  <a:cubicBezTo>
                    <a:pt x="480586" y="9257"/>
                    <a:pt x="475506" y="13067"/>
                    <a:pt x="470426" y="16877"/>
                  </a:cubicBezTo>
                  <a:cubicBezTo>
                    <a:pt x="464076" y="20687"/>
                    <a:pt x="456456" y="24497"/>
                    <a:pt x="448836" y="28307"/>
                  </a:cubicBezTo>
                  <a:cubicBezTo>
                    <a:pt x="447566" y="29577"/>
                    <a:pt x="445026" y="29577"/>
                    <a:pt x="442486" y="28307"/>
                  </a:cubicBezTo>
                  <a:cubicBezTo>
                    <a:pt x="439946" y="27037"/>
                    <a:pt x="437406" y="28307"/>
                    <a:pt x="434866" y="29577"/>
                  </a:cubicBezTo>
                  <a:cubicBezTo>
                    <a:pt x="431056" y="32117"/>
                    <a:pt x="425976" y="33387"/>
                    <a:pt x="422166" y="35927"/>
                  </a:cubicBezTo>
                  <a:cubicBezTo>
                    <a:pt x="415816" y="41007"/>
                    <a:pt x="409466" y="47357"/>
                    <a:pt x="400576" y="48627"/>
                  </a:cubicBezTo>
                  <a:cubicBezTo>
                    <a:pt x="395496" y="48627"/>
                    <a:pt x="390416" y="52437"/>
                    <a:pt x="385336" y="52437"/>
                  </a:cubicBezTo>
                  <a:cubicBezTo>
                    <a:pt x="381526" y="52437"/>
                    <a:pt x="378986" y="52437"/>
                    <a:pt x="375176" y="53707"/>
                  </a:cubicBezTo>
                  <a:cubicBezTo>
                    <a:pt x="370096" y="54977"/>
                    <a:pt x="365016" y="57517"/>
                    <a:pt x="358666" y="57517"/>
                  </a:cubicBezTo>
                  <a:cubicBezTo>
                    <a:pt x="351046" y="57517"/>
                    <a:pt x="344696" y="61327"/>
                    <a:pt x="337076" y="63867"/>
                  </a:cubicBezTo>
                  <a:cubicBezTo>
                    <a:pt x="329456" y="67677"/>
                    <a:pt x="323106" y="71487"/>
                    <a:pt x="315486" y="75297"/>
                  </a:cubicBezTo>
                  <a:cubicBezTo>
                    <a:pt x="310406" y="77837"/>
                    <a:pt x="305326" y="77837"/>
                    <a:pt x="298976" y="76567"/>
                  </a:cubicBezTo>
                  <a:cubicBezTo>
                    <a:pt x="295166" y="76567"/>
                    <a:pt x="292626" y="75297"/>
                    <a:pt x="290086" y="77837"/>
                  </a:cubicBezTo>
                  <a:lnTo>
                    <a:pt x="278656" y="85457"/>
                  </a:lnTo>
                  <a:cubicBezTo>
                    <a:pt x="273576" y="89267"/>
                    <a:pt x="269766" y="94347"/>
                    <a:pt x="265956" y="98157"/>
                  </a:cubicBezTo>
                  <a:cubicBezTo>
                    <a:pt x="260876" y="104507"/>
                    <a:pt x="258336" y="112127"/>
                    <a:pt x="250716" y="115937"/>
                  </a:cubicBezTo>
                  <a:cubicBezTo>
                    <a:pt x="249446" y="117207"/>
                    <a:pt x="248176" y="119747"/>
                    <a:pt x="246906" y="122287"/>
                  </a:cubicBezTo>
                  <a:cubicBezTo>
                    <a:pt x="245636" y="123557"/>
                    <a:pt x="245636" y="124827"/>
                    <a:pt x="244366" y="126097"/>
                  </a:cubicBezTo>
                  <a:cubicBezTo>
                    <a:pt x="240556" y="129907"/>
                    <a:pt x="236746" y="133717"/>
                    <a:pt x="234206" y="138797"/>
                  </a:cubicBezTo>
                  <a:cubicBezTo>
                    <a:pt x="231666" y="143877"/>
                    <a:pt x="225316" y="145147"/>
                    <a:pt x="222776" y="148957"/>
                  </a:cubicBezTo>
                  <a:cubicBezTo>
                    <a:pt x="218966" y="154037"/>
                    <a:pt x="211346" y="156577"/>
                    <a:pt x="206266" y="159117"/>
                  </a:cubicBezTo>
                  <a:cubicBezTo>
                    <a:pt x="198646" y="162927"/>
                    <a:pt x="192296" y="168007"/>
                    <a:pt x="188486" y="175627"/>
                  </a:cubicBezTo>
                  <a:cubicBezTo>
                    <a:pt x="188486" y="176897"/>
                    <a:pt x="188486" y="176897"/>
                    <a:pt x="187216" y="178167"/>
                  </a:cubicBezTo>
                  <a:cubicBezTo>
                    <a:pt x="178326" y="183247"/>
                    <a:pt x="169436" y="187057"/>
                    <a:pt x="160546" y="192137"/>
                  </a:cubicBezTo>
                  <a:cubicBezTo>
                    <a:pt x="154196" y="195947"/>
                    <a:pt x="146576" y="195947"/>
                    <a:pt x="140226" y="201027"/>
                  </a:cubicBezTo>
                  <a:cubicBezTo>
                    <a:pt x="137686" y="203567"/>
                    <a:pt x="133876" y="204837"/>
                    <a:pt x="130066" y="206107"/>
                  </a:cubicBezTo>
                  <a:cubicBezTo>
                    <a:pt x="122446" y="209917"/>
                    <a:pt x="114826" y="211187"/>
                    <a:pt x="109746" y="217537"/>
                  </a:cubicBezTo>
                  <a:cubicBezTo>
                    <a:pt x="103396" y="225157"/>
                    <a:pt x="94506" y="227697"/>
                    <a:pt x="88156" y="232777"/>
                  </a:cubicBezTo>
                  <a:cubicBezTo>
                    <a:pt x="79266" y="239127"/>
                    <a:pt x="70376" y="245477"/>
                    <a:pt x="61486" y="253097"/>
                  </a:cubicBezTo>
                  <a:cubicBezTo>
                    <a:pt x="56406" y="255637"/>
                    <a:pt x="51326" y="256907"/>
                    <a:pt x="46246" y="254367"/>
                  </a:cubicBezTo>
                  <a:cubicBezTo>
                    <a:pt x="43706" y="253097"/>
                    <a:pt x="41166" y="251827"/>
                    <a:pt x="39896" y="253097"/>
                  </a:cubicBezTo>
                  <a:cubicBezTo>
                    <a:pt x="34816" y="256907"/>
                    <a:pt x="28466" y="258177"/>
                    <a:pt x="22116" y="259447"/>
                  </a:cubicBezTo>
                  <a:cubicBezTo>
                    <a:pt x="20846" y="259447"/>
                    <a:pt x="19576" y="260717"/>
                    <a:pt x="18306" y="260717"/>
                  </a:cubicBezTo>
                  <a:cubicBezTo>
                    <a:pt x="15766" y="406767"/>
                    <a:pt x="9416" y="554087"/>
                    <a:pt x="3066" y="700137"/>
                  </a:cubicBezTo>
                  <a:cubicBezTo>
                    <a:pt x="-3284" y="857617"/>
                    <a:pt x="6876" y="994777"/>
                    <a:pt x="5606" y="1152257"/>
                  </a:cubicBezTo>
                  <a:cubicBezTo>
                    <a:pt x="4336" y="1311007"/>
                    <a:pt x="-7094" y="1486267"/>
                    <a:pt x="6876" y="1643747"/>
                  </a:cubicBezTo>
                  <a:cubicBezTo>
                    <a:pt x="19576" y="1799957"/>
                    <a:pt x="34816" y="1956167"/>
                    <a:pt x="47516" y="2112377"/>
                  </a:cubicBezTo>
                  <a:lnTo>
                    <a:pt x="48786" y="2112377"/>
                  </a:lnTo>
                  <a:cubicBezTo>
                    <a:pt x="53866" y="2111107"/>
                    <a:pt x="58946" y="2111107"/>
                    <a:pt x="65296" y="2111107"/>
                  </a:cubicBezTo>
                  <a:cubicBezTo>
                    <a:pt x="72916" y="2109837"/>
                    <a:pt x="79266" y="2107297"/>
                    <a:pt x="86886" y="2107297"/>
                  </a:cubicBezTo>
                  <a:cubicBezTo>
                    <a:pt x="95776" y="2107297"/>
                    <a:pt x="104666" y="2108567"/>
                    <a:pt x="113556" y="2108567"/>
                  </a:cubicBezTo>
                  <a:cubicBezTo>
                    <a:pt x="122446" y="2108567"/>
                    <a:pt x="131336" y="2109837"/>
                    <a:pt x="138956" y="2111107"/>
                  </a:cubicBezTo>
                  <a:cubicBezTo>
                    <a:pt x="146576" y="2112377"/>
                    <a:pt x="152926" y="2112377"/>
                    <a:pt x="159276" y="2108567"/>
                  </a:cubicBezTo>
                  <a:lnTo>
                    <a:pt x="160546" y="2108567"/>
                  </a:lnTo>
                  <a:cubicBezTo>
                    <a:pt x="168166" y="2107297"/>
                    <a:pt x="175786" y="2106027"/>
                    <a:pt x="184676" y="2104757"/>
                  </a:cubicBezTo>
                  <a:cubicBezTo>
                    <a:pt x="187216" y="2104757"/>
                    <a:pt x="191026" y="2104757"/>
                    <a:pt x="192296" y="2106027"/>
                  </a:cubicBezTo>
                  <a:cubicBezTo>
                    <a:pt x="197376" y="2111107"/>
                    <a:pt x="202456" y="2109837"/>
                    <a:pt x="208806" y="2108567"/>
                  </a:cubicBezTo>
                  <a:cubicBezTo>
                    <a:pt x="215156" y="2107297"/>
                    <a:pt x="218966" y="2108567"/>
                    <a:pt x="224046" y="2111107"/>
                  </a:cubicBezTo>
                  <a:cubicBezTo>
                    <a:pt x="226586" y="2112377"/>
                    <a:pt x="229126" y="2112377"/>
                    <a:pt x="231666" y="2112377"/>
                  </a:cubicBezTo>
                  <a:lnTo>
                    <a:pt x="248176" y="2112377"/>
                  </a:lnTo>
                  <a:cubicBezTo>
                    <a:pt x="251986" y="2112377"/>
                    <a:pt x="255796" y="2114917"/>
                    <a:pt x="259606" y="2114917"/>
                  </a:cubicBezTo>
                  <a:cubicBezTo>
                    <a:pt x="264686" y="2116187"/>
                    <a:pt x="271036" y="2116187"/>
                    <a:pt x="276116" y="2116187"/>
                  </a:cubicBezTo>
                  <a:cubicBezTo>
                    <a:pt x="278656" y="2116187"/>
                    <a:pt x="281196" y="2118727"/>
                    <a:pt x="282466" y="2119997"/>
                  </a:cubicBezTo>
                  <a:cubicBezTo>
                    <a:pt x="293896" y="2123807"/>
                    <a:pt x="304056" y="2121267"/>
                    <a:pt x="315486" y="2121267"/>
                  </a:cubicBezTo>
                  <a:cubicBezTo>
                    <a:pt x="318026" y="2121267"/>
                    <a:pt x="320566" y="2118727"/>
                    <a:pt x="323106" y="2118727"/>
                  </a:cubicBezTo>
                  <a:cubicBezTo>
                    <a:pt x="331996" y="2117457"/>
                    <a:pt x="339616" y="2118727"/>
                    <a:pt x="347236" y="2122537"/>
                  </a:cubicBezTo>
                  <a:cubicBezTo>
                    <a:pt x="351046" y="2123807"/>
                    <a:pt x="356126" y="2123807"/>
                    <a:pt x="361206" y="2123807"/>
                  </a:cubicBezTo>
                  <a:lnTo>
                    <a:pt x="365016" y="2123807"/>
                  </a:lnTo>
                  <a:cubicBezTo>
                    <a:pt x="370096" y="2125077"/>
                    <a:pt x="373906" y="2127617"/>
                    <a:pt x="378986" y="2126347"/>
                  </a:cubicBezTo>
                  <a:cubicBezTo>
                    <a:pt x="385336" y="2125077"/>
                    <a:pt x="391686" y="2125077"/>
                    <a:pt x="399306" y="2123807"/>
                  </a:cubicBezTo>
                  <a:cubicBezTo>
                    <a:pt x="405656" y="2122537"/>
                    <a:pt x="412006" y="2123807"/>
                    <a:pt x="418356" y="2125077"/>
                  </a:cubicBezTo>
                  <a:cubicBezTo>
                    <a:pt x="419626" y="2125077"/>
                    <a:pt x="420896" y="2126347"/>
                    <a:pt x="422166" y="2125077"/>
                  </a:cubicBezTo>
                  <a:cubicBezTo>
                    <a:pt x="428516" y="2123807"/>
                    <a:pt x="433596" y="2121267"/>
                    <a:pt x="439946" y="2122537"/>
                  </a:cubicBezTo>
                  <a:cubicBezTo>
                    <a:pt x="445026" y="2123807"/>
                    <a:pt x="448836" y="2125077"/>
                    <a:pt x="453916" y="2126347"/>
                  </a:cubicBezTo>
                  <a:cubicBezTo>
                    <a:pt x="458996" y="2127617"/>
                    <a:pt x="462806" y="2128887"/>
                    <a:pt x="467886" y="2130157"/>
                  </a:cubicBezTo>
                  <a:cubicBezTo>
                    <a:pt x="474236" y="2131427"/>
                    <a:pt x="480586" y="2131427"/>
                    <a:pt x="485666" y="2132697"/>
                  </a:cubicBezTo>
                  <a:cubicBezTo>
                    <a:pt x="492016" y="2133967"/>
                    <a:pt x="495826" y="2139047"/>
                    <a:pt x="502176" y="2139047"/>
                  </a:cubicBezTo>
                  <a:cubicBezTo>
                    <a:pt x="508526" y="2139047"/>
                    <a:pt x="513606" y="2142857"/>
                    <a:pt x="519956" y="2145397"/>
                  </a:cubicBezTo>
                  <a:cubicBezTo>
                    <a:pt x="522496" y="2146667"/>
                    <a:pt x="525036" y="2146667"/>
                    <a:pt x="528846" y="2147937"/>
                  </a:cubicBezTo>
                  <a:cubicBezTo>
                    <a:pt x="536466" y="2149207"/>
                    <a:pt x="542816" y="2149207"/>
                    <a:pt x="550436" y="2150477"/>
                  </a:cubicBezTo>
                  <a:cubicBezTo>
                    <a:pt x="556786" y="2151747"/>
                    <a:pt x="563136" y="2154287"/>
                    <a:pt x="569486" y="2153017"/>
                  </a:cubicBezTo>
                  <a:cubicBezTo>
                    <a:pt x="579646" y="2151747"/>
                    <a:pt x="587266" y="2154287"/>
                    <a:pt x="596156" y="2156827"/>
                  </a:cubicBezTo>
                  <a:cubicBezTo>
                    <a:pt x="602506" y="2158097"/>
                    <a:pt x="607586" y="2161907"/>
                    <a:pt x="613936" y="2161907"/>
                  </a:cubicBezTo>
                  <a:cubicBezTo>
                    <a:pt x="621556" y="2163177"/>
                    <a:pt x="629176" y="2164447"/>
                    <a:pt x="634256" y="2169527"/>
                  </a:cubicBezTo>
                  <a:cubicBezTo>
                    <a:pt x="635526" y="2168257"/>
                    <a:pt x="636796" y="2168257"/>
                    <a:pt x="636796" y="2168257"/>
                  </a:cubicBezTo>
                  <a:cubicBezTo>
                    <a:pt x="640606" y="2169527"/>
                    <a:pt x="645686" y="2169527"/>
                    <a:pt x="649496" y="2170797"/>
                  </a:cubicBezTo>
                  <a:cubicBezTo>
                    <a:pt x="657116" y="2172067"/>
                    <a:pt x="663466" y="2174607"/>
                    <a:pt x="669816" y="2175877"/>
                  </a:cubicBezTo>
                  <a:cubicBezTo>
                    <a:pt x="673626" y="2177147"/>
                    <a:pt x="677436" y="2177147"/>
                    <a:pt x="679976" y="2179687"/>
                  </a:cubicBezTo>
                  <a:cubicBezTo>
                    <a:pt x="683786" y="2182227"/>
                    <a:pt x="687596" y="2183497"/>
                    <a:pt x="691406" y="2182227"/>
                  </a:cubicBezTo>
                  <a:cubicBezTo>
                    <a:pt x="695216" y="2182227"/>
                    <a:pt x="697756" y="2180957"/>
                    <a:pt x="701566" y="2182227"/>
                  </a:cubicBezTo>
                  <a:cubicBezTo>
                    <a:pt x="709186" y="2183497"/>
                    <a:pt x="715536" y="2187307"/>
                    <a:pt x="723156" y="2188577"/>
                  </a:cubicBezTo>
                  <a:cubicBezTo>
                    <a:pt x="725696" y="2189847"/>
                    <a:pt x="729506" y="2189847"/>
                    <a:pt x="733316" y="2188577"/>
                  </a:cubicBezTo>
                  <a:cubicBezTo>
                    <a:pt x="743476" y="2186037"/>
                    <a:pt x="753636" y="2186037"/>
                    <a:pt x="763796" y="2188577"/>
                  </a:cubicBezTo>
                  <a:cubicBezTo>
                    <a:pt x="770146" y="2189847"/>
                    <a:pt x="777766" y="2193657"/>
                    <a:pt x="784116" y="2191117"/>
                  </a:cubicBezTo>
                  <a:cubicBezTo>
                    <a:pt x="789196" y="2189847"/>
                    <a:pt x="793006" y="2189847"/>
                    <a:pt x="796816" y="2189847"/>
                  </a:cubicBezTo>
                  <a:cubicBezTo>
                    <a:pt x="799356" y="2189847"/>
                    <a:pt x="801896" y="2191117"/>
                    <a:pt x="803166" y="2189847"/>
                  </a:cubicBezTo>
                  <a:cubicBezTo>
                    <a:pt x="809516" y="2183497"/>
                    <a:pt x="817136" y="2186037"/>
                    <a:pt x="824756" y="2186037"/>
                  </a:cubicBezTo>
                  <a:cubicBezTo>
                    <a:pt x="829836" y="2187307"/>
                    <a:pt x="836186" y="2187307"/>
                    <a:pt x="841266" y="2184767"/>
                  </a:cubicBezTo>
                  <a:lnTo>
                    <a:pt x="843806" y="2184767"/>
                  </a:lnTo>
                  <a:cubicBezTo>
                    <a:pt x="851426" y="2184767"/>
                    <a:pt x="859046" y="2186037"/>
                    <a:pt x="866666" y="2186037"/>
                  </a:cubicBezTo>
                  <a:lnTo>
                    <a:pt x="869206" y="2186037"/>
                  </a:lnTo>
                  <a:cubicBezTo>
                    <a:pt x="874286" y="2184767"/>
                    <a:pt x="878096" y="2182227"/>
                    <a:pt x="883176" y="2180957"/>
                  </a:cubicBezTo>
                  <a:cubicBezTo>
                    <a:pt x="890796" y="2178417"/>
                    <a:pt x="898416" y="2177147"/>
                    <a:pt x="906036" y="2175877"/>
                  </a:cubicBezTo>
                  <a:cubicBezTo>
                    <a:pt x="912386" y="2174607"/>
                    <a:pt x="917466" y="2175877"/>
                    <a:pt x="923816" y="2174607"/>
                  </a:cubicBezTo>
                  <a:cubicBezTo>
                    <a:pt x="925086" y="2174607"/>
                    <a:pt x="926356" y="2174607"/>
                    <a:pt x="927626" y="2173337"/>
                  </a:cubicBezTo>
                  <a:cubicBezTo>
                    <a:pt x="931436" y="2170797"/>
                    <a:pt x="937786" y="2173337"/>
                    <a:pt x="939056" y="2168257"/>
                  </a:cubicBezTo>
                  <a:lnTo>
                    <a:pt x="940326" y="2168257"/>
                  </a:lnTo>
                  <a:cubicBezTo>
                    <a:pt x="942866" y="2168257"/>
                    <a:pt x="946676" y="2168257"/>
                    <a:pt x="949216" y="2165717"/>
                  </a:cubicBezTo>
                  <a:cubicBezTo>
                    <a:pt x="954296" y="2161907"/>
                    <a:pt x="958106" y="2163177"/>
                    <a:pt x="963186" y="2164447"/>
                  </a:cubicBezTo>
                  <a:cubicBezTo>
                    <a:pt x="969536" y="2165717"/>
                    <a:pt x="975886" y="2166987"/>
                    <a:pt x="980966" y="2165717"/>
                  </a:cubicBezTo>
                  <a:cubicBezTo>
                    <a:pt x="987316" y="2164447"/>
                    <a:pt x="994936" y="2161907"/>
                    <a:pt x="1001286" y="2160637"/>
                  </a:cubicBezTo>
                  <a:cubicBezTo>
                    <a:pt x="1002556" y="2160637"/>
                    <a:pt x="1003826" y="2159367"/>
                    <a:pt x="1005096" y="2158097"/>
                  </a:cubicBezTo>
                  <a:cubicBezTo>
                    <a:pt x="1008906" y="2155557"/>
                    <a:pt x="1011446" y="2151747"/>
                    <a:pt x="1015256" y="2149207"/>
                  </a:cubicBezTo>
                  <a:cubicBezTo>
                    <a:pt x="1015256" y="2149207"/>
                    <a:pt x="1016526" y="2147937"/>
                    <a:pt x="1017796" y="2147937"/>
                  </a:cubicBezTo>
                  <a:cubicBezTo>
                    <a:pt x="1024146" y="2150477"/>
                    <a:pt x="1026686" y="2144127"/>
                    <a:pt x="1030496" y="2141587"/>
                  </a:cubicBezTo>
                  <a:cubicBezTo>
                    <a:pt x="1035576" y="2139047"/>
                    <a:pt x="1038116" y="2131427"/>
                    <a:pt x="1045736" y="2132697"/>
                  </a:cubicBezTo>
                  <a:lnTo>
                    <a:pt x="1047006" y="2132697"/>
                  </a:lnTo>
                  <a:cubicBezTo>
                    <a:pt x="1052086" y="2130157"/>
                    <a:pt x="1057166" y="2126347"/>
                    <a:pt x="1060976" y="2123807"/>
                  </a:cubicBezTo>
                  <a:cubicBezTo>
                    <a:pt x="1062246" y="2122537"/>
                    <a:pt x="1063516" y="2121267"/>
                    <a:pt x="1063516" y="2119997"/>
                  </a:cubicBezTo>
                  <a:cubicBezTo>
                    <a:pt x="1064786" y="2118727"/>
                    <a:pt x="1066056" y="2116187"/>
                    <a:pt x="1068596" y="2114917"/>
                  </a:cubicBezTo>
                  <a:cubicBezTo>
                    <a:pt x="1077486" y="2108567"/>
                    <a:pt x="1086376" y="2103487"/>
                    <a:pt x="1095266" y="2097137"/>
                  </a:cubicBezTo>
                  <a:cubicBezTo>
                    <a:pt x="1099076" y="2094597"/>
                    <a:pt x="1105426" y="2092057"/>
                    <a:pt x="1105426" y="2084437"/>
                  </a:cubicBezTo>
                  <a:cubicBezTo>
                    <a:pt x="1105426" y="2076817"/>
                    <a:pt x="1113046" y="2074277"/>
                    <a:pt x="1118126" y="2071737"/>
                  </a:cubicBezTo>
                  <a:cubicBezTo>
                    <a:pt x="1121936" y="2069197"/>
                    <a:pt x="1127016" y="2069197"/>
                    <a:pt x="1132096" y="2067927"/>
                  </a:cubicBezTo>
                  <a:cubicBezTo>
                    <a:pt x="1134636" y="2067927"/>
                    <a:pt x="1135906" y="2066657"/>
                    <a:pt x="1138446" y="2066657"/>
                  </a:cubicBezTo>
                  <a:cubicBezTo>
                    <a:pt x="1140986" y="2066657"/>
                    <a:pt x="1143526" y="2066657"/>
                    <a:pt x="1144796" y="2064117"/>
                  </a:cubicBezTo>
                  <a:cubicBezTo>
                    <a:pt x="1146066" y="2062847"/>
                    <a:pt x="1147336" y="2062847"/>
                    <a:pt x="1148606" y="2061577"/>
                  </a:cubicBezTo>
                  <a:cubicBezTo>
                    <a:pt x="1151146" y="2060307"/>
                    <a:pt x="1153686" y="2059037"/>
                    <a:pt x="1154956" y="2057767"/>
                  </a:cubicBezTo>
                  <a:lnTo>
                    <a:pt x="1162576" y="2057767"/>
                  </a:lnTo>
                  <a:cubicBezTo>
                    <a:pt x="1167656" y="2060307"/>
                    <a:pt x="1171466" y="2062847"/>
                    <a:pt x="1175276" y="2064117"/>
                  </a:cubicBezTo>
                  <a:cubicBezTo>
                    <a:pt x="1175276" y="2064117"/>
                    <a:pt x="1176546" y="2062847"/>
                    <a:pt x="1177816" y="2062847"/>
                  </a:cubicBezTo>
                  <a:cubicBezTo>
                    <a:pt x="1175276" y="2061577"/>
                    <a:pt x="1174006" y="2060307"/>
                    <a:pt x="1171466" y="2059037"/>
                  </a:cubicBezTo>
                  <a:cubicBezTo>
                    <a:pt x="1171466" y="2056497"/>
                    <a:pt x="1171466" y="2055227"/>
                    <a:pt x="1172736" y="2052687"/>
                  </a:cubicBezTo>
                  <a:cubicBezTo>
                    <a:pt x="1175276" y="2053957"/>
                    <a:pt x="1179086" y="2055227"/>
                    <a:pt x="1177816" y="2050147"/>
                  </a:cubicBezTo>
                  <a:lnTo>
                    <a:pt x="1179086" y="2048877"/>
                  </a:lnTo>
                  <a:cubicBezTo>
                    <a:pt x="1181626" y="2046337"/>
                    <a:pt x="1184166" y="2043797"/>
                    <a:pt x="1187976" y="2045067"/>
                  </a:cubicBezTo>
                  <a:cubicBezTo>
                    <a:pt x="1187976" y="2045067"/>
                    <a:pt x="1189246" y="2043797"/>
                    <a:pt x="1190516" y="2043797"/>
                  </a:cubicBezTo>
                  <a:lnTo>
                    <a:pt x="1198136" y="2047607"/>
                  </a:lnTo>
                  <a:cubicBezTo>
                    <a:pt x="1198136" y="2046337"/>
                    <a:pt x="1198136" y="2045067"/>
                    <a:pt x="1196866" y="2045067"/>
                  </a:cubicBezTo>
                  <a:lnTo>
                    <a:pt x="1198136" y="2045067"/>
                  </a:lnTo>
                  <a:cubicBezTo>
                    <a:pt x="1199406" y="2046337"/>
                    <a:pt x="1200676" y="2046337"/>
                    <a:pt x="1203216" y="2047607"/>
                  </a:cubicBezTo>
                  <a:cubicBezTo>
                    <a:pt x="1203216" y="2045067"/>
                    <a:pt x="1209566" y="2041257"/>
                    <a:pt x="1210836" y="2042527"/>
                  </a:cubicBezTo>
                  <a:lnTo>
                    <a:pt x="1212106" y="2042527"/>
                  </a:lnTo>
                  <a:cubicBezTo>
                    <a:pt x="1213376" y="2046337"/>
                    <a:pt x="1215916" y="2048877"/>
                    <a:pt x="1217186" y="2052687"/>
                  </a:cubicBezTo>
                  <a:cubicBezTo>
                    <a:pt x="1219726" y="2051417"/>
                    <a:pt x="1222266" y="2048877"/>
                    <a:pt x="1224806" y="2047607"/>
                  </a:cubicBezTo>
                  <a:cubicBezTo>
                    <a:pt x="1226076" y="2050147"/>
                    <a:pt x="1226076" y="2052687"/>
                    <a:pt x="1227346" y="2056497"/>
                  </a:cubicBezTo>
                  <a:cubicBezTo>
                    <a:pt x="1229886" y="2053957"/>
                    <a:pt x="1231156" y="2052687"/>
                    <a:pt x="1231156" y="2051417"/>
                  </a:cubicBezTo>
                  <a:cubicBezTo>
                    <a:pt x="1234966" y="2052687"/>
                    <a:pt x="1238776" y="2052687"/>
                    <a:pt x="1241316" y="2053957"/>
                  </a:cubicBezTo>
                  <a:cubicBezTo>
                    <a:pt x="1245126" y="2056497"/>
                    <a:pt x="1248936" y="2056497"/>
                    <a:pt x="1252746" y="2055227"/>
                  </a:cubicBezTo>
                  <a:cubicBezTo>
                    <a:pt x="1255286" y="2053957"/>
                    <a:pt x="1256556" y="2052687"/>
                    <a:pt x="1259096" y="2051417"/>
                  </a:cubicBezTo>
                  <a:cubicBezTo>
                    <a:pt x="1260366" y="2053957"/>
                    <a:pt x="1261636" y="2055227"/>
                    <a:pt x="1264176" y="2056497"/>
                  </a:cubicBezTo>
                  <a:cubicBezTo>
                    <a:pt x="1262906" y="2056497"/>
                    <a:pt x="1261636" y="2057767"/>
                    <a:pt x="1260366" y="2057767"/>
                  </a:cubicBezTo>
                  <a:cubicBezTo>
                    <a:pt x="1257826" y="2059037"/>
                    <a:pt x="1256556" y="2060307"/>
                    <a:pt x="1255286" y="2062847"/>
                  </a:cubicBezTo>
                  <a:cubicBezTo>
                    <a:pt x="1254016" y="2065387"/>
                    <a:pt x="1254016" y="2067927"/>
                    <a:pt x="1251476" y="2069197"/>
                  </a:cubicBezTo>
                  <a:cubicBezTo>
                    <a:pt x="1248936" y="2070467"/>
                    <a:pt x="1248936" y="2067927"/>
                    <a:pt x="1246396" y="2067927"/>
                  </a:cubicBezTo>
                  <a:cubicBezTo>
                    <a:pt x="1248936" y="2066657"/>
                    <a:pt x="1250206" y="2066657"/>
                    <a:pt x="1251476" y="2066657"/>
                  </a:cubicBezTo>
                  <a:lnTo>
                    <a:pt x="1251476" y="2064117"/>
                  </a:lnTo>
                  <a:cubicBezTo>
                    <a:pt x="1243856" y="2066657"/>
                    <a:pt x="1236236" y="2062847"/>
                    <a:pt x="1227346" y="2064117"/>
                  </a:cubicBezTo>
                  <a:cubicBezTo>
                    <a:pt x="1232426" y="2066657"/>
                    <a:pt x="1237506" y="2067927"/>
                    <a:pt x="1242586" y="2069197"/>
                  </a:cubicBezTo>
                  <a:lnTo>
                    <a:pt x="1240046" y="2071737"/>
                  </a:lnTo>
                  <a:cubicBezTo>
                    <a:pt x="1242586" y="2073007"/>
                    <a:pt x="1245126" y="2073007"/>
                    <a:pt x="1247666" y="2073007"/>
                  </a:cubicBezTo>
                  <a:lnTo>
                    <a:pt x="1247666" y="2074277"/>
                  </a:lnTo>
                  <a:cubicBezTo>
                    <a:pt x="1245126" y="2074277"/>
                    <a:pt x="1243856" y="2075547"/>
                    <a:pt x="1241316" y="2075547"/>
                  </a:cubicBezTo>
                  <a:lnTo>
                    <a:pt x="1241316" y="2076817"/>
                  </a:lnTo>
                  <a:lnTo>
                    <a:pt x="1252746" y="2076817"/>
                  </a:lnTo>
                  <a:cubicBezTo>
                    <a:pt x="1255286" y="2070467"/>
                    <a:pt x="1262906" y="2073007"/>
                    <a:pt x="1266716" y="2069197"/>
                  </a:cubicBezTo>
                  <a:lnTo>
                    <a:pt x="1269256" y="2069197"/>
                  </a:lnTo>
                  <a:lnTo>
                    <a:pt x="1265446" y="2073007"/>
                  </a:lnTo>
                  <a:cubicBezTo>
                    <a:pt x="1266716" y="2074277"/>
                    <a:pt x="1267986" y="2074277"/>
                    <a:pt x="1269256" y="2075547"/>
                  </a:cubicBezTo>
                  <a:cubicBezTo>
                    <a:pt x="1270526" y="2076817"/>
                    <a:pt x="1271796" y="2076817"/>
                    <a:pt x="1273066" y="2078087"/>
                  </a:cubicBezTo>
                  <a:cubicBezTo>
                    <a:pt x="1275606" y="2076817"/>
                    <a:pt x="1276876" y="2076817"/>
                    <a:pt x="1279416" y="2075547"/>
                  </a:cubicBezTo>
                  <a:cubicBezTo>
                    <a:pt x="1278146" y="2078087"/>
                    <a:pt x="1278146" y="2079357"/>
                    <a:pt x="1278146" y="2080627"/>
                  </a:cubicBezTo>
                  <a:lnTo>
                    <a:pt x="1284496" y="2080627"/>
                  </a:lnTo>
                  <a:lnTo>
                    <a:pt x="1284496" y="2076817"/>
                  </a:lnTo>
                  <a:cubicBezTo>
                    <a:pt x="1284496" y="2073007"/>
                    <a:pt x="1287036" y="2073007"/>
                    <a:pt x="1289576" y="2074277"/>
                  </a:cubicBezTo>
                  <a:cubicBezTo>
                    <a:pt x="1293386" y="2076817"/>
                    <a:pt x="1295926" y="2075547"/>
                    <a:pt x="1299736" y="2074277"/>
                  </a:cubicBezTo>
                  <a:cubicBezTo>
                    <a:pt x="1303546" y="2074277"/>
                    <a:pt x="1306086" y="2071737"/>
                    <a:pt x="1307356" y="2067927"/>
                  </a:cubicBezTo>
                  <a:lnTo>
                    <a:pt x="1302276" y="2067927"/>
                  </a:lnTo>
                  <a:cubicBezTo>
                    <a:pt x="1302276" y="2066657"/>
                    <a:pt x="1303546" y="2065387"/>
                    <a:pt x="1303546" y="2064117"/>
                  </a:cubicBezTo>
                  <a:lnTo>
                    <a:pt x="1303546" y="2059037"/>
                  </a:lnTo>
                  <a:lnTo>
                    <a:pt x="1304816" y="2059037"/>
                  </a:lnTo>
                  <a:cubicBezTo>
                    <a:pt x="1304816" y="2061577"/>
                    <a:pt x="1306086" y="2062847"/>
                    <a:pt x="1306086" y="2065387"/>
                  </a:cubicBezTo>
                  <a:cubicBezTo>
                    <a:pt x="1308626" y="2064117"/>
                    <a:pt x="1312436" y="2064117"/>
                    <a:pt x="1316246" y="2062847"/>
                  </a:cubicBezTo>
                  <a:lnTo>
                    <a:pt x="1316246" y="2066657"/>
                  </a:lnTo>
                  <a:cubicBezTo>
                    <a:pt x="1320056" y="2067927"/>
                    <a:pt x="1323866" y="2070467"/>
                    <a:pt x="1326406" y="2075547"/>
                  </a:cubicBezTo>
                  <a:cubicBezTo>
                    <a:pt x="1326406" y="2075547"/>
                    <a:pt x="1327676" y="2076817"/>
                    <a:pt x="1327676" y="2075547"/>
                  </a:cubicBezTo>
                  <a:lnTo>
                    <a:pt x="1339106" y="2071737"/>
                  </a:lnTo>
                  <a:cubicBezTo>
                    <a:pt x="1344186" y="2070467"/>
                    <a:pt x="1347996" y="2069197"/>
                    <a:pt x="1353076" y="2067927"/>
                  </a:cubicBezTo>
                  <a:cubicBezTo>
                    <a:pt x="1355616" y="2067927"/>
                    <a:pt x="1356886" y="2070467"/>
                    <a:pt x="1360696" y="2073007"/>
                  </a:cubicBezTo>
                  <a:cubicBezTo>
                    <a:pt x="1364506" y="2073007"/>
                    <a:pt x="1377206" y="2075547"/>
                    <a:pt x="1382286" y="2079357"/>
                  </a:cubicBezTo>
                  <a:cubicBezTo>
                    <a:pt x="1383556" y="2080627"/>
                    <a:pt x="1386096" y="2079357"/>
                    <a:pt x="1387366" y="2079357"/>
                  </a:cubicBezTo>
                  <a:cubicBezTo>
                    <a:pt x="1391176" y="2078087"/>
                    <a:pt x="1394986" y="2078087"/>
                    <a:pt x="1398796" y="2076817"/>
                  </a:cubicBezTo>
                  <a:lnTo>
                    <a:pt x="1400066" y="2078087"/>
                  </a:lnTo>
                  <a:cubicBezTo>
                    <a:pt x="1401336" y="2080627"/>
                    <a:pt x="1401336" y="2083167"/>
                    <a:pt x="1401336" y="2085707"/>
                  </a:cubicBezTo>
                  <a:cubicBezTo>
                    <a:pt x="1405146" y="2089517"/>
                    <a:pt x="1408956" y="2093327"/>
                    <a:pt x="1414036" y="2086977"/>
                  </a:cubicBezTo>
                  <a:cubicBezTo>
                    <a:pt x="1414036" y="2088247"/>
                    <a:pt x="1412766" y="2089517"/>
                    <a:pt x="1412766" y="2090787"/>
                  </a:cubicBezTo>
                  <a:cubicBezTo>
                    <a:pt x="1414036" y="2090787"/>
                    <a:pt x="1414036" y="2092057"/>
                    <a:pt x="1415306" y="2092057"/>
                  </a:cubicBezTo>
                  <a:cubicBezTo>
                    <a:pt x="1417846" y="2093327"/>
                    <a:pt x="1425466" y="2094597"/>
                    <a:pt x="1426736" y="2092057"/>
                  </a:cubicBezTo>
                  <a:cubicBezTo>
                    <a:pt x="1428006" y="2088247"/>
                    <a:pt x="1430546" y="2089517"/>
                    <a:pt x="1431816" y="2089517"/>
                  </a:cubicBezTo>
                  <a:cubicBezTo>
                    <a:pt x="1433086" y="2090787"/>
                    <a:pt x="1433086" y="2093327"/>
                    <a:pt x="1434356" y="2095867"/>
                  </a:cubicBezTo>
                  <a:lnTo>
                    <a:pt x="1434356" y="2086977"/>
                  </a:lnTo>
                  <a:cubicBezTo>
                    <a:pt x="1436896" y="2089517"/>
                    <a:pt x="1438166" y="2090787"/>
                    <a:pt x="1439436" y="2093327"/>
                  </a:cubicBezTo>
                  <a:cubicBezTo>
                    <a:pt x="1440706" y="2094597"/>
                    <a:pt x="1440706" y="2095867"/>
                    <a:pt x="1440706" y="2097137"/>
                  </a:cubicBezTo>
                  <a:cubicBezTo>
                    <a:pt x="1439436" y="2097137"/>
                    <a:pt x="1438166" y="2097137"/>
                    <a:pt x="1436896" y="2098407"/>
                  </a:cubicBezTo>
                  <a:lnTo>
                    <a:pt x="1433086" y="2098407"/>
                  </a:lnTo>
                  <a:cubicBezTo>
                    <a:pt x="1436896" y="2100947"/>
                    <a:pt x="1435626" y="2107297"/>
                    <a:pt x="1440706" y="2104757"/>
                  </a:cubicBezTo>
                  <a:cubicBezTo>
                    <a:pt x="1441976" y="2103487"/>
                    <a:pt x="1443246" y="2100947"/>
                    <a:pt x="1444516" y="2099677"/>
                  </a:cubicBezTo>
                  <a:cubicBezTo>
                    <a:pt x="1444516" y="2100947"/>
                    <a:pt x="1445786" y="2103487"/>
                    <a:pt x="1445786" y="2104757"/>
                  </a:cubicBezTo>
                  <a:cubicBezTo>
                    <a:pt x="1447056" y="2104757"/>
                    <a:pt x="1448326" y="2104757"/>
                    <a:pt x="1449596" y="2106027"/>
                  </a:cubicBezTo>
                  <a:cubicBezTo>
                    <a:pt x="1452136" y="2109837"/>
                    <a:pt x="1455946" y="2108567"/>
                    <a:pt x="1459756" y="2109837"/>
                  </a:cubicBezTo>
                  <a:cubicBezTo>
                    <a:pt x="1462296" y="2109837"/>
                    <a:pt x="1463566" y="2112377"/>
                    <a:pt x="1464836" y="2113647"/>
                  </a:cubicBezTo>
                  <a:cubicBezTo>
                    <a:pt x="1466106" y="2116187"/>
                    <a:pt x="1467376" y="2118727"/>
                    <a:pt x="1471186" y="2118727"/>
                  </a:cubicBezTo>
                  <a:cubicBezTo>
                    <a:pt x="1473726" y="2118727"/>
                    <a:pt x="1476266" y="2121267"/>
                    <a:pt x="1478806" y="2123807"/>
                  </a:cubicBezTo>
                  <a:cubicBezTo>
                    <a:pt x="1482616" y="2126347"/>
                    <a:pt x="1486426" y="2131427"/>
                    <a:pt x="1490236" y="2133967"/>
                  </a:cubicBezTo>
                  <a:cubicBezTo>
                    <a:pt x="1496586" y="2137777"/>
                    <a:pt x="1502936" y="2142857"/>
                    <a:pt x="1510556" y="2141587"/>
                  </a:cubicBezTo>
                  <a:cubicBezTo>
                    <a:pt x="1514366" y="2141587"/>
                    <a:pt x="1518176" y="2144127"/>
                    <a:pt x="1521986" y="2144127"/>
                  </a:cubicBezTo>
                  <a:cubicBezTo>
                    <a:pt x="1525796" y="2144127"/>
                    <a:pt x="1530876" y="2144127"/>
                    <a:pt x="1535956" y="2142857"/>
                  </a:cubicBezTo>
                  <a:cubicBezTo>
                    <a:pt x="1535956" y="2146667"/>
                    <a:pt x="1535956" y="2147937"/>
                    <a:pt x="1539766" y="2147937"/>
                  </a:cubicBezTo>
                  <a:cubicBezTo>
                    <a:pt x="1542306" y="2147937"/>
                    <a:pt x="1544846" y="2147937"/>
                    <a:pt x="1547386" y="2149207"/>
                  </a:cubicBezTo>
                  <a:cubicBezTo>
                    <a:pt x="1555006" y="2149207"/>
                    <a:pt x="1561356" y="2153017"/>
                    <a:pt x="1568976" y="2151747"/>
                  </a:cubicBezTo>
                  <a:cubicBezTo>
                    <a:pt x="1571516" y="2151747"/>
                    <a:pt x="1574056" y="2153017"/>
                    <a:pt x="1576596" y="2154287"/>
                  </a:cubicBezTo>
                  <a:cubicBezTo>
                    <a:pt x="1584216" y="2156827"/>
                    <a:pt x="1589296" y="2163177"/>
                    <a:pt x="1598186" y="2161907"/>
                  </a:cubicBezTo>
                  <a:cubicBezTo>
                    <a:pt x="1599456" y="2161907"/>
                    <a:pt x="1601996" y="2161907"/>
                    <a:pt x="1603266" y="2163177"/>
                  </a:cubicBezTo>
                  <a:cubicBezTo>
                    <a:pt x="1605806" y="2165717"/>
                    <a:pt x="1607076" y="2164447"/>
                    <a:pt x="1608346" y="2163177"/>
                  </a:cubicBezTo>
                  <a:cubicBezTo>
                    <a:pt x="1610886" y="2161907"/>
                    <a:pt x="1613426" y="2160637"/>
                    <a:pt x="1614696" y="2161907"/>
                  </a:cubicBezTo>
                  <a:cubicBezTo>
                    <a:pt x="1619776" y="2163177"/>
                    <a:pt x="1626126" y="2164447"/>
                    <a:pt x="1631206" y="2165717"/>
                  </a:cubicBezTo>
                  <a:lnTo>
                    <a:pt x="1636286" y="2165717"/>
                  </a:lnTo>
                  <a:cubicBezTo>
                    <a:pt x="1640096" y="2164447"/>
                    <a:pt x="1645176" y="2163177"/>
                    <a:pt x="1648986" y="2163177"/>
                  </a:cubicBezTo>
                  <a:cubicBezTo>
                    <a:pt x="1655336" y="2161907"/>
                    <a:pt x="1661686" y="2161907"/>
                    <a:pt x="1668036" y="2161907"/>
                  </a:cubicBezTo>
                  <a:lnTo>
                    <a:pt x="1670576" y="2161907"/>
                  </a:lnTo>
                  <a:cubicBezTo>
                    <a:pt x="1679466" y="2159367"/>
                    <a:pt x="1689626" y="2156827"/>
                    <a:pt x="1698516" y="2154287"/>
                  </a:cubicBezTo>
                  <a:cubicBezTo>
                    <a:pt x="1704866" y="2153017"/>
                    <a:pt x="1711216" y="2151747"/>
                    <a:pt x="1718836" y="2150477"/>
                  </a:cubicBezTo>
                  <a:cubicBezTo>
                    <a:pt x="1726456" y="2149207"/>
                    <a:pt x="1732806" y="2146667"/>
                    <a:pt x="1740426" y="2145397"/>
                  </a:cubicBezTo>
                  <a:cubicBezTo>
                    <a:pt x="1742966" y="2145397"/>
                    <a:pt x="1745506" y="2145397"/>
                    <a:pt x="1749316" y="2144127"/>
                  </a:cubicBezTo>
                  <a:cubicBezTo>
                    <a:pt x="1759476" y="2142857"/>
                    <a:pt x="1769636" y="2139047"/>
                    <a:pt x="1779796" y="2144127"/>
                  </a:cubicBezTo>
                  <a:lnTo>
                    <a:pt x="1795036" y="2147937"/>
                  </a:lnTo>
                  <a:cubicBezTo>
                    <a:pt x="1801386" y="2149207"/>
                    <a:pt x="1806466" y="2153017"/>
                    <a:pt x="1812816" y="2153017"/>
                  </a:cubicBezTo>
                  <a:cubicBezTo>
                    <a:pt x="1814086" y="2153017"/>
                    <a:pt x="1816626" y="2154287"/>
                    <a:pt x="1817896" y="2154287"/>
                  </a:cubicBezTo>
                  <a:cubicBezTo>
                    <a:pt x="1825516" y="2156827"/>
                    <a:pt x="1831866" y="2163177"/>
                    <a:pt x="1840756" y="2160637"/>
                  </a:cubicBezTo>
                  <a:cubicBezTo>
                    <a:pt x="1844566" y="2159367"/>
                    <a:pt x="1850916" y="2161907"/>
                    <a:pt x="1854726" y="2163177"/>
                  </a:cubicBezTo>
                  <a:cubicBezTo>
                    <a:pt x="1858536" y="2164447"/>
                    <a:pt x="1862346" y="2164447"/>
                    <a:pt x="1866156" y="2165717"/>
                  </a:cubicBezTo>
                  <a:lnTo>
                    <a:pt x="1866156" y="2168257"/>
                  </a:lnTo>
                  <a:cubicBezTo>
                    <a:pt x="1873776" y="2168257"/>
                    <a:pt x="1881396" y="2169527"/>
                    <a:pt x="1889016" y="2165717"/>
                  </a:cubicBezTo>
                  <a:cubicBezTo>
                    <a:pt x="1891556" y="2164447"/>
                    <a:pt x="1892826" y="2163177"/>
                    <a:pt x="1895366" y="2163177"/>
                  </a:cubicBezTo>
                  <a:cubicBezTo>
                    <a:pt x="1900446" y="2161907"/>
                    <a:pt x="1906796" y="2161907"/>
                    <a:pt x="1911876" y="2164447"/>
                  </a:cubicBezTo>
                  <a:cubicBezTo>
                    <a:pt x="1915686" y="2165717"/>
                    <a:pt x="1922036" y="2164447"/>
                    <a:pt x="1925846" y="2161907"/>
                  </a:cubicBezTo>
                  <a:cubicBezTo>
                    <a:pt x="1930926" y="2159367"/>
                    <a:pt x="1937276" y="2160637"/>
                    <a:pt x="1942356" y="2160637"/>
                  </a:cubicBezTo>
                  <a:cubicBezTo>
                    <a:pt x="1947436" y="2160637"/>
                    <a:pt x="1951246" y="2161907"/>
                    <a:pt x="1956326" y="2160637"/>
                  </a:cubicBezTo>
                  <a:cubicBezTo>
                    <a:pt x="1967756" y="2159367"/>
                    <a:pt x="1977916" y="2155557"/>
                    <a:pt x="1990616" y="2156827"/>
                  </a:cubicBezTo>
                  <a:cubicBezTo>
                    <a:pt x="1995696" y="2156827"/>
                    <a:pt x="2000776" y="2158097"/>
                    <a:pt x="2005856" y="2156827"/>
                  </a:cubicBezTo>
                  <a:cubicBezTo>
                    <a:pt x="2016016" y="2155557"/>
                    <a:pt x="2023636" y="2159367"/>
                    <a:pt x="2031256" y="2164447"/>
                  </a:cubicBezTo>
                  <a:cubicBezTo>
                    <a:pt x="2037606" y="2169527"/>
                    <a:pt x="2045226" y="2173337"/>
                    <a:pt x="2052846" y="2177147"/>
                  </a:cubicBezTo>
                  <a:cubicBezTo>
                    <a:pt x="2057926" y="2179687"/>
                    <a:pt x="2065546" y="2174607"/>
                    <a:pt x="2065546" y="2168257"/>
                  </a:cubicBezTo>
                  <a:lnTo>
                    <a:pt x="2065546" y="2156827"/>
                  </a:lnTo>
                  <a:cubicBezTo>
                    <a:pt x="2065546" y="2123807"/>
                    <a:pt x="2065546" y="2092057"/>
                    <a:pt x="2066816" y="2059037"/>
                  </a:cubicBezTo>
                  <a:cubicBezTo>
                    <a:pt x="2066816" y="2036177"/>
                    <a:pt x="2068086" y="2013317"/>
                    <a:pt x="2068086" y="1989187"/>
                  </a:cubicBezTo>
                  <a:cubicBezTo>
                    <a:pt x="2068086" y="1963787"/>
                    <a:pt x="2066816" y="446137"/>
                    <a:pt x="2066816" y="420737"/>
                  </a:cubicBezTo>
                  <a:cubicBezTo>
                    <a:pt x="2074436" y="409307"/>
                    <a:pt x="2071896" y="400417"/>
                    <a:pt x="2078246" y="394067"/>
                  </a:cubicBezTo>
                  <a:close/>
                  <a:moveTo>
                    <a:pt x="1256556" y="2051417"/>
                  </a:moveTo>
                  <a:cubicBezTo>
                    <a:pt x="1259096" y="2045067"/>
                    <a:pt x="1264176" y="2046337"/>
                    <a:pt x="1267986" y="2047607"/>
                  </a:cubicBezTo>
                  <a:cubicBezTo>
                    <a:pt x="1265446" y="2052687"/>
                    <a:pt x="1260366" y="2050147"/>
                    <a:pt x="1256556" y="2051417"/>
                  </a:cubicBezTo>
                  <a:close/>
                  <a:moveTo>
                    <a:pt x="1267986" y="2057767"/>
                  </a:moveTo>
                  <a:cubicBezTo>
                    <a:pt x="1269256" y="2055227"/>
                    <a:pt x="1269256" y="2051417"/>
                    <a:pt x="1273066" y="2051417"/>
                  </a:cubicBezTo>
                  <a:cubicBezTo>
                    <a:pt x="1274336" y="2051417"/>
                    <a:pt x="1276876" y="2052687"/>
                    <a:pt x="1278146" y="2052687"/>
                  </a:cubicBezTo>
                  <a:cubicBezTo>
                    <a:pt x="1276876" y="2055227"/>
                    <a:pt x="1275606" y="2056497"/>
                    <a:pt x="1274336" y="2059037"/>
                  </a:cubicBezTo>
                  <a:cubicBezTo>
                    <a:pt x="1273066" y="2059037"/>
                    <a:pt x="1270526" y="2059037"/>
                    <a:pt x="1267986" y="2057767"/>
                  </a:cubicBezTo>
                  <a:close/>
                  <a:moveTo>
                    <a:pt x="1273066" y="2070467"/>
                  </a:moveTo>
                  <a:cubicBezTo>
                    <a:pt x="1275606" y="2069197"/>
                    <a:pt x="1276876" y="2066657"/>
                    <a:pt x="1279416" y="2065387"/>
                  </a:cubicBezTo>
                  <a:cubicBezTo>
                    <a:pt x="1280686" y="2065387"/>
                    <a:pt x="1281956" y="2066657"/>
                    <a:pt x="1283226" y="2066657"/>
                  </a:cubicBezTo>
                  <a:cubicBezTo>
                    <a:pt x="1283226" y="2071737"/>
                    <a:pt x="1278146" y="2073007"/>
                    <a:pt x="1273066" y="2070467"/>
                  </a:cubicBezTo>
                  <a:close/>
                  <a:moveTo>
                    <a:pt x="1278146" y="2029827"/>
                  </a:moveTo>
                  <a:cubicBezTo>
                    <a:pt x="1279416" y="2031097"/>
                    <a:pt x="1279416" y="2032367"/>
                    <a:pt x="1281956" y="2033637"/>
                  </a:cubicBezTo>
                  <a:lnTo>
                    <a:pt x="1270526" y="2033637"/>
                  </a:lnTo>
                  <a:cubicBezTo>
                    <a:pt x="1270526" y="2032367"/>
                    <a:pt x="1270526" y="2031097"/>
                    <a:pt x="1271796" y="2029827"/>
                  </a:cubicBezTo>
                  <a:cubicBezTo>
                    <a:pt x="1276876" y="2029827"/>
                    <a:pt x="1278146" y="2029827"/>
                    <a:pt x="1278146" y="2024747"/>
                  </a:cubicBezTo>
                  <a:cubicBezTo>
                    <a:pt x="1281956" y="2026017"/>
                    <a:pt x="1287036" y="2022207"/>
                    <a:pt x="1288306" y="2028557"/>
                  </a:cubicBezTo>
                  <a:cubicBezTo>
                    <a:pt x="1284496" y="2029827"/>
                    <a:pt x="1281956" y="2029827"/>
                    <a:pt x="1278146" y="2029827"/>
                  </a:cubicBezTo>
                  <a:close/>
                </a:path>
              </a:pathLst>
            </a:custGeom>
            <a:blipFill>
              <a:blip r:embed="rId3"/>
              <a:stretch>
                <a:fillRect b="-26569"/>
              </a:stretch>
            </a:blipFill>
          </p:spPr>
          <p:txBody>
            <a:bodyPr/>
            <a:lstStyle/>
            <a:p>
              <a:endParaRPr lang="en-US"/>
            </a:p>
          </p:txBody>
        </p:sp>
      </p:grpSp>
      <p:sp>
        <p:nvSpPr>
          <p:cNvPr id="11" name="TextBox 11"/>
          <p:cNvSpPr txBox="1"/>
          <p:nvPr/>
        </p:nvSpPr>
        <p:spPr>
          <a:xfrm>
            <a:off x="1028700" y="2037467"/>
            <a:ext cx="10586200" cy="2072640"/>
          </a:xfrm>
          <a:prstGeom prst="rect">
            <a:avLst/>
          </a:prstGeom>
        </p:spPr>
        <p:txBody>
          <a:bodyPr lIns="0" tIns="0" rIns="0" bIns="0" rtlCol="0" anchor="t">
            <a:spAutoFit/>
          </a:bodyPr>
          <a:lstStyle/>
          <a:p>
            <a:pPr algn="l">
              <a:lnSpc>
                <a:spcPts val="3359"/>
              </a:lnSpc>
            </a:pPr>
            <a:r>
              <a:rPr lang="en-US" sz="2399" dirty="0">
                <a:solidFill>
                  <a:srgbClr val="4B4B4A"/>
                </a:solidFill>
                <a:latin typeface="Open Sans Light"/>
                <a:ea typeface="Open Sans Light"/>
                <a:cs typeface="Open Sans Light"/>
                <a:sym typeface="Open Sans"/>
              </a:rPr>
              <a:t>While watching the following two videos think about:</a:t>
            </a:r>
          </a:p>
          <a:p>
            <a:pPr algn="l">
              <a:lnSpc>
                <a:spcPts val="3359"/>
              </a:lnSpc>
            </a:pPr>
            <a:endParaRPr lang="en-US" sz="2399" dirty="0">
              <a:solidFill>
                <a:srgbClr val="4B4B4A"/>
              </a:solidFill>
              <a:latin typeface="Open Sans Light"/>
              <a:ea typeface="Open Sans Light"/>
              <a:cs typeface="Open Sans Light"/>
              <a:sym typeface="Open Sans"/>
            </a:endParaRPr>
          </a:p>
          <a:p>
            <a:pPr algn="l">
              <a:lnSpc>
                <a:spcPts val="3359"/>
              </a:lnSpc>
            </a:pPr>
            <a:r>
              <a:rPr lang="en-US" sz="2399" dirty="0">
                <a:solidFill>
                  <a:srgbClr val="4B4B4A"/>
                </a:solidFill>
                <a:latin typeface="Open Sans Light"/>
                <a:ea typeface="Open Sans Light"/>
                <a:cs typeface="Open Sans Light"/>
                <a:sym typeface="Open Sans"/>
              </a:rPr>
              <a:t>• What barriers do you notice?</a:t>
            </a:r>
          </a:p>
          <a:p>
            <a:pPr algn="l">
              <a:lnSpc>
                <a:spcPts val="3359"/>
              </a:lnSpc>
            </a:pPr>
            <a:r>
              <a:rPr lang="en-US" sz="2399" dirty="0">
                <a:solidFill>
                  <a:srgbClr val="4B4B4A"/>
                </a:solidFill>
                <a:latin typeface="Open Sans Light"/>
                <a:ea typeface="Open Sans Light"/>
                <a:cs typeface="Open Sans Light"/>
                <a:sym typeface="Open Sans"/>
              </a:rPr>
              <a:t>• What choices made things easier or harder?</a:t>
            </a:r>
          </a:p>
          <a:p>
            <a:pPr algn="l">
              <a:lnSpc>
                <a:spcPts val="3359"/>
              </a:lnSpc>
              <a:spcBef>
                <a:spcPct val="0"/>
              </a:spcBef>
            </a:pPr>
            <a:r>
              <a:rPr lang="en-US" sz="2399" dirty="0">
                <a:solidFill>
                  <a:srgbClr val="4B4B4A"/>
                </a:solidFill>
                <a:latin typeface="Open Sans Light"/>
                <a:ea typeface="Open Sans Light"/>
                <a:cs typeface="Open Sans Light"/>
                <a:sym typeface="Open Sans"/>
              </a:rPr>
              <a:t>• Who has time to do things they enjoy?</a:t>
            </a:r>
          </a:p>
        </p:txBody>
      </p:sp>
      <p:sp>
        <p:nvSpPr>
          <p:cNvPr id="12" name="TextBox 12"/>
          <p:cNvSpPr txBox="1"/>
          <p:nvPr/>
        </p:nvSpPr>
        <p:spPr>
          <a:xfrm>
            <a:off x="1028700" y="942975"/>
            <a:ext cx="9824283" cy="811530"/>
          </a:xfrm>
          <a:prstGeom prst="rect">
            <a:avLst/>
          </a:prstGeom>
        </p:spPr>
        <p:txBody>
          <a:bodyPr lIns="0" tIns="0" rIns="0" bIns="0" rtlCol="0" anchor="t">
            <a:spAutoFit/>
          </a:bodyPr>
          <a:lstStyle/>
          <a:p>
            <a:pPr algn="l">
              <a:lnSpc>
                <a:spcPts val="6719"/>
              </a:lnSpc>
              <a:spcBef>
                <a:spcPct val="0"/>
              </a:spcBef>
            </a:pPr>
            <a:r>
              <a:rPr lang="en-US" sz="4800" b="1">
                <a:solidFill>
                  <a:srgbClr val="177478"/>
                </a:solidFill>
                <a:latin typeface="Montserrat Semi-Bold"/>
                <a:ea typeface="Montserrat Semi-Bold"/>
                <a:cs typeface="Montserrat Semi-Bold"/>
                <a:sym typeface="Montserrat Semi-Bold"/>
              </a:rPr>
              <a:t>Video Comparison</a:t>
            </a:r>
          </a:p>
        </p:txBody>
      </p:sp>
      <p:sp>
        <p:nvSpPr>
          <p:cNvPr id="13" name="TextBox 13"/>
          <p:cNvSpPr txBox="1"/>
          <p:nvPr/>
        </p:nvSpPr>
        <p:spPr>
          <a:xfrm>
            <a:off x="17259300" y="9450703"/>
            <a:ext cx="152400" cy="200025"/>
          </a:xfrm>
          <a:prstGeom prst="rect">
            <a:avLst/>
          </a:prstGeom>
        </p:spPr>
        <p:txBody>
          <a:bodyPr wrap="none" lIns="0" tIns="0" rIns="0" bIns="0" rtlCol="0" anchor="t">
            <a:spAutoFit/>
          </a:bodyPr>
          <a:lstStyle/>
          <a:p>
            <a:pPr algn="ctr">
              <a:lnSpc>
                <a:spcPts val="2800"/>
              </a:lnSpc>
              <a:spcBef>
                <a:spcPct val="0"/>
              </a:spcBef>
            </a:pPr>
            <a:r>
              <a:rPr lang="en-US" sz="2000" b="1">
                <a:solidFill>
                  <a:srgbClr val="FFFFFF"/>
                </a:solidFill>
                <a:latin typeface="Open Sans Medium"/>
                <a:ea typeface="Open Sans Medium"/>
                <a:cs typeface="Open Sans Medium"/>
                <a:sym typeface="Open Sans Medium"/>
              </a:rPr>
              <a:t>5</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6836254" y="9258300"/>
            <a:ext cx="1538935" cy="1083307"/>
            <a:chOff x="0" y="0"/>
            <a:chExt cx="1538935" cy="1083310"/>
          </a:xfrm>
        </p:grpSpPr>
        <p:sp>
          <p:nvSpPr>
            <p:cNvPr id="3" name="Freeform 3"/>
            <p:cNvSpPr/>
            <p:nvPr/>
          </p:nvSpPr>
          <p:spPr>
            <a:xfrm>
              <a:off x="63500" y="63500"/>
              <a:ext cx="1411608" cy="956310"/>
            </a:xfrm>
            <a:custGeom>
              <a:avLst/>
              <a:gdLst/>
              <a:ahLst/>
              <a:cxnLst/>
              <a:rect l="l" t="t" r="r" b="b"/>
              <a:pathLst>
                <a:path w="1411608" h="956310">
                  <a:moveTo>
                    <a:pt x="529591" y="0"/>
                  </a:moveTo>
                  <a:cubicBezTo>
                    <a:pt x="395479" y="0"/>
                    <a:pt x="281052" y="31115"/>
                    <a:pt x="184531" y="111379"/>
                  </a:cubicBezTo>
                  <a:cubicBezTo>
                    <a:pt x="65532" y="210439"/>
                    <a:pt x="0" y="347599"/>
                    <a:pt x="0" y="573024"/>
                  </a:cubicBezTo>
                  <a:cubicBezTo>
                    <a:pt x="0" y="701548"/>
                    <a:pt x="18669" y="829310"/>
                    <a:pt x="55880" y="956310"/>
                  </a:cubicBezTo>
                  <a:lnTo>
                    <a:pt x="552197" y="956310"/>
                  </a:lnTo>
                  <a:cubicBezTo>
                    <a:pt x="586487" y="917702"/>
                    <a:pt x="622174" y="879602"/>
                    <a:pt x="659258" y="842010"/>
                  </a:cubicBezTo>
                  <a:cubicBezTo>
                    <a:pt x="866015" y="632587"/>
                    <a:pt x="1104521" y="449580"/>
                    <a:pt x="1374778" y="293370"/>
                  </a:cubicBezTo>
                  <a:lnTo>
                    <a:pt x="1411608" y="272923"/>
                  </a:lnTo>
                  <a:cubicBezTo>
                    <a:pt x="1399543" y="265938"/>
                    <a:pt x="1387224" y="258191"/>
                    <a:pt x="1374778" y="251206"/>
                  </a:cubicBezTo>
                  <a:cubicBezTo>
                    <a:pt x="1104521" y="94996"/>
                    <a:pt x="898400" y="41656"/>
                    <a:pt x="691770" y="12573"/>
                  </a:cubicBezTo>
                  <a:cubicBezTo>
                    <a:pt x="634747" y="4572"/>
                    <a:pt x="580772" y="0"/>
                    <a:pt x="529591" y="0"/>
                  </a:cubicBezTo>
                  <a:close/>
                </a:path>
              </a:pathLst>
            </a:custGeom>
            <a:solidFill>
              <a:srgbClr val="402957"/>
            </a:solidFill>
          </p:spPr>
          <p:txBody>
            <a:bodyPr/>
            <a:lstStyle/>
            <a:p>
              <a:endParaRPr lang="en-US"/>
            </a:p>
          </p:txBody>
        </p:sp>
        <p:sp>
          <p:nvSpPr>
            <p:cNvPr id="4" name="Freeform 4"/>
            <p:cNvSpPr/>
            <p:nvPr/>
          </p:nvSpPr>
          <p:spPr>
            <a:xfrm>
              <a:off x="1475108" y="336423"/>
              <a:ext cx="254" cy="683387"/>
            </a:xfrm>
            <a:custGeom>
              <a:avLst/>
              <a:gdLst/>
              <a:ahLst/>
              <a:cxnLst/>
              <a:rect l="l" t="t" r="r" b="b"/>
              <a:pathLst>
                <a:path w="254" h="683387">
                  <a:moveTo>
                    <a:pt x="0" y="0"/>
                  </a:moveTo>
                  <a:lnTo>
                    <a:pt x="0" y="683387"/>
                  </a:lnTo>
                  <a:lnTo>
                    <a:pt x="254" y="683387"/>
                  </a:lnTo>
                  <a:lnTo>
                    <a:pt x="254" y="254"/>
                  </a:lnTo>
                  <a:cubicBezTo>
                    <a:pt x="127" y="254"/>
                    <a:pt x="0" y="127"/>
                    <a:pt x="0" y="127"/>
                  </a:cubicBezTo>
                  <a:close/>
                </a:path>
              </a:pathLst>
            </a:custGeom>
            <a:solidFill>
              <a:srgbClr val="402957"/>
            </a:solidFill>
          </p:spPr>
          <p:txBody>
            <a:bodyPr/>
            <a:lstStyle/>
            <a:p>
              <a:endParaRPr lang="en-US"/>
            </a:p>
          </p:txBody>
        </p:sp>
        <p:sp>
          <p:nvSpPr>
            <p:cNvPr id="5" name="Freeform 5"/>
            <p:cNvSpPr/>
            <p:nvPr/>
          </p:nvSpPr>
          <p:spPr>
            <a:xfrm>
              <a:off x="1475235" y="336169"/>
              <a:ext cx="254" cy="381"/>
            </a:xfrm>
            <a:custGeom>
              <a:avLst/>
              <a:gdLst/>
              <a:ahLst/>
              <a:cxnLst/>
              <a:rect l="l" t="t" r="r" b="b"/>
              <a:pathLst>
                <a:path w="254" h="381">
                  <a:moveTo>
                    <a:pt x="254" y="127"/>
                  </a:moveTo>
                  <a:cubicBezTo>
                    <a:pt x="127" y="127"/>
                    <a:pt x="0" y="254"/>
                    <a:pt x="0" y="254"/>
                  </a:cubicBezTo>
                  <a:cubicBezTo>
                    <a:pt x="127" y="254"/>
                    <a:pt x="254" y="381"/>
                    <a:pt x="254" y="381"/>
                  </a:cubicBezTo>
                  <a:lnTo>
                    <a:pt x="254" y="0"/>
                  </a:lnTo>
                  <a:close/>
                </a:path>
              </a:pathLst>
            </a:custGeom>
            <a:solidFill>
              <a:srgbClr val="3BC9D4"/>
            </a:solidFill>
          </p:spPr>
          <p:txBody>
            <a:bodyPr/>
            <a:lstStyle/>
            <a:p>
              <a:endParaRPr lang="en-US"/>
            </a:p>
          </p:txBody>
        </p:sp>
        <p:sp>
          <p:nvSpPr>
            <p:cNvPr id="6" name="Freeform 6"/>
            <p:cNvSpPr/>
            <p:nvPr/>
          </p:nvSpPr>
          <p:spPr>
            <a:xfrm>
              <a:off x="615824" y="336423"/>
              <a:ext cx="859411" cy="683387"/>
            </a:xfrm>
            <a:custGeom>
              <a:avLst/>
              <a:gdLst/>
              <a:ahLst/>
              <a:cxnLst/>
              <a:rect l="l" t="t" r="r" b="b"/>
              <a:pathLst>
                <a:path w="859411" h="683387">
                  <a:moveTo>
                    <a:pt x="859284" y="0"/>
                  </a:moveTo>
                  <a:lnTo>
                    <a:pt x="822454" y="20447"/>
                  </a:lnTo>
                  <a:cubicBezTo>
                    <a:pt x="552197" y="176657"/>
                    <a:pt x="313691" y="359664"/>
                    <a:pt x="107061" y="569087"/>
                  </a:cubicBezTo>
                  <a:cubicBezTo>
                    <a:pt x="69850" y="606806"/>
                    <a:pt x="34163" y="644906"/>
                    <a:pt x="0" y="683387"/>
                  </a:cubicBezTo>
                  <a:lnTo>
                    <a:pt x="859411" y="683387"/>
                  </a:lnTo>
                  <a:lnTo>
                    <a:pt x="859411" y="0"/>
                  </a:lnTo>
                  <a:close/>
                </a:path>
              </a:pathLst>
            </a:custGeom>
            <a:solidFill>
              <a:srgbClr val="3BC9D4"/>
            </a:solidFill>
          </p:spPr>
          <p:txBody>
            <a:bodyPr/>
            <a:lstStyle/>
            <a:p>
              <a:endParaRPr lang="en-US"/>
            </a:p>
          </p:txBody>
        </p:sp>
      </p:grpSp>
      <p:sp>
        <p:nvSpPr>
          <p:cNvPr id="7" name="TextBox 7"/>
          <p:cNvSpPr txBox="1"/>
          <p:nvPr/>
        </p:nvSpPr>
        <p:spPr>
          <a:xfrm>
            <a:off x="17259300" y="9450703"/>
            <a:ext cx="152400" cy="200025"/>
          </a:xfrm>
          <a:prstGeom prst="rect">
            <a:avLst/>
          </a:prstGeom>
        </p:spPr>
        <p:txBody>
          <a:bodyPr wrap="none" lIns="0" tIns="0" rIns="0" bIns="0" rtlCol="0" anchor="t">
            <a:spAutoFit/>
          </a:bodyPr>
          <a:lstStyle/>
          <a:p>
            <a:pPr algn="ctr">
              <a:lnSpc>
                <a:spcPts val="2800"/>
              </a:lnSpc>
              <a:spcBef>
                <a:spcPct val="0"/>
              </a:spcBef>
            </a:pPr>
            <a:r>
              <a:rPr lang="en-US" sz="2000" b="1">
                <a:solidFill>
                  <a:srgbClr val="FFFFFF"/>
                </a:solidFill>
                <a:latin typeface="Open Sans Medium"/>
                <a:ea typeface="Open Sans Medium"/>
                <a:cs typeface="Open Sans Medium"/>
                <a:sym typeface="Open Sans Medium"/>
              </a:rPr>
              <a:t>6</a:t>
            </a:r>
          </a:p>
        </p:txBody>
      </p:sp>
      <p:sp>
        <p:nvSpPr>
          <p:cNvPr id="8" name="TextBox 8"/>
          <p:cNvSpPr txBox="1"/>
          <p:nvPr/>
        </p:nvSpPr>
        <p:spPr>
          <a:xfrm>
            <a:off x="1028700" y="1854347"/>
            <a:ext cx="15336544" cy="396240"/>
          </a:xfrm>
          <a:prstGeom prst="rect">
            <a:avLst/>
          </a:prstGeom>
        </p:spPr>
        <p:txBody>
          <a:bodyPr lIns="0" tIns="0" rIns="0" bIns="0" rtlCol="0" anchor="t">
            <a:spAutoFit/>
          </a:bodyPr>
          <a:lstStyle/>
          <a:p>
            <a:pPr algn="l">
              <a:lnSpc>
                <a:spcPts val="3359"/>
              </a:lnSpc>
              <a:spcBef>
                <a:spcPct val="0"/>
              </a:spcBef>
            </a:pPr>
            <a:r>
              <a:rPr lang="en-US" sz="2399" b="1">
                <a:solidFill>
                  <a:srgbClr val="834E95"/>
                </a:solidFill>
                <a:latin typeface="Open Sans Bold"/>
                <a:ea typeface="Open Sans Bold"/>
                <a:cs typeface="Open Sans Bold"/>
                <a:sym typeface="Open Sans Bold"/>
              </a:rPr>
              <a:t>SOSE’s Pathways Expo Event | February 2026</a:t>
            </a:r>
          </a:p>
        </p:txBody>
      </p:sp>
      <p:sp>
        <p:nvSpPr>
          <p:cNvPr id="9" name="TextBox 9"/>
          <p:cNvSpPr txBox="1"/>
          <p:nvPr/>
        </p:nvSpPr>
        <p:spPr>
          <a:xfrm>
            <a:off x="1028700" y="942975"/>
            <a:ext cx="14456137" cy="811530"/>
          </a:xfrm>
          <a:prstGeom prst="rect">
            <a:avLst/>
          </a:prstGeom>
        </p:spPr>
        <p:txBody>
          <a:bodyPr lIns="0" tIns="0" rIns="0" bIns="0" rtlCol="0" anchor="t">
            <a:spAutoFit/>
          </a:bodyPr>
          <a:lstStyle/>
          <a:p>
            <a:pPr algn="l">
              <a:lnSpc>
                <a:spcPts val="6719"/>
              </a:lnSpc>
              <a:spcBef>
                <a:spcPct val="0"/>
              </a:spcBef>
            </a:pPr>
            <a:r>
              <a:rPr lang="en-US" sz="4800" b="1">
                <a:solidFill>
                  <a:srgbClr val="177478"/>
                </a:solidFill>
                <a:latin typeface="Montserrat Semi-Bold"/>
                <a:ea typeface="Montserrat Semi-Bold"/>
                <a:cs typeface="Montserrat Semi-Bold"/>
                <a:sym typeface="Montserrat Semi-Bold"/>
              </a:rPr>
              <a:t>Scenarios | A Real Example: </a:t>
            </a:r>
          </a:p>
        </p:txBody>
      </p:sp>
      <p:sp>
        <p:nvSpPr>
          <p:cNvPr id="35" name="TextBox 35"/>
          <p:cNvSpPr txBox="1"/>
          <p:nvPr/>
        </p:nvSpPr>
        <p:spPr>
          <a:xfrm>
            <a:off x="1028700" y="2455545"/>
            <a:ext cx="15336544" cy="396240"/>
          </a:xfrm>
          <a:prstGeom prst="rect">
            <a:avLst/>
          </a:prstGeom>
        </p:spPr>
        <p:txBody>
          <a:bodyPr lIns="0" tIns="0" rIns="0" bIns="0" rtlCol="0" anchor="t">
            <a:spAutoFit/>
          </a:bodyPr>
          <a:lstStyle/>
          <a:p>
            <a:pPr algn="l">
              <a:lnSpc>
                <a:spcPts val="3359"/>
              </a:lnSpc>
              <a:spcBef>
                <a:spcPct val="0"/>
              </a:spcBef>
            </a:pPr>
            <a:r>
              <a:rPr lang="en-US" sz="2399" dirty="0">
                <a:solidFill>
                  <a:srgbClr val="4B4B4A"/>
                </a:solidFill>
                <a:latin typeface="Open Sans Light"/>
                <a:ea typeface="Open Sans Light"/>
                <a:cs typeface="Open Sans Light"/>
                <a:sym typeface="Open Sans"/>
              </a:rPr>
              <a:t>What barriers do you think Kara had during the event? Did Kirsty have any barriers?</a:t>
            </a:r>
          </a:p>
        </p:txBody>
      </p:sp>
      <p:pic>
        <p:nvPicPr>
          <p:cNvPr id="36" name="Picture 35" descr="A sketch of a room&#10;&#10;AI-generated content may be incorrect.">
            <a:extLst>
              <a:ext uri="{FF2B5EF4-FFF2-40B4-BE49-F238E27FC236}">
                <a16:creationId xmlns:a16="http://schemas.microsoft.com/office/drawing/2014/main" id="{5ADE65AA-7ACA-7DBD-28C9-C457222C3189}"/>
              </a:ext>
            </a:extLst>
          </p:cNvPr>
          <p:cNvPicPr>
            <a:picLocks noChangeAspect="1"/>
          </p:cNvPicPr>
          <p:nvPr/>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76200" y="3276751"/>
            <a:ext cx="10591546" cy="7394558"/>
          </a:xfrm>
          <a:prstGeom prst="rect">
            <a:avLst/>
          </a:prstGeom>
        </p:spPr>
      </p:pic>
      <p:sp>
        <p:nvSpPr>
          <p:cNvPr id="38" name="TextBox 37">
            <a:extLst>
              <a:ext uri="{FF2B5EF4-FFF2-40B4-BE49-F238E27FC236}">
                <a16:creationId xmlns:a16="http://schemas.microsoft.com/office/drawing/2014/main" id="{5DBA1926-6D72-45E5-7C80-01CE9C59D201}"/>
              </a:ext>
            </a:extLst>
          </p:cNvPr>
          <p:cNvSpPr txBox="1"/>
          <p:nvPr/>
        </p:nvSpPr>
        <p:spPr>
          <a:xfrm>
            <a:off x="11353800" y="2990147"/>
            <a:ext cx="6681400" cy="6634124"/>
          </a:xfrm>
          <a:prstGeom prst="rect">
            <a:avLst/>
          </a:prstGeom>
          <a:noFill/>
        </p:spPr>
        <p:txBody>
          <a:bodyPr wrap="square">
            <a:spAutoFit/>
          </a:bodyPr>
          <a:lstStyle/>
          <a:p>
            <a:pPr>
              <a:lnSpc>
                <a:spcPct val="150000"/>
              </a:lnSpc>
            </a:pPr>
            <a:r>
              <a:rPr lang="en-GB" sz="1500" b="1" dirty="0">
                <a:latin typeface="Open Sans Light" pitchFamily="2" charset="0"/>
                <a:ea typeface="Open Sans Light" pitchFamily="2" charset="0"/>
                <a:cs typeface="Open Sans Light" pitchFamily="2" charset="0"/>
              </a:rPr>
              <a:t>Transcript:</a:t>
            </a:r>
          </a:p>
          <a:p>
            <a:pPr>
              <a:lnSpc>
                <a:spcPct val="150000"/>
              </a:lnSpc>
            </a:pPr>
            <a:r>
              <a:rPr lang="en-GB" sz="1500" dirty="0">
                <a:latin typeface="Open Sans Light" pitchFamily="2" charset="0"/>
                <a:ea typeface="Open Sans Light" pitchFamily="2" charset="0"/>
                <a:cs typeface="Open Sans Light" pitchFamily="2" charset="0"/>
              </a:rPr>
              <a:t>The centre of the room was filled with tables set out in groups of four, taking up most of the main space. Upstairs, there were professional headshots being taken, alongside a podcast room where people could record reflections from the day.</a:t>
            </a:r>
          </a:p>
          <a:p>
            <a:pPr>
              <a:lnSpc>
                <a:spcPct val="150000"/>
              </a:lnSpc>
            </a:pPr>
            <a:br>
              <a:rPr lang="en-GB" sz="1500" dirty="0">
                <a:latin typeface="Open Sans Light" pitchFamily="2" charset="0"/>
                <a:ea typeface="Open Sans Light" pitchFamily="2" charset="0"/>
                <a:cs typeface="Open Sans Light" pitchFamily="2" charset="0"/>
              </a:rPr>
            </a:br>
            <a:r>
              <a:rPr lang="en-GB" sz="1500" dirty="0">
                <a:latin typeface="Open Sans Light" pitchFamily="2" charset="0"/>
                <a:ea typeface="Open Sans Light" pitchFamily="2" charset="0"/>
                <a:cs typeface="Open Sans Light" pitchFamily="2" charset="0"/>
              </a:rPr>
              <a:t>On either side of the central area, there were rows of stools, and participants could move around freely to explore everything happening. Along the right-hand side, there were social media experts and industry leaders, covering everything from LinkedIn to wider business growth, as well as support from Business Gateway, Chamber of Commerce D&amp;G and SOSE.</a:t>
            </a:r>
          </a:p>
          <a:p>
            <a:pPr>
              <a:lnSpc>
                <a:spcPct val="150000"/>
              </a:lnSpc>
            </a:pPr>
            <a:br>
              <a:rPr lang="en-GB" sz="1500" dirty="0">
                <a:latin typeface="Open Sans Light" pitchFamily="2" charset="0"/>
                <a:ea typeface="Open Sans Light" pitchFamily="2" charset="0"/>
                <a:cs typeface="Open Sans Light" pitchFamily="2" charset="0"/>
              </a:rPr>
            </a:br>
            <a:r>
              <a:rPr lang="en-GB" sz="1500" dirty="0">
                <a:latin typeface="Open Sans Light" pitchFamily="2" charset="0"/>
                <a:ea typeface="Open Sans Light" pitchFamily="2" charset="0"/>
                <a:cs typeface="Open Sans Light" pitchFamily="2" charset="0"/>
              </a:rPr>
              <a:t>On the other side, there were stands from people who had been part of the Pathways programme over the past 12 months, all showcasing what they had been working on and building thanks to Pathways.</a:t>
            </a:r>
          </a:p>
          <a:p>
            <a:pPr>
              <a:lnSpc>
                <a:spcPct val="150000"/>
              </a:lnSpc>
            </a:pPr>
            <a:br>
              <a:rPr lang="en-GB" sz="1500" dirty="0">
                <a:latin typeface="Open Sans Light" pitchFamily="2" charset="0"/>
                <a:ea typeface="Open Sans Light" pitchFamily="2" charset="0"/>
                <a:cs typeface="Open Sans Light" pitchFamily="2" charset="0"/>
              </a:rPr>
            </a:br>
            <a:r>
              <a:rPr lang="en-GB" sz="1500" dirty="0">
                <a:latin typeface="Open Sans Light" pitchFamily="2" charset="0"/>
                <a:ea typeface="Open Sans Light" pitchFamily="2" charset="0"/>
                <a:cs typeface="Open Sans Light" pitchFamily="2" charset="0"/>
              </a:rPr>
              <a:t>Because the space was quite tight, it did feel a little busy at times, especially with people moving between the main floor, the headshot area, and up towards the stage, and all of the stalls.</a:t>
            </a:r>
          </a:p>
        </p:txBody>
      </p:sp>
      <p:pic>
        <p:nvPicPr>
          <p:cNvPr id="41" name="29 Grennan Road">
            <a:hlinkClick r:id="" action="ppaction://media"/>
            <a:extLst>
              <a:ext uri="{FF2B5EF4-FFF2-40B4-BE49-F238E27FC236}">
                <a16:creationId xmlns:a16="http://schemas.microsoft.com/office/drawing/2014/main" id="{B46DD69F-094E-73F3-480F-051C0F491506}"/>
              </a:ext>
            </a:extLst>
          </p:cNvPr>
          <p:cNvPicPr>
            <a:picLocks noChangeAspect="1"/>
          </p:cNvPicPr>
          <p:nvPr>
            <a:audioFile r:link="rId1"/>
            <p:extLst>
              <p:ext uri="{DAA4B4D4-6D71-4841-9C94-3DE7FCFB9230}">
                <p14:media xmlns:p14="http://schemas.microsoft.com/office/powerpoint/2010/main" r:embed="rId2">
                  <p14:trim st="1285.0577"/>
                </p14:media>
              </p:ext>
            </p:extLst>
          </p:nvPr>
        </p:nvPicPr>
        <p:blipFill>
          <a:blip r:embed="rId6"/>
          <a:stretch>
            <a:fillRect/>
          </a:stretch>
        </p:blipFill>
        <p:spPr>
          <a:xfrm>
            <a:off x="14683070" y="1455510"/>
            <a:ext cx="1590153" cy="1590153"/>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61008" fill="hold"/>
                                        <p:tgtEl>
                                          <p:spTgt spid="41"/>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41"/>
                </p:tgtEl>
              </p:cMediaNode>
            </p:audio>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6836254" y="9258300"/>
            <a:ext cx="1538935" cy="1083307"/>
            <a:chOff x="0" y="0"/>
            <a:chExt cx="1538935" cy="1083310"/>
          </a:xfrm>
        </p:grpSpPr>
        <p:sp>
          <p:nvSpPr>
            <p:cNvPr id="3" name="Freeform 3"/>
            <p:cNvSpPr/>
            <p:nvPr/>
          </p:nvSpPr>
          <p:spPr>
            <a:xfrm>
              <a:off x="63500" y="63500"/>
              <a:ext cx="1411608" cy="956310"/>
            </a:xfrm>
            <a:custGeom>
              <a:avLst/>
              <a:gdLst/>
              <a:ahLst/>
              <a:cxnLst/>
              <a:rect l="l" t="t" r="r" b="b"/>
              <a:pathLst>
                <a:path w="1411608" h="956310">
                  <a:moveTo>
                    <a:pt x="529591" y="0"/>
                  </a:moveTo>
                  <a:cubicBezTo>
                    <a:pt x="395479" y="0"/>
                    <a:pt x="281052" y="31115"/>
                    <a:pt x="184531" y="111379"/>
                  </a:cubicBezTo>
                  <a:cubicBezTo>
                    <a:pt x="65532" y="210439"/>
                    <a:pt x="0" y="347599"/>
                    <a:pt x="0" y="573024"/>
                  </a:cubicBezTo>
                  <a:cubicBezTo>
                    <a:pt x="0" y="701548"/>
                    <a:pt x="18669" y="829310"/>
                    <a:pt x="55880" y="956310"/>
                  </a:cubicBezTo>
                  <a:lnTo>
                    <a:pt x="552197" y="956310"/>
                  </a:lnTo>
                  <a:cubicBezTo>
                    <a:pt x="586487" y="917702"/>
                    <a:pt x="622174" y="879602"/>
                    <a:pt x="659258" y="842010"/>
                  </a:cubicBezTo>
                  <a:cubicBezTo>
                    <a:pt x="866015" y="632587"/>
                    <a:pt x="1104521" y="449580"/>
                    <a:pt x="1374778" y="293370"/>
                  </a:cubicBezTo>
                  <a:lnTo>
                    <a:pt x="1411608" y="272923"/>
                  </a:lnTo>
                  <a:cubicBezTo>
                    <a:pt x="1399543" y="265938"/>
                    <a:pt x="1387224" y="258191"/>
                    <a:pt x="1374778" y="251206"/>
                  </a:cubicBezTo>
                  <a:cubicBezTo>
                    <a:pt x="1104521" y="94996"/>
                    <a:pt x="898400" y="41656"/>
                    <a:pt x="691770" y="12573"/>
                  </a:cubicBezTo>
                  <a:cubicBezTo>
                    <a:pt x="634747" y="4572"/>
                    <a:pt x="580772" y="0"/>
                    <a:pt x="529591" y="0"/>
                  </a:cubicBezTo>
                  <a:close/>
                </a:path>
              </a:pathLst>
            </a:custGeom>
            <a:solidFill>
              <a:srgbClr val="402957"/>
            </a:solidFill>
          </p:spPr>
          <p:txBody>
            <a:bodyPr/>
            <a:lstStyle/>
            <a:p>
              <a:endParaRPr lang="en-US"/>
            </a:p>
          </p:txBody>
        </p:sp>
        <p:sp>
          <p:nvSpPr>
            <p:cNvPr id="4" name="Freeform 4"/>
            <p:cNvSpPr/>
            <p:nvPr/>
          </p:nvSpPr>
          <p:spPr>
            <a:xfrm>
              <a:off x="1475108" y="336423"/>
              <a:ext cx="254" cy="683387"/>
            </a:xfrm>
            <a:custGeom>
              <a:avLst/>
              <a:gdLst/>
              <a:ahLst/>
              <a:cxnLst/>
              <a:rect l="l" t="t" r="r" b="b"/>
              <a:pathLst>
                <a:path w="254" h="683387">
                  <a:moveTo>
                    <a:pt x="0" y="0"/>
                  </a:moveTo>
                  <a:lnTo>
                    <a:pt x="0" y="683387"/>
                  </a:lnTo>
                  <a:lnTo>
                    <a:pt x="254" y="683387"/>
                  </a:lnTo>
                  <a:lnTo>
                    <a:pt x="254" y="254"/>
                  </a:lnTo>
                  <a:cubicBezTo>
                    <a:pt x="127" y="254"/>
                    <a:pt x="0" y="127"/>
                    <a:pt x="0" y="127"/>
                  </a:cubicBezTo>
                  <a:close/>
                </a:path>
              </a:pathLst>
            </a:custGeom>
            <a:solidFill>
              <a:srgbClr val="402957"/>
            </a:solidFill>
          </p:spPr>
          <p:txBody>
            <a:bodyPr/>
            <a:lstStyle/>
            <a:p>
              <a:endParaRPr lang="en-US"/>
            </a:p>
          </p:txBody>
        </p:sp>
        <p:sp>
          <p:nvSpPr>
            <p:cNvPr id="5" name="Freeform 5"/>
            <p:cNvSpPr/>
            <p:nvPr/>
          </p:nvSpPr>
          <p:spPr>
            <a:xfrm>
              <a:off x="1475235" y="336169"/>
              <a:ext cx="254" cy="381"/>
            </a:xfrm>
            <a:custGeom>
              <a:avLst/>
              <a:gdLst/>
              <a:ahLst/>
              <a:cxnLst/>
              <a:rect l="l" t="t" r="r" b="b"/>
              <a:pathLst>
                <a:path w="254" h="381">
                  <a:moveTo>
                    <a:pt x="254" y="127"/>
                  </a:moveTo>
                  <a:cubicBezTo>
                    <a:pt x="127" y="127"/>
                    <a:pt x="0" y="254"/>
                    <a:pt x="0" y="254"/>
                  </a:cubicBezTo>
                  <a:cubicBezTo>
                    <a:pt x="127" y="254"/>
                    <a:pt x="254" y="381"/>
                    <a:pt x="254" y="381"/>
                  </a:cubicBezTo>
                  <a:lnTo>
                    <a:pt x="254" y="0"/>
                  </a:lnTo>
                  <a:close/>
                </a:path>
              </a:pathLst>
            </a:custGeom>
            <a:solidFill>
              <a:srgbClr val="3BC9D4"/>
            </a:solidFill>
          </p:spPr>
          <p:txBody>
            <a:bodyPr/>
            <a:lstStyle/>
            <a:p>
              <a:endParaRPr lang="en-US"/>
            </a:p>
          </p:txBody>
        </p:sp>
        <p:sp>
          <p:nvSpPr>
            <p:cNvPr id="6" name="Freeform 6"/>
            <p:cNvSpPr/>
            <p:nvPr/>
          </p:nvSpPr>
          <p:spPr>
            <a:xfrm>
              <a:off x="615824" y="336423"/>
              <a:ext cx="859411" cy="683387"/>
            </a:xfrm>
            <a:custGeom>
              <a:avLst/>
              <a:gdLst/>
              <a:ahLst/>
              <a:cxnLst/>
              <a:rect l="l" t="t" r="r" b="b"/>
              <a:pathLst>
                <a:path w="859411" h="683387">
                  <a:moveTo>
                    <a:pt x="859284" y="0"/>
                  </a:moveTo>
                  <a:lnTo>
                    <a:pt x="822454" y="20447"/>
                  </a:lnTo>
                  <a:cubicBezTo>
                    <a:pt x="552197" y="176657"/>
                    <a:pt x="313691" y="359664"/>
                    <a:pt x="107061" y="569087"/>
                  </a:cubicBezTo>
                  <a:cubicBezTo>
                    <a:pt x="69850" y="606806"/>
                    <a:pt x="34163" y="644906"/>
                    <a:pt x="0" y="683387"/>
                  </a:cubicBezTo>
                  <a:lnTo>
                    <a:pt x="859411" y="683387"/>
                  </a:lnTo>
                  <a:lnTo>
                    <a:pt x="859411" y="0"/>
                  </a:lnTo>
                  <a:close/>
                </a:path>
              </a:pathLst>
            </a:custGeom>
            <a:solidFill>
              <a:srgbClr val="3BC9D4"/>
            </a:solidFill>
          </p:spPr>
          <p:txBody>
            <a:bodyPr/>
            <a:lstStyle/>
            <a:p>
              <a:endParaRPr lang="en-US"/>
            </a:p>
          </p:txBody>
        </p:sp>
      </p:grpSp>
      <p:sp>
        <p:nvSpPr>
          <p:cNvPr id="7" name="TextBox 7"/>
          <p:cNvSpPr txBox="1"/>
          <p:nvPr/>
        </p:nvSpPr>
        <p:spPr>
          <a:xfrm>
            <a:off x="17259300" y="9450703"/>
            <a:ext cx="152400" cy="200025"/>
          </a:xfrm>
          <a:prstGeom prst="rect">
            <a:avLst/>
          </a:prstGeom>
        </p:spPr>
        <p:txBody>
          <a:bodyPr wrap="none" lIns="0" tIns="0" rIns="0" bIns="0" rtlCol="0" anchor="t">
            <a:spAutoFit/>
          </a:bodyPr>
          <a:lstStyle/>
          <a:p>
            <a:pPr algn="ctr">
              <a:lnSpc>
                <a:spcPts val="2800"/>
              </a:lnSpc>
              <a:spcBef>
                <a:spcPct val="0"/>
              </a:spcBef>
            </a:pPr>
            <a:r>
              <a:rPr lang="en-US" sz="2000" b="1">
                <a:solidFill>
                  <a:srgbClr val="FFFFFF"/>
                </a:solidFill>
                <a:latin typeface="Open Sans Medium"/>
                <a:ea typeface="Open Sans Medium"/>
                <a:cs typeface="Open Sans Medium"/>
                <a:sym typeface="Open Sans Medium"/>
              </a:rPr>
              <a:t>7</a:t>
            </a:r>
          </a:p>
        </p:txBody>
      </p:sp>
      <p:sp>
        <p:nvSpPr>
          <p:cNvPr id="8" name="TextBox 8"/>
          <p:cNvSpPr txBox="1"/>
          <p:nvPr/>
        </p:nvSpPr>
        <p:spPr>
          <a:xfrm>
            <a:off x="1028700" y="2226101"/>
            <a:ext cx="4877170" cy="5990590"/>
          </a:xfrm>
          <a:prstGeom prst="rect">
            <a:avLst/>
          </a:prstGeom>
        </p:spPr>
        <p:txBody>
          <a:bodyPr lIns="0" tIns="0" rIns="0" bIns="0" rtlCol="0" anchor="t">
            <a:spAutoFit/>
          </a:bodyPr>
          <a:lstStyle/>
          <a:p>
            <a:pPr algn="l">
              <a:lnSpc>
                <a:spcPts val="2659"/>
              </a:lnSpc>
            </a:pPr>
            <a:r>
              <a:rPr lang="en-US" sz="1899">
                <a:solidFill>
                  <a:srgbClr val="4B4B4A"/>
                </a:solidFill>
                <a:latin typeface="Open Sans Light"/>
                <a:ea typeface="Open Sans Light"/>
                <a:cs typeface="Open Sans Light"/>
                <a:sym typeface="Open Sans"/>
              </a:rPr>
              <a:t>A group of young entrepreneurs are planning a community festival. They need volunteers to help run the event.</a:t>
            </a:r>
          </a:p>
          <a:p>
            <a:pPr algn="l">
              <a:lnSpc>
                <a:spcPts val="2659"/>
              </a:lnSpc>
            </a:pPr>
            <a:endParaRPr lang="en-US" sz="1899">
              <a:solidFill>
                <a:srgbClr val="4B4B4A"/>
              </a:solidFill>
              <a:latin typeface="Open Sans Light"/>
              <a:ea typeface="Open Sans Light"/>
              <a:cs typeface="Open Sans Light"/>
              <a:sym typeface="Open Sans"/>
            </a:endParaRPr>
          </a:p>
          <a:p>
            <a:pPr algn="l">
              <a:lnSpc>
                <a:spcPts val="2659"/>
              </a:lnSpc>
            </a:pPr>
            <a:r>
              <a:rPr lang="en-US" sz="1899">
                <a:solidFill>
                  <a:srgbClr val="4B4B4A"/>
                </a:solidFill>
                <a:latin typeface="Open Sans Light"/>
                <a:ea typeface="Open Sans Light"/>
                <a:cs typeface="Open Sans Light"/>
                <a:sym typeface="Open Sans"/>
              </a:rPr>
              <a:t>They advertise the roles as:</a:t>
            </a:r>
          </a:p>
          <a:p>
            <a:pPr marL="410209" lvl="1" indent="-205105" algn="l">
              <a:lnSpc>
                <a:spcPts val="2659"/>
              </a:lnSpc>
              <a:buFont typeface="Arial"/>
              <a:buChar char="•"/>
            </a:pPr>
            <a:r>
              <a:rPr lang="en-US" sz="1899">
                <a:solidFill>
                  <a:srgbClr val="4B4B4A"/>
                </a:solidFill>
                <a:latin typeface="Open Sans Light"/>
                <a:ea typeface="Open Sans Light"/>
                <a:cs typeface="Open Sans Light"/>
                <a:sym typeface="Open Sans"/>
              </a:rPr>
              <a:t>“Great opportunity for confident people.”</a:t>
            </a:r>
          </a:p>
          <a:p>
            <a:pPr marL="410209" lvl="1" indent="-205105" algn="l">
              <a:lnSpc>
                <a:spcPts val="2659"/>
              </a:lnSpc>
              <a:buFont typeface="Arial"/>
              <a:buChar char="•"/>
            </a:pPr>
            <a:r>
              <a:rPr lang="en-US" sz="1899">
                <a:solidFill>
                  <a:srgbClr val="4B4B4A"/>
                </a:solidFill>
                <a:latin typeface="Open Sans Light"/>
                <a:ea typeface="Open Sans Light"/>
                <a:cs typeface="Open Sans Light"/>
                <a:sym typeface="Open Sans"/>
              </a:rPr>
              <a:t>“Must be available all weekend.”</a:t>
            </a:r>
          </a:p>
          <a:p>
            <a:pPr marL="410209" lvl="1" indent="-205105" algn="l">
              <a:lnSpc>
                <a:spcPts val="2659"/>
              </a:lnSpc>
              <a:buFont typeface="Arial"/>
              <a:buChar char="•"/>
            </a:pPr>
            <a:r>
              <a:rPr lang="en-US" sz="1899">
                <a:solidFill>
                  <a:srgbClr val="4B4B4A"/>
                </a:solidFill>
                <a:latin typeface="Open Sans Light"/>
                <a:ea typeface="Open Sans Light"/>
                <a:cs typeface="Open Sans Light"/>
                <a:sym typeface="Open Sans"/>
              </a:rPr>
              <a:t>“Unpaid – great experience for your CV.”</a:t>
            </a:r>
          </a:p>
          <a:p>
            <a:pPr marL="410209" lvl="1" indent="-205105" algn="l">
              <a:lnSpc>
                <a:spcPts val="2659"/>
              </a:lnSpc>
              <a:buFont typeface="Arial"/>
              <a:buChar char="•"/>
            </a:pPr>
            <a:r>
              <a:rPr lang="en-US" sz="1899">
                <a:solidFill>
                  <a:srgbClr val="4B4B4A"/>
                </a:solidFill>
                <a:latin typeface="Open Sans Light"/>
                <a:ea typeface="Open Sans Light"/>
                <a:cs typeface="Open Sans Light"/>
                <a:sym typeface="Open Sans"/>
              </a:rPr>
              <a:t>“Fast-paced environment – must be able to stand for long periods.”</a:t>
            </a:r>
          </a:p>
          <a:p>
            <a:pPr algn="l">
              <a:lnSpc>
                <a:spcPts val="2659"/>
              </a:lnSpc>
            </a:pPr>
            <a:endParaRPr lang="en-US" sz="1899">
              <a:solidFill>
                <a:srgbClr val="4B4B4A"/>
              </a:solidFill>
              <a:latin typeface="Open Sans Light"/>
              <a:ea typeface="Open Sans Light"/>
              <a:cs typeface="Open Sans Light"/>
              <a:sym typeface="Open Sans"/>
            </a:endParaRPr>
          </a:p>
          <a:p>
            <a:pPr algn="l">
              <a:lnSpc>
                <a:spcPts val="2659"/>
              </a:lnSpc>
              <a:spcBef>
                <a:spcPct val="0"/>
              </a:spcBef>
            </a:pPr>
            <a:r>
              <a:rPr lang="en-US" sz="1899">
                <a:solidFill>
                  <a:srgbClr val="4B4B4A"/>
                </a:solidFill>
                <a:latin typeface="Open Sans Light"/>
                <a:ea typeface="Open Sans Light"/>
                <a:cs typeface="Open Sans Light"/>
                <a:sym typeface="Open Sans"/>
              </a:rPr>
              <a:t>On the day of interviews, they only choose people they already know from school and local clubs. No travel expenses are offered. There is no clear explanation of roles or breaks.</a:t>
            </a:r>
          </a:p>
        </p:txBody>
      </p:sp>
      <p:sp>
        <p:nvSpPr>
          <p:cNvPr id="9" name="TextBox 9"/>
          <p:cNvSpPr txBox="1"/>
          <p:nvPr/>
        </p:nvSpPr>
        <p:spPr>
          <a:xfrm>
            <a:off x="1394940" y="942975"/>
            <a:ext cx="3404317" cy="811530"/>
          </a:xfrm>
          <a:prstGeom prst="rect">
            <a:avLst/>
          </a:prstGeom>
        </p:spPr>
        <p:txBody>
          <a:bodyPr lIns="0" tIns="0" rIns="0" bIns="0" rtlCol="0" anchor="t">
            <a:spAutoFit/>
          </a:bodyPr>
          <a:lstStyle/>
          <a:p>
            <a:pPr algn="ctr">
              <a:lnSpc>
                <a:spcPts val="6719"/>
              </a:lnSpc>
              <a:spcBef>
                <a:spcPct val="0"/>
              </a:spcBef>
            </a:pPr>
            <a:r>
              <a:rPr lang="en-US" sz="4800" b="1">
                <a:solidFill>
                  <a:srgbClr val="177478"/>
                </a:solidFill>
                <a:latin typeface="Montserrat Semi-Bold"/>
                <a:ea typeface="Montserrat Semi-Bold"/>
                <a:cs typeface="Montserrat Semi-Bold"/>
                <a:sym typeface="Montserrat Semi-Bold"/>
              </a:rPr>
              <a:t>Scenario 1</a:t>
            </a:r>
          </a:p>
        </p:txBody>
      </p:sp>
      <p:sp>
        <p:nvSpPr>
          <p:cNvPr id="10" name="TextBox 10"/>
          <p:cNvSpPr txBox="1"/>
          <p:nvPr/>
        </p:nvSpPr>
        <p:spPr>
          <a:xfrm>
            <a:off x="6705415" y="2226101"/>
            <a:ext cx="4877170" cy="4990465"/>
          </a:xfrm>
          <a:prstGeom prst="rect">
            <a:avLst/>
          </a:prstGeom>
        </p:spPr>
        <p:txBody>
          <a:bodyPr lIns="0" tIns="0" rIns="0" bIns="0" rtlCol="0" anchor="t">
            <a:spAutoFit/>
          </a:bodyPr>
          <a:lstStyle/>
          <a:p>
            <a:pPr algn="l">
              <a:lnSpc>
                <a:spcPts val="2659"/>
              </a:lnSpc>
            </a:pPr>
            <a:r>
              <a:rPr lang="en-US" sz="1899">
                <a:solidFill>
                  <a:srgbClr val="4B4B4A"/>
                </a:solidFill>
                <a:latin typeface="Open Sans Light"/>
                <a:ea typeface="Open Sans Light"/>
                <a:cs typeface="Open Sans Light"/>
                <a:sym typeface="Open Sans"/>
              </a:rPr>
              <a:t>A new business is hosting a networking evening for young entrepreneurs.</a:t>
            </a:r>
          </a:p>
          <a:p>
            <a:pPr algn="l">
              <a:lnSpc>
                <a:spcPts val="2659"/>
              </a:lnSpc>
            </a:pPr>
            <a:endParaRPr lang="en-US" sz="1899">
              <a:solidFill>
                <a:srgbClr val="4B4B4A"/>
              </a:solidFill>
              <a:latin typeface="Open Sans Light"/>
              <a:ea typeface="Open Sans Light"/>
              <a:cs typeface="Open Sans Light"/>
              <a:sym typeface="Open Sans"/>
            </a:endParaRPr>
          </a:p>
          <a:p>
            <a:pPr algn="l">
              <a:lnSpc>
                <a:spcPts val="2659"/>
              </a:lnSpc>
            </a:pPr>
            <a:r>
              <a:rPr lang="en-US" sz="1899">
                <a:solidFill>
                  <a:srgbClr val="4B4B4A"/>
                </a:solidFill>
                <a:latin typeface="Open Sans Light"/>
                <a:ea typeface="Open Sans Light"/>
                <a:cs typeface="Open Sans Light"/>
                <a:sym typeface="Open Sans"/>
              </a:rPr>
              <a:t>The format is:</a:t>
            </a:r>
          </a:p>
          <a:p>
            <a:pPr marL="410209" lvl="1" indent="-205105" algn="l">
              <a:lnSpc>
                <a:spcPts val="2659"/>
              </a:lnSpc>
              <a:buFont typeface="Arial"/>
              <a:buChar char="•"/>
            </a:pPr>
            <a:r>
              <a:rPr lang="en-US" sz="1899">
                <a:solidFill>
                  <a:srgbClr val="4B4B4A"/>
                </a:solidFill>
                <a:latin typeface="Open Sans Light"/>
                <a:ea typeface="Open Sans Light"/>
                <a:cs typeface="Open Sans Light"/>
                <a:sym typeface="Open Sans"/>
              </a:rPr>
              <a:t>Loud music playing in the background.</a:t>
            </a:r>
          </a:p>
          <a:p>
            <a:pPr marL="410209" lvl="1" indent="-205105" algn="l">
              <a:lnSpc>
                <a:spcPts val="2659"/>
              </a:lnSpc>
              <a:buFont typeface="Arial"/>
              <a:buChar char="•"/>
            </a:pPr>
            <a:r>
              <a:rPr lang="en-US" sz="1899">
                <a:solidFill>
                  <a:srgbClr val="4B4B4A"/>
                </a:solidFill>
                <a:latin typeface="Open Sans Light"/>
                <a:ea typeface="Open Sans Light"/>
                <a:cs typeface="Open Sans Light"/>
                <a:sym typeface="Open Sans"/>
              </a:rPr>
              <a:t>A 2-minute speed-networking rotation.</a:t>
            </a:r>
          </a:p>
          <a:p>
            <a:pPr marL="410209" lvl="1" indent="-205105" algn="l">
              <a:lnSpc>
                <a:spcPts val="2659"/>
              </a:lnSpc>
              <a:buFont typeface="Arial"/>
              <a:buChar char="•"/>
            </a:pPr>
            <a:r>
              <a:rPr lang="en-US" sz="1899">
                <a:solidFill>
                  <a:srgbClr val="4B4B4A"/>
                </a:solidFill>
                <a:latin typeface="Open Sans Light"/>
                <a:ea typeface="Open Sans Light"/>
                <a:cs typeface="Open Sans Light"/>
                <a:sym typeface="Open Sans"/>
              </a:rPr>
              <a:t>Everyone stands in the middle of the room.</a:t>
            </a:r>
          </a:p>
          <a:p>
            <a:pPr marL="410209" lvl="1" indent="-205105" algn="l">
              <a:lnSpc>
                <a:spcPts val="2659"/>
              </a:lnSpc>
              <a:buFont typeface="Arial"/>
              <a:buChar char="•"/>
            </a:pPr>
            <a:r>
              <a:rPr lang="en-US" sz="1899">
                <a:solidFill>
                  <a:srgbClr val="4B4B4A"/>
                </a:solidFill>
                <a:latin typeface="Open Sans Light"/>
                <a:ea typeface="Open Sans Light"/>
                <a:cs typeface="Open Sans Light"/>
                <a:sym typeface="Open Sans"/>
              </a:rPr>
              <a:t>No quiet space.</a:t>
            </a:r>
          </a:p>
          <a:p>
            <a:pPr marL="410209" lvl="1" indent="-205105" algn="l">
              <a:lnSpc>
                <a:spcPts val="2659"/>
              </a:lnSpc>
              <a:buFont typeface="Arial"/>
              <a:buChar char="•"/>
            </a:pPr>
            <a:r>
              <a:rPr lang="en-US" sz="1899">
                <a:solidFill>
                  <a:srgbClr val="4B4B4A"/>
                </a:solidFill>
                <a:latin typeface="Open Sans Light"/>
                <a:ea typeface="Open Sans Light"/>
                <a:cs typeface="Open Sans Light"/>
                <a:sym typeface="Open Sans"/>
              </a:rPr>
              <a:t>The event is promoted as “for bold and outgoing people.”</a:t>
            </a:r>
          </a:p>
          <a:p>
            <a:pPr algn="l">
              <a:lnSpc>
                <a:spcPts val="2659"/>
              </a:lnSpc>
            </a:pPr>
            <a:endParaRPr lang="en-US" sz="1899">
              <a:solidFill>
                <a:srgbClr val="4B4B4A"/>
              </a:solidFill>
              <a:latin typeface="Open Sans Light"/>
              <a:ea typeface="Open Sans Light"/>
              <a:cs typeface="Open Sans Light"/>
              <a:sym typeface="Open Sans"/>
            </a:endParaRPr>
          </a:p>
          <a:p>
            <a:pPr algn="l">
              <a:lnSpc>
                <a:spcPts val="2659"/>
              </a:lnSpc>
              <a:spcBef>
                <a:spcPct val="0"/>
              </a:spcBef>
            </a:pPr>
            <a:r>
              <a:rPr lang="en-US" sz="1899">
                <a:solidFill>
                  <a:srgbClr val="4B4B4A"/>
                </a:solidFill>
                <a:latin typeface="Open Sans Light"/>
                <a:ea typeface="Open Sans Light"/>
                <a:cs typeface="Open Sans Light"/>
                <a:sym typeface="Open Sans"/>
              </a:rPr>
              <a:t>There is no mention of alternative ways to participate or communicate.</a:t>
            </a:r>
          </a:p>
          <a:p>
            <a:pPr algn="l">
              <a:lnSpc>
                <a:spcPts val="2659"/>
              </a:lnSpc>
              <a:spcBef>
                <a:spcPct val="0"/>
              </a:spcBef>
            </a:pPr>
            <a:endParaRPr lang="en-US" sz="1899">
              <a:solidFill>
                <a:srgbClr val="4B4B4A"/>
              </a:solidFill>
              <a:latin typeface="Open Sans Light"/>
              <a:ea typeface="Open Sans Light"/>
              <a:cs typeface="Open Sans Light"/>
              <a:sym typeface="Open Sans"/>
            </a:endParaRPr>
          </a:p>
        </p:txBody>
      </p:sp>
      <p:sp>
        <p:nvSpPr>
          <p:cNvPr id="11" name="TextBox 11"/>
          <p:cNvSpPr txBox="1"/>
          <p:nvPr/>
        </p:nvSpPr>
        <p:spPr>
          <a:xfrm>
            <a:off x="7330177" y="942975"/>
            <a:ext cx="3404317" cy="811530"/>
          </a:xfrm>
          <a:prstGeom prst="rect">
            <a:avLst/>
          </a:prstGeom>
        </p:spPr>
        <p:txBody>
          <a:bodyPr lIns="0" tIns="0" rIns="0" bIns="0" rtlCol="0" anchor="t">
            <a:spAutoFit/>
          </a:bodyPr>
          <a:lstStyle/>
          <a:p>
            <a:pPr algn="ctr">
              <a:lnSpc>
                <a:spcPts val="6719"/>
              </a:lnSpc>
              <a:spcBef>
                <a:spcPct val="0"/>
              </a:spcBef>
            </a:pPr>
            <a:r>
              <a:rPr lang="en-US" sz="4800" b="1">
                <a:solidFill>
                  <a:srgbClr val="177478"/>
                </a:solidFill>
                <a:latin typeface="Montserrat Semi-Bold"/>
                <a:ea typeface="Montserrat Semi-Bold"/>
                <a:cs typeface="Montserrat Semi-Bold"/>
                <a:sym typeface="Montserrat Semi-Bold"/>
              </a:rPr>
              <a:t>Scenario 2</a:t>
            </a:r>
          </a:p>
        </p:txBody>
      </p:sp>
      <p:sp>
        <p:nvSpPr>
          <p:cNvPr id="12" name="TextBox 12"/>
          <p:cNvSpPr txBox="1"/>
          <p:nvPr/>
        </p:nvSpPr>
        <p:spPr>
          <a:xfrm>
            <a:off x="12382130" y="2226101"/>
            <a:ext cx="4877170" cy="6323965"/>
          </a:xfrm>
          <a:prstGeom prst="rect">
            <a:avLst/>
          </a:prstGeom>
        </p:spPr>
        <p:txBody>
          <a:bodyPr lIns="0" tIns="0" rIns="0" bIns="0" rtlCol="0" anchor="t">
            <a:spAutoFit/>
          </a:bodyPr>
          <a:lstStyle/>
          <a:p>
            <a:pPr algn="l">
              <a:lnSpc>
                <a:spcPts val="2659"/>
              </a:lnSpc>
            </a:pPr>
            <a:r>
              <a:rPr lang="en-US" sz="1899">
                <a:solidFill>
                  <a:srgbClr val="4B4B4A"/>
                </a:solidFill>
                <a:latin typeface="Open Sans Light"/>
                <a:ea typeface="Open Sans Light"/>
                <a:cs typeface="Open Sans Light"/>
                <a:sym typeface="Open Sans"/>
              </a:rPr>
              <a:t>A youth enterprise workshop is being held in a popular community hall.</a:t>
            </a:r>
          </a:p>
          <a:p>
            <a:pPr algn="l">
              <a:lnSpc>
                <a:spcPts val="2659"/>
              </a:lnSpc>
            </a:pPr>
            <a:endParaRPr lang="en-US" sz="1899">
              <a:solidFill>
                <a:srgbClr val="4B4B4A"/>
              </a:solidFill>
              <a:latin typeface="Open Sans Light"/>
              <a:ea typeface="Open Sans Light"/>
              <a:cs typeface="Open Sans Light"/>
              <a:sym typeface="Open Sans"/>
            </a:endParaRPr>
          </a:p>
          <a:p>
            <a:pPr algn="l">
              <a:lnSpc>
                <a:spcPts val="2659"/>
              </a:lnSpc>
            </a:pPr>
            <a:r>
              <a:rPr lang="en-US" sz="1899">
                <a:solidFill>
                  <a:srgbClr val="4B4B4A"/>
                </a:solidFill>
                <a:latin typeface="Open Sans Light"/>
                <a:ea typeface="Open Sans Light"/>
                <a:cs typeface="Open Sans Light"/>
                <a:sym typeface="Open Sans"/>
              </a:rPr>
              <a:t>The organisers checked:</a:t>
            </a:r>
          </a:p>
          <a:p>
            <a:pPr algn="l">
              <a:lnSpc>
                <a:spcPts val="2659"/>
              </a:lnSpc>
            </a:pPr>
            <a:r>
              <a:rPr lang="en-US" sz="1899">
                <a:solidFill>
                  <a:srgbClr val="4B4B4A"/>
                </a:solidFill>
                <a:latin typeface="Open Sans Light"/>
                <a:ea typeface="Open Sans Light"/>
                <a:cs typeface="Open Sans Light"/>
                <a:sym typeface="Open Sans"/>
              </a:rPr>
              <a:t>✔ It has a disabled toilet.</a:t>
            </a:r>
          </a:p>
          <a:p>
            <a:pPr algn="l">
              <a:lnSpc>
                <a:spcPts val="2659"/>
              </a:lnSpc>
            </a:pPr>
            <a:r>
              <a:rPr lang="en-US" sz="1899">
                <a:solidFill>
                  <a:srgbClr val="4B4B4A"/>
                </a:solidFill>
                <a:latin typeface="Open Sans Light"/>
                <a:ea typeface="Open Sans Light"/>
                <a:cs typeface="Open Sans Light"/>
                <a:sym typeface="Open Sans"/>
              </a:rPr>
              <a:t>✔ It has parking outside.</a:t>
            </a:r>
          </a:p>
          <a:p>
            <a:pPr algn="l">
              <a:lnSpc>
                <a:spcPts val="2659"/>
              </a:lnSpc>
            </a:pPr>
            <a:r>
              <a:rPr lang="en-US" sz="1899">
                <a:solidFill>
                  <a:srgbClr val="4B4B4A"/>
                </a:solidFill>
                <a:latin typeface="Open Sans Light"/>
                <a:ea typeface="Open Sans Light"/>
                <a:cs typeface="Open Sans Light"/>
                <a:sym typeface="Open Sans"/>
              </a:rPr>
              <a:t>✔ It has wide doors.</a:t>
            </a:r>
          </a:p>
          <a:p>
            <a:pPr algn="l">
              <a:lnSpc>
                <a:spcPts val="2659"/>
              </a:lnSpc>
            </a:pPr>
            <a:r>
              <a:rPr lang="en-US" sz="1899">
                <a:solidFill>
                  <a:srgbClr val="4B4B4A"/>
                </a:solidFill>
                <a:latin typeface="Open Sans Light"/>
                <a:ea typeface="Open Sans Light"/>
                <a:cs typeface="Open Sans Light"/>
                <a:sym typeface="Open Sans"/>
              </a:rPr>
              <a:t>However:</a:t>
            </a:r>
          </a:p>
          <a:p>
            <a:pPr marL="410209" lvl="1" indent="-205105" algn="l">
              <a:lnSpc>
                <a:spcPts val="2659"/>
              </a:lnSpc>
              <a:buFont typeface="Arial"/>
              <a:buChar char="•"/>
            </a:pPr>
            <a:r>
              <a:rPr lang="en-US" sz="1899">
                <a:solidFill>
                  <a:srgbClr val="4B4B4A"/>
                </a:solidFill>
                <a:latin typeface="Open Sans Light"/>
                <a:ea typeface="Open Sans Light"/>
                <a:cs typeface="Open Sans Light"/>
                <a:sym typeface="Open Sans"/>
              </a:rPr>
              <a:t>The workshop activities are set up upstairs with no lift.</a:t>
            </a:r>
          </a:p>
          <a:p>
            <a:pPr marL="410209" lvl="1" indent="-205105" algn="l">
              <a:lnSpc>
                <a:spcPts val="2659"/>
              </a:lnSpc>
              <a:buFont typeface="Arial"/>
              <a:buChar char="•"/>
            </a:pPr>
            <a:r>
              <a:rPr lang="en-US" sz="1899">
                <a:solidFill>
                  <a:srgbClr val="4B4B4A"/>
                </a:solidFill>
                <a:latin typeface="Open Sans Light"/>
                <a:ea typeface="Open Sans Light"/>
                <a:cs typeface="Open Sans Light"/>
                <a:sym typeface="Open Sans"/>
              </a:rPr>
              <a:t>The accessible toilet door is heavy and hard to close independently.</a:t>
            </a:r>
          </a:p>
          <a:p>
            <a:pPr marL="410209" lvl="1" indent="-205105" algn="l">
              <a:lnSpc>
                <a:spcPts val="2659"/>
              </a:lnSpc>
              <a:buFont typeface="Arial"/>
              <a:buChar char="•"/>
            </a:pPr>
            <a:r>
              <a:rPr lang="en-US" sz="1899">
                <a:solidFill>
                  <a:srgbClr val="4B4B4A"/>
                </a:solidFill>
                <a:latin typeface="Open Sans Light"/>
                <a:ea typeface="Open Sans Light"/>
                <a:cs typeface="Open Sans Light"/>
                <a:sym typeface="Open Sans"/>
              </a:rPr>
              <a:t>Presentation slides are not shared in advance.</a:t>
            </a:r>
          </a:p>
          <a:p>
            <a:pPr marL="410209" lvl="1" indent="-205105" algn="l">
              <a:lnSpc>
                <a:spcPts val="2659"/>
              </a:lnSpc>
              <a:buFont typeface="Arial"/>
              <a:buChar char="•"/>
            </a:pPr>
            <a:r>
              <a:rPr lang="en-US" sz="1899">
                <a:solidFill>
                  <a:srgbClr val="4B4B4A"/>
                </a:solidFill>
                <a:latin typeface="Open Sans Light"/>
                <a:ea typeface="Open Sans Light"/>
                <a:cs typeface="Open Sans Light"/>
                <a:sym typeface="Open Sans"/>
              </a:rPr>
              <a:t>There are no subtitles on the video clips.</a:t>
            </a:r>
          </a:p>
          <a:p>
            <a:pPr algn="l">
              <a:lnSpc>
                <a:spcPts val="2659"/>
              </a:lnSpc>
            </a:pPr>
            <a:r>
              <a:rPr lang="en-US" sz="1899">
                <a:solidFill>
                  <a:srgbClr val="4B4B4A"/>
                </a:solidFill>
                <a:latin typeface="Open Sans Light"/>
                <a:ea typeface="Open Sans Light"/>
                <a:cs typeface="Open Sans Light"/>
                <a:sym typeface="Open Sans"/>
              </a:rPr>
              <a:t>The organisers believe they have “covered accessibility.”</a:t>
            </a:r>
          </a:p>
          <a:p>
            <a:pPr algn="l">
              <a:lnSpc>
                <a:spcPts val="2659"/>
              </a:lnSpc>
              <a:spcBef>
                <a:spcPct val="0"/>
              </a:spcBef>
            </a:pPr>
            <a:endParaRPr lang="en-US" sz="1899">
              <a:solidFill>
                <a:srgbClr val="4B4B4A"/>
              </a:solidFill>
              <a:latin typeface="Open Sans Light"/>
              <a:ea typeface="Open Sans Light"/>
              <a:cs typeface="Open Sans Light"/>
              <a:sym typeface="Open Sans"/>
            </a:endParaRPr>
          </a:p>
        </p:txBody>
      </p:sp>
      <p:sp>
        <p:nvSpPr>
          <p:cNvPr id="13" name="TextBox 13"/>
          <p:cNvSpPr txBox="1"/>
          <p:nvPr/>
        </p:nvSpPr>
        <p:spPr>
          <a:xfrm>
            <a:off x="13102391" y="942975"/>
            <a:ext cx="3404317" cy="811530"/>
          </a:xfrm>
          <a:prstGeom prst="rect">
            <a:avLst/>
          </a:prstGeom>
        </p:spPr>
        <p:txBody>
          <a:bodyPr lIns="0" tIns="0" rIns="0" bIns="0" rtlCol="0" anchor="t">
            <a:spAutoFit/>
          </a:bodyPr>
          <a:lstStyle/>
          <a:p>
            <a:pPr algn="ctr">
              <a:lnSpc>
                <a:spcPts val="6719"/>
              </a:lnSpc>
              <a:spcBef>
                <a:spcPct val="0"/>
              </a:spcBef>
            </a:pPr>
            <a:r>
              <a:rPr lang="en-US" sz="4800" b="1">
                <a:solidFill>
                  <a:srgbClr val="177478"/>
                </a:solidFill>
                <a:latin typeface="Montserrat Semi-Bold"/>
                <a:ea typeface="Montserrat Semi-Bold"/>
                <a:cs typeface="Montserrat Semi-Bold"/>
                <a:sym typeface="Montserrat Semi-Bold"/>
              </a:rPr>
              <a:t>Scenario 3</a:t>
            </a:r>
          </a:p>
        </p:txBody>
      </p:sp>
      <p:sp>
        <p:nvSpPr>
          <p:cNvPr id="14" name="TextBox 14"/>
          <p:cNvSpPr txBox="1"/>
          <p:nvPr/>
        </p:nvSpPr>
        <p:spPr>
          <a:xfrm>
            <a:off x="1295328" y="1599154"/>
            <a:ext cx="3603539" cy="491172"/>
          </a:xfrm>
          <a:prstGeom prst="rect">
            <a:avLst/>
          </a:prstGeom>
        </p:spPr>
        <p:txBody>
          <a:bodyPr lIns="0" tIns="0" rIns="0" bIns="0" rtlCol="0" anchor="t">
            <a:spAutoFit/>
          </a:bodyPr>
          <a:lstStyle/>
          <a:p>
            <a:pPr algn="ctr">
              <a:lnSpc>
                <a:spcPts val="3902"/>
              </a:lnSpc>
              <a:spcBef>
                <a:spcPct val="0"/>
              </a:spcBef>
            </a:pPr>
            <a:r>
              <a:rPr lang="en-US" sz="2787">
                <a:solidFill>
                  <a:srgbClr val="834E95"/>
                </a:solidFill>
                <a:latin typeface="Montserrat"/>
                <a:ea typeface="Montserrat"/>
                <a:cs typeface="Montserrat"/>
                <a:sym typeface="Montserrat"/>
              </a:rPr>
              <a:t>Community Festival</a:t>
            </a:r>
          </a:p>
        </p:txBody>
      </p:sp>
      <p:sp>
        <p:nvSpPr>
          <p:cNvPr id="15" name="TextBox 15"/>
          <p:cNvSpPr txBox="1"/>
          <p:nvPr/>
        </p:nvSpPr>
        <p:spPr>
          <a:xfrm>
            <a:off x="7230565" y="1599154"/>
            <a:ext cx="3603539" cy="491172"/>
          </a:xfrm>
          <a:prstGeom prst="rect">
            <a:avLst/>
          </a:prstGeom>
        </p:spPr>
        <p:txBody>
          <a:bodyPr lIns="0" tIns="0" rIns="0" bIns="0" rtlCol="0" anchor="t">
            <a:spAutoFit/>
          </a:bodyPr>
          <a:lstStyle/>
          <a:p>
            <a:pPr algn="ctr">
              <a:lnSpc>
                <a:spcPts val="3902"/>
              </a:lnSpc>
              <a:spcBef>
                <a:spcPct val="0"/>
              </a:spcBef>
            </a:pPr>
            <a:r>
              <a:rPr lang="en-US" sz="2787">
                <a:solidFill>
                  <a:srgbClr val="834E95"/>
                </a:solidFill>
                <a:latin typeface="Montserrat"/>
                <a:ea typeface="Montserrat"/>
                <a:cs typeface="Montserrat"/>
                <a:sym typeface="Montserrat"/>
              </a:rPr>
              <a:t>Networking Event</a:t>
            </a:r>
          </a:p>
        </p:txBody>
      </p:sp>
      <p:sp>
        <p:nvSpPr>
          <p:cNvPr id="16" name="TextBox 16"/>
          <p:cNvSpPr txBox="1"/>
          <p:nvPr/>
        </p:nvSpPr>
        <p:spPr>
          <a:xfrm>
            <a:off x="12992008" y="1599154"/>
            <a:ext cx="3603539" cy="491172"/>
          </a:xfrm>
          <a:prstGeom prst="rect">
            <a:avLst/>
          </a:prstGeom>
        </p:spPr>
        <p:txBody>
          <a:bodyPr lIns="0" tIns="0" rIns="0" bIns="0" rtlCol="0" anchor="t">
            <a:spAutoFit/>
          </a:bodyPr>
          <a:lstStyle/>
          <a:p>
            <a:pPr algn="ctr">
              <a:lnSpc>
                <a:spcPts val="3902"/>
              </a:lnSpc>
              <a:spcBef>
                <a:spcPct val="0"/>
              </a:spcBef>
            </a:pPr>
            <a:r>
              <a:rPr lang="en-US" sz="2787">
                <a:solidFill>
                  <a:srgbClr val="834E95"/>
                </a:solidFill>
                <a:latin typeface="Montserrat"/>
                <a:ea typeface="Montserrat"/>
                <a:cs typeface="Montserrat"/>
                <a:sym typeface="Montserrat"/>
              </a:rPr>
              <a:t>Workshop</a:t>
            </a:r>
          </a:p>
        </p:txBody>
      </p:sp>
      <p:sp>
        <p:nvSpPr>
          <p:cNvPr id="17" name="AutoShape 17"/>
          <p:cNvSpPr/>
          <p:nvPr/>
        </p:nvSpPr>
        <p:spPr>
          <a:xfrm>
            <a:off x="6224854" y="0"/>
            <a:ext cx="0" cy="10287000"/>
          </a:xfrm>
          <a:prstGeom prst="line">
            <a:avLst/>
          </a:prstGeom>
          <a:ln w="19050" cap="rnd">
            <a:solidFill>
              <a:srgbClr val="000000"/>
            </a:solidFill>
            <a:prstDash val="lgDash"/>
            <a:headEnd type="none" w="sm" len="sm"/>
            <a:tailEnd type="none" w="sm" len="sm"/>
          </a:ln>
        </p:spPr>
        <p:txBody>
          <a:bodyPr/>
          <a:lstStyle/>
          <a:p>
            <a:endParaRPr lang="en-US"/>
          </a:p>
        </p:txBody>
      </p:sp>
      <p:sp>
        <p:nvSpPr>
          <p:cNvPr id="18" name="AutoShape 18"/>
          <p:cNvSpPr/>
          <p:nvPr/>
        </p:nvSpPr>
        <p:spPr>
          <a:xfrm>
            <a:off x="11982358" y="0"/>
            <a:ext cx="0" cy="10287000"/>
          </a:xfrm>
          <a:prstGeom prst="line">
            <a:avLst/>
          </a:prstGeom>
          <a:ln w="19050" cap="rnd">
            <a:solidFill>
              <a:srgbClr val="000000"/>
            </a:solidFill>
            <a:prstDash val="lgDash"/>
            <a:headEnd type="none" w="sm" len="sm"/>
            <a:tailEnd type="none" w="sm" len="sm"/>
          </a:ln>
        </p:spPr>
        <p:txBody>
          <a:bodyPr/>
          <a:lstStyle/>
          <a:p>
            <a:endParaRPr lang="en-US"/>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6836254" y="9258300"/>
            <a:ext cx="1538935" cy="1083307"/>
            <a:chOff x="0" y="0"/>
            <a:chExt cx="1538935" cy="1083310"/>
          </a:xfrm>
        </p:grpSpPr>
        <p:sp>
          <p:nvSpPr>
            <p:cNvPr id="3" name="Freeform 3"/>
            <p:cNvSpPr/>
            <p:nvPr/>
          </p:nvSpPr>
          <p:spPr>
            <a:xfrm>
              <a:off x="63500" y="63500"/>
              <a:ext cx="1411608" cy="956310"/>
            </a:xfrm>
            <a:custGeom>
              <a:avLst/>
              <a:gdLst/>
              <a:ahLst/>
              <a:cxnLst/>
              <a:rect l="l" t="t" r="r" b="b"/>
              <a:pathLst>
                <a:path w="1411608" h="956310">
                  <a:moveTo>
                    <a:pt x="529591" y="0"/>
                  </a:moveTo>
                  <a:cubicBezTo>
                    <a:pt x="395479" y="0"/>
                    <a:pt x="281052" y="31115"/>
                    <a:pt x="184531" y="111379"/>
                  </a:cubicBezTo>
                  <a:cubicBezTo>
                    <a:pt x="65532" y="210439"/>
                    <a:pt x="0" y="347599"/>
                    <a:pt x="0" y="573024"/>
                  </a:cubicBezTo>
                  <a:cubicBezTo>
                    <a:pt x="0" y="701548"/>
                    <a:pt x="18669" y="829310"/>
                    <a:pt x="55880" y="956310"/>
                  </a:cubicBezTo>
                  <a:lnTo>
                    <a:pt x="552197" y="956310"/>
                  </a:lnTo>
                  <a:cubicBezTo>
                    <a:pt x="586487" y="917702"/>
                    <a:pt x="622174" y="879602"/>
                    <a:pt x="659258" y="842010"/>
                  </a:cubicBezTo>
                  <a:cubicBezTo>
                    <a:pt x="866015" y="632587"/>
                    <a:pt x="1104521" y="449580"/>
                    <a:pt x="1374778" y="293370"/>
                  </a:cubicBezTo>
                  <a:lnTo>
                    <a:pt x="1411608" y="272923"/>
                  </a:lnTo>
                  <a:cubicBezTo>
                    <a:pt x="1399543" y="265938"/>
                    <a:pt x="1387224" y="258191"/>
                    <a:pt x="1374778" y="251206"/>
                  </a:cubicBezTo>
                  <a:cubicBezTo>
                    <a:pt x="1104521" y="94996"/>
                    <a:pt x="898400" y="41656"/>
                    <a:pt x="691770" y="12573"/>
                  </a:cubicBezTo>
                  <a:cubicBezTo>
                    <a:pt x="634747" y="4572"/>
                    <a:pt x="580772" y="0"/>
                    <a:pt x="529591" y="0"/>
                  </a:cubicBezTo>
                  <a:close/>
                </a:path>
              </a:pathLst>
            </a:custGeom>
            <a:solidFill>
              <a:srgbClr val="402957"/>
            </a:solidFill>
          </p:spPr>
          <p:txBody>
            <a:bodyPr/>
            <a:lstStyle/>
            <a:p>
              <a:endParaRPr lang="en-US"/>
            </a:p>
          </p:txBody>
        </p:sp>
        <p:sp>
          <p:nvSpPr>
            <p:cNvPr id="4" name="Freeform 4"/>
            <p:cNvSpPr/>
            <p:nvPr/>
          </p:nvSpPr>
          <p:spPr>
            <a:xfrm>
              <a:off x="1475108" y="336423"/>
              <a:ext cx="254" cy="683387"/>
            </a:xfrm>
            <a:custGeom>
              <a:avLst/>
              <a:gdLst/>
              <a:ahLst/>
              <a:cxnLst/>
              <a:rect l="l" t="t" r="r" b="b"/>
              <a:pathLst>
                <a:path w="254" h="683387">
                  <a:moveTo>
                    <a:pt x="0" y="0"/>
                  </a:moveTo>
                  <a:lnTo>
                    <a:pt x="0" y="683387"/>
                  </a:lnTo>
                  <a:lnTo>
                    <a:pt x="254" y="683387"/>
                  </a:lnTo>
                  <a:lnTo>
                    <a:pt x="254" y="254"/>
                  </a:lnTo>
                  <a:cubicBezTo>
                    <a:pt x="127" y="254"/>
                    <a:pt x="0" y="127"/>
                    <a:pt x="0" y="127"/>
                  </a:cubicBezTo>
                  <a:close/>
                </a:path>
              </a:pathLst>
            </a:custGeom>
            <a:solidFill>
              <a:srgbClr val="402957"/>
            </a:solidFill>
          </p:spPr>
          <p:txBody>
            <a:bodyPr/>
            <a:lstStyle/>
            <a:p>
              <a:endParaRPr lang="en-US"/>
            </a:p>
          </p:txBody>
        </p:sp>
        <p:sp>
          <p:nvSpPr>
            <p:cNvPr id="5" name="Freeform 5"/>
            <p:cNvSpPr/>
            <p:nvPr/>
          </p:nvSpPr>
          <p:spPr>
            <a:xfrm>
              <a:off x="1475235" y="336169"/>
              <a:ext cx="254" cy="381"/>
            </a:xfrm>
            <a:custGeom>
              <a:avLst/>
              <a:gdLst/>
              <a:ahLst/>
              <a:cxnLst/>
              <a:rect l="l" t="t" r="r" b="b"/>
              <a:pathLst>
                <a:path w="254" h="381">
                  <a:moveTo>
                    <a:pt x="254" y="127"/>
                  </a:moveTo>
                  <a:cubicBezTo>
                    <a:pt x="127" y="127"/>
                    <a:pt x="0" y="254"/>
                    <a:pt x="0" y="254"/>
                  </a:cubicBezTo>
                  <a:cubicBezTo>
                    <a:pt x="127" y="254"/>
                    <a:pt x="254" y="381"/>
                    <a:pt x="254" y="381"/>
                  </a:cubicBezTo>
                  <a:lnTo>
                    <a:pt x="254" y="0"/>
                  </a:lnTo>
                  <a:close/>
                </a:path>
              </a:pathLst>
            </a:custGeom>
            <a:solidFill>
              <a:srgbClr val="3BC9D4"/>
            </a:solidFill>
          </p:spPr>
          <p:txBody>
            <a:bodyPr/>
            <a:lstStyle/>
            <a:p>
              <a:endParaRPr lang="en-US"/>
            </a:p>
          </p:txBody>
        </p:sp>
        <p:sp>
          <p:nvSpPr>
            <p:cNvPr id="6" name="Freeform 6"/>
            <p:cNvSpPr/>
            <p:nvPr/>
          </p:nvSpPr>
          <p:spPr>
            <a:xfrm>
              <a:off x="615824" y="336423"/>
              <a:ext cx="859411" cy="683387"/>
            </a:xfrm>
            <a:custGeom>
              <a:avLst/>
              <a:gdLst/>
              <a:ahLst/>
              <a:cxnLst/>
              <a:rect l="l" t="t" r="r" b="b"/>
              <a:pathLst>
                <a:path w="859411" h="683387">
                  <a:moveTo>
                    <a:pt x="859284" y="0"/>
                  </a:moveTo>
                  <a:lnTo>
                    <a:pt x="822454" y="20447"/>
                  </a:lnTo>
                  <a:cubicBezTo>
                    <a:pt x="552197" y="176657"/>
                    <a:pt x="313691" y="359664"/>
                    <a:pt x="107061" y="569087"/>
                  </a:cubicBezTo>
                  <a:cubicBezTo>
                    <a:pt x="69850" y="606806"/>
                    <a:pt x="34163" y="644906"/>
                    <a:pt x="0" y="683387"/>
                  </a:cubicBezTo>
                  <a:lnTo>
                    <a:pt x="859411" y="683387"/>
                  </a:lnTo>
                  <a:lnTo>
                    <a:pt x="859411" y="0"/>
                  </a:lnTo>
                  <a:close/>
                </a:path>
              </a:pathLst>
            </a:custGeom>
            <a:solidFill>
              <a:srgbClr val="3BC9D4"/>
            </a:solidFill>
          </p:spPr>
          <p:txBody>
            <a:bodyPr/>
            <a:lstStyle/>
            <a:p>
              <a:endParaRPr lang="en-US"/>
            </a:p>
          </p:txBody>
        </p:sp>
      </p:grpSp>
      <p:sp>
        <p:nvSpPr>
          <p:cNvPr id="7" name="Freeform 7"/>
          <p:cNvSpPr/>
          <p:nvPr/>
        </p:nvSpPr>
        <p:spPr>
          <a:xfrm>
            <a:off x="14946026" y="293482"/>
            <a:ext cx="2838436" cy="2196240"/>
          </a:xfrm>
          <a:custGeom>
            <a:avLst/>
            <a:gdLst/>
            <a:ahLst/>
            <a:cxnLst/>
            <a:rect l="l" t="t" r="r" b="b"/>
            <a:pathLst>
              <a:path w="2838436" h="2196240">
                <a:moveTo>
                  <a:pt x="0" y="0"/>
                </a:moveTo>
                <a:lnTo>
                  <a:pt x="2838436" y="0"/>
                </a:lnTo>
                <a:lnTo>
                  <a:pt x="2838436" y="2196241"/>
                </a:lnTo>
                <a:lnTo>
                  <a:pt x="0" y="2196241"/>
                </a:lnTo>
                <a:lnTo>
                  <a:pt x="0" y="0"/>
                </a:lnTo>
                <a:close/>
              </a:path>
            </a:pathLst>
          </a:custGeom>
          <a:blipFill>
            <a:blip>
              <a:extLst>
                <a:ext uri="{96DAC541-7B7A-43D3-8B79-37D633B846F1}">
                  <asvg:svgBlip xmlns:asvg="http://schemas.microsoft.com/office/drawing/2016/SVG/main" r:embed="rId3"/>
                </a:ext>
              </a:extLst>
            </a:blip>
            <a:stretch>
              <a:fillRect/>
            </a:stretch>
          </a:blipFill>
        </p:spPr>
        <p:txBody>
          <a:bodyPr/>
          <a:lstStyle/>
          <a:p>
            <a:endParaRPr lang="en-US"/>
          </a:p>
        </p:txBody>
      </p:sp>
      <p:sp>
        <p:nvSpPr>
          <p:cNvPr id="8" name="TextBox 8"/>
          <p:cNvSpPr txBox="1"/>
          <p:nvPr/>
        </p:nvSpPr>
        <p:spPr>
          <a:xfrm>
            <a:off x="17259300" y="9450703"/>
            <a:ext cx="152400" cy="200025"/>
          </a:xfrm>
          <a:prstGeom prst="rect">
            <a:avLst/>
          </a:prstGeom>
        </p:spPr>
        <p:txBody>
          <a:bodyPr wrap="none" lIns="0" tIns="0" rIns="0" bIns="0" rtlCol="0" anchor="t">
            <a:spAutoFit/>
          </a:bodyPr>
          <a:lstStyle/>
          <a:p>
            <a:pPr algn="ctr">
              <a:lnSpc>
                <a:spcPts val="2800"/>
              </a:lnSpc>
              <a:spcBef>
                <a:spcPct val="0"/>
              </a:spcBef>
            </a:pPr>
            <a:r>
              <a:rPr lang="en-US" sz="2000" b="1">
                <a:solidFill>
                  <a:srgbClr val="FFFFFF"/>
                </a:solidFill>
                <a:latin typeface="Open Sans Medium"/>
                <a:ea typeface="Open Sans Medium"/>
                <a:cs typeface="Open Sans Medium"/>
                <a:sym typeface="Open Sans Medium"/>
              </a:rPr>
              <a:t>8</a:t>
            </a:r>
          </a:p>
        </p:txBody>
      </p:sp>
      <p:sp>
        <p:nvSpPr>
          <p:cNvPr id="9" name="TextBox 9"/>
          <p:cNvSpPr txBox="1"/>
          <p:nvPr/>
        </p:nvSpPr>
        <p:spPr>
          <a:xfrm>
            <a:off x="1028700" y="1716405"/>
            <a:ext cx="15336544" cy="396240"/>
          </a:xfrm>
          <a:prstGeom prst="rect">
            <a:avLst/>
          </a:prstGeom>
        </p:spPr>
        <p:txBody>
          <a:bodyPr lIns="0" tIns="0" rIns="0" bIns="0" rtlCol="0" anchor="t">
            <a:spAutoFit/>
          </a:bodyPr>
          <a:lstStyle/>
          <a:p>
            <a:pPr algn="l">
              <a:lnSpc>
                <a:spcPts val="3359"/>
              </a:lnSpc>
              <a:spcBef>
                <a:spcPct val="0"/>
              </a:spcBef>
            </a:pPr>
            <a:r>
              <a:rPr lang="en-US" sz="2399">
                <a:solidFill>
                  <a:srgbClr val="834E95"/>
                </a:solidFill>
                <a:latin typeface="Open Sans Light"/>
                <a:ea typeface="Open Sans Light"/>
                <a:cs typeface="Open Sans Light"/>
                <a:sym typeface="Open Sans"/>
              </a:rPr>
              <a:t>Event Options (Choose One)</a:t>
            </a:r>
          </a:p>
        </p:txBody>
      </p:sp>
      <p:sp>
        <p:nvSpPr>
          <p:cNvPr id="10" name="TextBox 10"/>
          <p:cNvSpPr txBox="1"/>
          <p:nvPr/>
        </p:nvSpPr>
        <p:spPr>
          <a:xfrm>
            <a:off x="1028700" y="942975"/>
            <a:ext cx="14456137" cy="811530"/>
          </a:xfrm>
          <a:prstGeom prst="rect">
            <a:avLst/>
          </a:prstGeom>
        </p:spPr>
        <p:txBody>
          <a:bodyPr lIns="0" tIns="0" rIns="0" bIns="0" rtlCol="0" anchor="t">
            <a:spAutoFit/>
          </a:bodyPr>
          <a:lstStyle/>
          <a:p>
            <a:pPr algn="l">
              <a:lnSpc>
                <a:spcPts val="6719"/>
              </a:lnSpc>
              <a:spcBef>
                <a:spcPct val="0"/>
              </a:spcBef>
            </a:pPr>
            <a:r>
              <a:rPr lang="en-US" sz="4800" b="1">
                <a:solidFill>
                  <a:srgbClr val="177478"/>
                </a:solidFill>
                <a:latin typeface="Montserrat Semi-Bold"/>
                <a:ea typeface="Montserrat Semi-Bold"/>
                <a:cs typeface="Montserrat Semi-Bold"/>
                <a:sym typeface="Montserrat Semi-Bold"/>
              </a:rPr>
              <a:t>Independent Task: </a:t>
            </a:r>
          </a:p>
        </p:txBody>
      </p:sp>
      <p:sp>
        <p:nvSpPr>
          <p:cNvPr id="11" name="TextBox 11"/>
          <p:cNvSpPr txBox="1"/>
          <p:nvPr/>
        </p:nvSpPr>
        <p:spPr>
          <a:xfrm>
            <a:off x="1028700" y="2604281"/>
            <a:ext cx="7540924" cy="5712589"/>
          </a:xfrm>
          <a:prstGeom prst="rect">
            <a:avLst/>
          </a:prstGeom>
        </p:spPr>
        <p:txBody>
          <a:bodyPr lIns="0" tIns="0" rIns="0" bIns="0" rtlCol="0" anchor="t">
            <a:spAutoFit/>
          </a:bodyPr>
          <a:lstStyle/>
          <a:p>
            <a:pPr marL="737868" lvl="1" indent="-457200" algn="l">
              <a:lnSpc>
                <a:spcPts val="6499"/>
              </a:lnSpc>
              <a:buFont typeface="Arial" panose="020B0604020202020204" pitchFamily="34" charset="0"/>
              <a:buChar char="•"/>
            </a:pPr>
            <a:r>
              <a:rPr lang="en-US" sz="2599" dirty="0">
                <a:solidFill>
                  <a:srgbClr val="4B4B4A"/>
                </a:solidFill>
                <a:latin typeface="Open Sans Light"/>
                <a:ea typeface="Open Sans Light"/>
                <a:cs typeface="Open Sans Light"/>
                <a:sym typeface="Open Sans"/>
              </a:rPr>
              <a:t>School Careers Event</a:t>
            </a:r>
          </a:p>
          <a:p>
            <a:pPr marL="737868" lvl="1" indent="-457200" algn="l">
              <a:lnSpc>
                <a:spcPts val="6499"/>
              </a:lnSpc>
              <a:buFont typeface="Arial" panose="020B0604020202020204" pitchFamily="34" charset="0"/>
              <a:buChar char="•"/>
            </a:pPr>
            <a:r>
              <a:rPr lang="en-US" sz="2599" dirty="0">
                <a:solidFill>
                  <a:srgbClr val="4B4B4A"/>
                </a:solidFill>
                <a:latin typeface="Open Sans Light"/>
                <a:ea typeface="Open Sans Light"/>
                <a:cs typeface="Open Sans Light"/>
                <a:sym typeface="Open Sans"/>
              </a:rPr>
              <a:t>Youth Networking Event</a:t>
            </a:r>
          </a:p>
          <a:p>
            <a:pPr marL="737868" lvl="1" indent="-457200" algn="l">
              <a:lnSpc>
                <a:spcPts val="6499"/>
              </a:lnSpc>
              <a:buFont typeface="Arial" panose="020B0604020202020204" pitchFamily="34" charset="0"/>
              <a:buChar char="•"/>
            </a:pPr>
            <a:r>
              <a:rPr lang="en-US" sz="2599" dirty="0">
                <a:solidFill>
                  <a:srgbClr val="4B4B4A"/>
                </a:solidFill>
                <a:latin typeface="Open Sans Light"/>
                <a:ea typeface="Open Sans Light"/>
                <a:cs typeface="Open Sans Light"/>
                <a:sym typeface="Open Sans"/>
              </a:rPr>
              <a:t>Community Festival</a:t>
            </a:r>
          </a:p>
          <a:p>
            <a:pPr marL="737868" lvl="1" indent="-457200" algn="l">
              <a:lnSpc>
                <a:spcPts val="6499"/>
              </a:lnSpc>
              <a:buFont typeface="Arial" panose="020B0604020202020204" pitchFamily="34" charset="0"/>
              <a:buChar char="•"/>
            </a:pPr>
            <a:r>
              <a:rPr lang="en-US" sz="2599" dirty="0">
                <a:solidFill>
                  <a:srgbClr val="4B4B4A"/>
                </a:solidFill>
                <a:latin typeface="Open Sans Light"/>
                <a:ea typeface="Open Sans Light"/>
                <a:cs typeface="Open Sans Light"/>
                <a:sym typeface="Open Sans"/>
              </a:rPr>
              <a:t>Music or Arts Event</a:t>
            </a:r>
          </a:p>
          <a:p>
            <a:pPr marL="737868" lvl="1" indent="-457200" algn="l">
              <a:lnSpc>
                <a:spcPts val="6499"/>
              </a:lnSpc>
              <a:buFont typeface="Arial" panose="020B0604020202020204" pitchFamily="34" charset="0"/>
              <a:buChar char="•"/>
            </a:pPr>
            <a:r>
              <a:rPr lang="en-US" sz="2599" dirty="0">
                <a:solidFill>
                  <a:srgbClr val="4B4B4A"/>
                </a:solidFill>
                <a:latin typeface="Open Sans Light"/>
                <a:ea typeface="Open Sans Light"/>
                <a:cs typeface="Open Sans Light"/>
                <a:sym typeface="Open Sans"/>
              </a:rPr>
              <a:t>Sports Tournament or Activity Day</a:t>
            </a:r>
          </a:p>
          <a:p>
            <a:pPr marL="737868" lvl="1" indent="-457200" algn="l">
              <a:lnSpc>
                <a:spcPts val="6499"/>
              </a:lnSpc>
              <a:buFont typeface="Arial" panose="020B0604020202020204" pitchFamily="34" charset="0"/>
              <a:buChar char="•"/>
            </a:pPr>
            <a:r>
              <a:rPr lang="en-US" sz="2599" dirty="0">
                <a:solidFill>
                  <a:srgbClr val="4B4B4A"/>
                </a:solidFill>
                <a:latin typeface="Open Sans Light"/>
                <a:ea typeface="Open Sans Light"/>
                <a:cs typeface="Open Sans Light"/>
                <a:sym typeface="Open Sans"/>
              </a:rPr>
              <a:t>Business Start-Up Workshop</a:t>
            </a:r>
          </a:p>
          <a:p>
            <a:pPr marL="737868" lvl="1" indent="-457200" algn="l">
              <a:lnSpc>
                <a:spcPts val="6499"/>
              </a:lnSpc>
              <a:buFont typeface="Arial" panose="020B0604020202020204" pitchFamily="34" charset="0"/>
              <a:buChar char="•"/>
            </a:pPr>
            <a:r>
              <a:rPr lang="en-US" sz="2599" dirty="0">
                <a:solidFill>
                  <a:srgbClr val="4B4B4A"/>
                </a:solidFill>
                <a:latin typeface="Open Sans Light"/>
                <a:ea typeface="Open Sans Light"/>
                <a:cs typeface="Open Sans Light"/>
                <a:sym typeface="Open Sans"/>
              </a:rPr>
              <a:t>Pop-Up Market or Local Business Fair</a:t>
            </a:r>
          </a:p>
        </p:txBody>
      </p:sp>
      <p:sp>
        <p:nvSpPr>
          <p:cNvPr id="12" name="TextBox 12"/>
          <p:cNvSpPr txBox="1"/>
          <p:nvPr/>
        </p:nvSpPr>
        <p:spPr>
          <a:xfrm>
            <a:off x="8696972" y="2194706"/>
            <a:ext cx="8090283" cy="6546151"/>
          </a:xfrm>
          <a:prstGeom prst="rect">
            <a:avLst/>
          </a:prstGeom>
        </p:spPr>
        <p:txBody>
          <a:bodyPr lIns="0" tIns="0" rIns="0" bIns="0" rtlCol="0" anchor="t">
            <a:spAutoFit/>
          </a:bodyPr>
          <a:lstStyle/>
          <a:p>
            <a:pPr marL="737868" lvl="1" indent="-457200" algn="l">
              <a:lnSpc>
                <a:spcPts val="6499"/>
              </a:lnSpc>
              <a:buFont typeface="Arial" panose="020B0604020202020204" pitchFamily="34" charset="0"/>
              <a:buChar char="•"/>
            </a:pPr>
            <a:r>
              <a:rPr lang="en-US" sz="2599" dirty="0">
                <a:solidFill>
                  <a:srgbClr val="4B4B4A"/>
                </a:solidFill>
                <a:latin typeface="Open Sans Light"/>
                <a:ea typeface="Open Sans Light"/>
                <a:cs typeface="Open Sans Light"/>
                <a:sym typeface="Open Sans"/>
              </a:rPr>
              <a:t>Charity Fundraising Event</a:t>
            </a:r>
          </a:p>
          <a:p>
            <a:pPr marL="737868" lvl="1" indent="-457200" algn="l">
              <a:lnSpc>
                <a:spcPts val="6499"/>
              </a:lnSpc>
              <a:buFont typeface="Arial" panose="020B0604020202020204" pitchFamily="34" charset="0"/>
              <a:buChar char="•"/>
            </a:pPr>
            <a:r>
              <a:rPr lang="en-US" sz="2599" dirty="0">
                <a:solidFill>
                  <a:srgbClr val="4B4B4A"/>
                </a:solidFill>
                <a:latin typeface="Open Sans Light"/>
                <a:ea typeface="Open Sans Light"/>
                <a:cs typeface="Open Sans Light"/>
                <a:sym typeface="Open Sans"/>
              </a:rPr>
              <a:t>Gaming or Esports Event</a:t>
            </a:r>
          </a:p>
          <a:p>
            <a:pPr marL="737868" lvl="1" indent="-457200" algn="l">
              <a:lnSpc>
                <a:spcPts val="6499"/>
              </a:lnSpc>
              <a:buFont typeface="Arial" panose="020B0604020202020204" pitchFamily="34" charset="0"/>
              <a:buChar char="•"/>
            </a:pPr>
            <a:r>
              <a:rPr lang="en-US" sz="2599" dirty="0">
                <a:solidFill>
                  <a:srgbClr val="4B4B4A"/>
                </a:solidFill>
                <a:latin typeface="Open Sans Light"/>
                <a:ea typeface="Open Sans Light"/>
                <a:cs typeface="Open Sans Light"/>
                <a:sym typeface="Open Sans"/>
              </a:rPr>
              <a:t>Health &amp; Wellbeing Workshop</a:t>
            </a:r>
          </a:p>
          <a:p>
            <a:pPr marL="737868" lvl="1" indent="-457200" algn="l">
              <a:lnSpc>
                <a:spcPts val="6499"/>
              </a:lnSpc>
              <a:buFont typeface="Arial" panose="020B0604020202020204" pitchFamily="34" charset="0"/>
              <a:buChar char="•"/>
            </a:pPr>
            <a:r>
              <a:rPr lang="en-US" sz="2599" dirty="0">
                <a:solidFill>
                  <a:srgbClr val="4B4B4A"/>
                </a:solidFill>
                <a:latin typeface="Open Sans Light"/>
                <a:ea typeface="Open Sans Light"/>
                <a:cs typeface="Open Sans Light"/>
                <a:sym typeface="Open Sans"/>
              </a:rPr>
              <a:t>Outdoor Adventure Day</a:t>
            </a:r>
          </a:p>
          <a:p>
            <a:pPr marL="737868" lvl="1" indent="-457200" algn="l">
              <a:lnSpc>
                <a:spcPts val="6499"/>
              </a:lnSpc>
              <a:buFont typeface="Arial" panose="020B0604020202020204" pitchFamily="34" charset="0"/>
              <a:buChar char="•"/>
            </a:pPr>
            <a:r>
              <a:rPr lang="en-US" sz="2599" dirty="0">
                <a:solidFill>
                  <a:srgbClr val="4B4B4A"/>
                </a:solidFill>
                <a:latin typeface="Open Sans Light"/>
                <a:ea typeface="Open Sans Light"/>
                <a:cs typeface="Open Sans Light"/>
                <a:sym typeface="Open Sans"/>
              </a:rPr>
              <a:t>Cultural Celebration Event</a:t>
            </a:r>
          </a:p>
          <a:p>
            <a:pPr marL="737868" lvl="1" indent="-457200" algn="l">
              <a:lnSpc>
                <a:spcPts val="6499"/>
              </a:lnSpc>
              <a:buFont typeface="Arial" panose="020B0604020202020204" pitchFamily="34" charset="0"/>
              <a:buChar char="•"/>
            </a:pPr>
            <a:r>
              <a:rPr lang="en-US" sz="2599" dirty="0">
                <a:solidFill>
                  <a:srgbClr val="4B4B4A"/>
                </a:solidFill>
                <a:latin typeface="Open Sans Light"/>
                <a:ea typeface="Open Sans Light"/>
                <a:cs typeface="Open Sans Light"/>
                <a:sym typeface="Open Sans"/>
              </a:rPr>
              <a:t>College or University Open Day</a:t>
            </a:r>
          </a:p>
          <a:p>
            <a:pPr marL="737868" lvl="1" indent="-457200" algn="l">
              <a:lnSpc>
                <a:spcPts val="6499"/>
              </a:lnSpc>
              <a:buFont typeface="Arial" panose="020B0604020202020204" pitchFamily="34" charset="0"/>
              <a:buChar char="•"/>
            </a:pPr>
            <a:r>
              <a:rPr lang="en-US" sz="2599" dirty="0">
                <a:solidFill>
                  <a:srgbClr val="4B4B4A"/>
                </a:solidFill>
                <a:latin typeface="Open Sans Light"/>
                <a:ea typeface="Open Sans Light"/>
                <a:cs typeface="Open Sans Light"/>
                <a:sym typeface="Open Sans"/>
              </a:rPr>
              <a:t>Job Interview / Recruitment Event</a:t>
            </a:r>
          </a:p>
          <a:p>
            <a:pPr marL="737868" lvl="1" indent="-457200" algn="l">
              <a:lnSpc>
                <a:spcPts val="6499"/>
              </a:lnSpc>
              <a:buFont typeface="Arial" panose="020B0604020202020204" pitchFamily="34" charset="0"/>
              <a:buChar char="•"/>
            </a:pPr>
            <a:r>
              <a:rPr lang="en-US" sz="2599" dirty="0">
                <a:solidFill>
                  <a:srgbClr val="4B4B4A"/>
                </a:solidFill>
                <a:latin typeface="Open Sans Light"/>
                <a:ea typeface="Open Sans Light"/>
                <a:cs typeface="Open Sans Light"/>
                <a:sym typeface="Open Sans"/>
              </a:rPr>
              <a:t>Social Event (e.g. disco, movie night, youth club)</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6836254" y="9258300"/>
            <a:ext cx="1538935" cy="1083307"/>
            <a:chOff x="0" y="0"/>
            <a:chExt cx="1538935" cy="1083310"/>
          </a:xfrm>
        </p:grpSpPr>
        <p:sp>
          <p:nvSpPr>
            <p:cNvPr id="3" name="Freeform 3"/>
            <p:cNvSpPr/>
            <p:nvPr/>
          </p:nvSpPr>
          <p:spPr>
            <a:xfrm>
              <a:off x="63500" y="63500"/>
              <a:ext cx="1411608" cy="956310"/>
            </a:xfrm>
            <a:custGeom>
              <a:avLst/>
              <a:gdLst/>
              <a:ahLst/>
              <a:cxnLst/>
              <a:rect l="l" t="t" r="r" b="b"/>
              <a:pathLst>
                <a:path w="1411608" h="956310">
                  <a:moveTo>
                    <a:pt x="529591" y="0"/>
                  </a:moveTo>
                  <a:cubicBezTo>
                    <a:pt x="395479" y="0"/>
                    <a:pt x="281052" y="31115"/>
                    <a:pt x="184531" y="111379"/>
                  </a:cubicBezTo>
                  <a:cubicBezTo>
                    <a:pt x="65532" y="210439"/>
                    <a:pt x="0" y="347599"/>
                    <a:pt x="0" y="573024"/>
                  </a:cubicBezTo>
                  <a:cubicBezTo>
                    <a:pt x="0" y="701548"/>
                    <a:pt x="18669" y="829310"/>
                    <a:pt x="55880" y="956310"/>
                  </a:cubicBezTo>
                  <a:lnTo>
                    <a:pt x="552197" y="956310"/>
                  </a:lnTo>
                  <a:cubicBezTo>
                    <a:pt x="586487" y="917702"/>
                    <a:pt x="622174" y="879602"/>
                    <a:pt x="659258" y="842010"/>
                  </a:cubicBezTo>
                  <a:cubicBezTo>
                    <a:pt x="866015" y="632587"/>
                    <a:pt x="1104521" y="449580"/>
                    <a:pt x="1374778" y="293370"/>
                  </a:cubicBezTo>
                  <a:lnTo>
                    <a:pt x="1411608" y="272923"/>
                  </a:lnTo>
                  <a:cubicBezTo>
                    <a:pt x="1399543" y="265938"/>
                    <a:pt x="1387224" y="258191"/>
                    <a:pt x="1374778" y="251206"/>
                  </a:cubicBezTo>
                  <a:cubicBezTo>
                    <a:pt x="1104521" y="94996"/>
                    <a:pt x="898400" y="41656"/>
                    <a:pt x="691770" y="12573"/>
                  </a:cubicBezTo>
                  <a:cubicBezTo>
                    <a:pt x="634747" y="4572"/>
                    <a:pt x="580772" y="0"/>
                    <a:pt x="529591" y="0"/>
                  </a:cubicBezTo>
                  <a:close/>
                </a:path>
              </a:pathLst>
            </a:custGeom>
            <a:solidFill>
              <a:srgbClr val="402957"/>
            </a:solidFill>
          </p:spPr>
          <p:txBody>
            <a:bodyPr/>
            <a:lstStyle/>
            <a:p>
              <a:endParaRPr lang="en-US"/>
            </a:p>
          </p:txBody>
        </p:sp>
        <p:sp>
          <p:nvSpPr>
            <p:cNvPr id="4" name="Freeform 4"/>
            <p:cNvSpPr/>
            <p:nvPr/>
          </p:nvSpPr>
          <p:spPr>
            <a:xfrm>
              <a:off x="1475108" y="336423"/>
              <a:ext cx="254" cy="683387"/>
            </a:xfrm>
            <a:custGeom>
              <a:avLst/>
              <a:gdLst/>
              <a:ahLst/>
              <a:cxnLst/>
              <a:rect l="l" t="t" r="r" b="b"/>
              <a:pathLst>
                <a:path w="254" h="683387">
                  <a:moveTo>
                    <a:pt x="0" y="0"/>
                  </a:moveTo>
                  <a:lnTo>
                    <a:pt x="0" y="683387"/>
                  </a:lnTo>
                  <a:lnTo>
                    <a:pt x="254" y="683387"/>
                  </a:lnTo>
                  <a:lnTo>
                    <a:pt x="254" y="254"/>
                  </a:lnTo>
                  <a:cubicBezTo>
                    <a:pt x="127" y="254"/>
                    <a:pt x="0" y="127"/>
                    <a:pt x="0" y="127"/>
                  </a:cubicBezTo>
                  <a:close/>
                </a:path>
              </a:pathLst>
            </a:custGeom>
            <a:solidFill>
              <a:srgbClr val="402957"/>
            </a:solidFill>
          </p:spPr>
          <p:txBody>
            <a:bodyPr/>
            <a:lstStyle/>
            <a:p>
              <a:endParaRPr lang="en-US"/>
            </a:p>
          </p:txBody>
        </p:sp>
        <p:sp>
          <p:nvSpPr>
            <p:cNvPr id="5" name="Freeform 5"/>
            <p:cNvSpPr/>
            <p:nvPr/>
          </p:nvSpPr>
          <p:spPr>
            <a:xfrm>
              <a:off x="1475235" y="336169"/>
              <a:ext cx="254" cy="381"/>
            </a:xfrm>
            <a:custGeom>
              <a:avLst/>
              <a:gdLst/>
              <a:ahLst/>
              <a:cxnLst/>
              <a:rect l="l" t="t" r="r" b="b"/>
              <a:pathLst>
                <a:path w="254" h="381">
                  <a:moveTo>
                    <a:pt x="254" y="127"/>
                  </a:moveTo>
                  <a:cubicBezTo>
                    <a:pt x="127" y="127"/>
                    <a:pt x="0" y="254"/>
                    <a:pt x="0" y="254"/>
                  </a:cubicBezTo>
                  <a:cubicBezTo>
                    <a:pt x="127" y="254"/>
                    <a:pt x="254" y="381"/>
                    <a:pt x="254" y="381"/>
                  </a:cubicBezTo>
                  <a:lnTo>
                    <a:pt x="254" y="0"/>
                  </a:lnTo>
                  <a:close/>
                </a:path>
              </a:pathLst>
            </a:custGeom>
            <a:solidFill>
              <a:srgbClr val="3BC9D4"/>
            </a:solidFill>
          </p:spPr>
          <p:txBody>
            <a:bodyPr/>
            <a:lstStyle/>
            <a:p>
              <a:endParaRPr lang="en-US"/>
            </a:p>
          </p:txBody>
        </p:sp>
        <p:sp>
          <p:nvSpPr>
            <p:cNvPr id="6" name="Freeform 6"/>
            <p:cNvSpPr/>
            <p:nvPr/>
          </p:nvSpPr>
          <p:spPr>
            <a:xfrm>
              <a:off x="615824" y="336423"/>
              <a:ext cx="859411" cy="683387"/>
            </a:xfrm>
            <a:custGeom>
              <a:avLst/>
              <a:gdLst/>
              <a:ahLst/>
              <a:cxnLst/>
              <a:rect l="l" t="t" r="r" b="b"/>
              <a:pathLst>
                <a:path w="859411" h="683387">
                  <a:moveTo>
                    <a:pt x="859284" y="0"/>
                  </a:moveTo>
                  <a:lnTo>
                    <a:pt x="822454" y="20447"/>
                  </a:lnTo>
                  <a:cubicBezTo>
                    <a:pt x="552197" y="176657"/>
                    <a:pt x="313691" y="359664"/>
                    <a:pt x="107061" y="569087"/>
                  </a:cubicBezTo>
                  <a:cubicBezTo>
                    <a:pt x="69850" y="606806"/>
                    <a:pt x="34163" y="644906"/>
                    <a:pt x="0" y="683387"/>
                  </a:cubicBezTo>
                  <a:lnTo>
                    <a:pt x="859411" y="683387"/>
                  </a:lnTo>
                  <a:lnTo>
                    <a:pt x="859411" y="0"/>
                  </a:lnTo>
                  <a:close/>
                </a:path>
              </a:pathLst>
            </a:custGeom>
            <a:solidFill>
              <a:srgbClr val="3BC9D4"/>
            </a:solidFill>
          </p:spPr>
          <p:txBody>
            <a:bodyPr/>
            <a:lstStyle/>
            <a:p>
              <a:endParaRPr lang="en-US"/>
            </a:p>
          </p:txBody>
        </p:sp>
      </p:grpSp>
      <p:grpSp>
        <p:nvGrpSpPr>
          <p:cNvPr id="7" name="Group 7"/>
          <p:cNvGrpSpPr/>
          <p:nvPr/>
        </p:nvGrpSpPr>
        <p:grpSpPr>
          <a:xfrm>
            <a:off x="1005094" y="2959266"/>
            <a:ext cx="711200" cy="711200"/>
            <a:chOff x="0" y="0"/>
            <a:chExt cx="948267" cy="948267"/>
          </a:xfrm>
        </p:grpSpPr>
        <p:grpSp>
          <p:nvGrpSpPr>
            <p:cNvPr id="8" name="Group 8"/>
            <p:cNvGrpSpPr/>
            <p:nvPr/>
          </p:nvGrpSpPr>
          <p:grpSpPr>
            <a:xfrm>
              <a:off x="0" y="0"/>
              <a:ext cx="948267" cy="948267"/>
              <a:chOff x="0" y="0"/>
              <a:chExt cx="812800" cy="812800"/>
            </a:xfrm>
          </p:grpSpPr>
          <p:sp>
            <p:nvSpPr>
              <p:cNvPr id="9" name="Freeform 9"/>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177478"/>
              </a:solidFill>
              <a:ln cap="sq">
                <a:noFill/>
                <a:prstDash val="solid"/>
                <a:miter/>
              </a:ln>
            </p:spPr>
            <p:txBody>
              <a:bodyPr/>
              <a:lstStyle/>
              <a:p>
                <a:endParaRPr lang="en-US"/>
              </a:p>
            </p:txBody>
          </p:sp>
          <p:sp>
            <p:nvSpPr>
              <p:cNvPr id="10" name="TextBox 10"/>
              <p:cNvSpPr txBox="1"/>
              <p:nvPr/>
            </p:nvSpPr>
            <p:spPr>
              <a:xfrm>
                <a:off x="76200" y="38100"/>
                <a:ext cx="660400" cy="698500"/>
              </a:xfrm>
              <a:prstGeom prst="rect">
                <a:avLst/>
              </a:prstGeom>
            </p:spPr>
            <p:txBody>
              <a:bodyPr lIns="38443" tIns="38443" rIns="38443" bIns="38443" rtlCol="0" anchor="ctr"/>
              <a:lstStyle/>
              <a:p>
                <a:pPr marL="0" lvl="0" indent="0" algn="ctr">
                  <a:lnSpc>
                    <a:spcPts val="1960"/>
                  </a:lnSpc>
                  <a:spcBef>
                    <a:spcPct val="0"/>
                  </a:spcBef>
                </a:pPr>
                <a:endParaRPr/>
              </a:p>
            </p:txBody>
          </p:sp>
        </p:grpSp>
        <p:sp>
          <p:nvSpPr>
            <p:cNvPr id="11" name="TextBox 11"/>
            <p:cNvSpPr txBox="1"/>
            <p:nvPr/>
          </p:nvSpPr>
          <p:spPr>
            <a:xfrm>
              <a:off x="0" y="72234"/>
              <a:ext cx="948267" cy="656421"/>
            </a:xfrm>
            <a:prstGeom prst="rect">
              <a:avLst/>
            </a:prstGeom>
          </p:spPr>
          <p:txBody>
            <a:bodyPr lIns="0" tIns="0" rIns="0" bIns="0" rtlCol="0" anchor="t">
              <a:spAutoFit/>
            </a:bodyPr>
            <a:lstStyle/>
            <a:p>
              <a:pPr algn="ctr">
                <a:lnSpc>
                  <a:spcPts val="4395"/>
                </a:lnSpc>
              </a:pPr>
              <a:r>
                <a:rPr lang="en-US" sz="2799">
                  <a:solidFill>
                    <a:srgbClr val="FFFFFF"/>
                  </a:solidFill>
                  <a:latin typeface="Open Sans Light"/>
                  <a:ea typeface="Open Sans Light"/>
                  <a:cs typeface="Open Sans Light"/>
                  <a:sym typeface="Open Sans"/>
                </a:rPr>
                <a:t>1</a:t>
              </a:r>
            </a:p>
          </p:txBody>
        </p:sp>
      </p:grpSp>
      <p:grpSp>
        <p:nvGrpSpPr>
          <p:cNvPr id="12" name="Group 12"/>
          <p:cNvGrpSpPr/>
          <p:nvPr/>
        </p:nvGrpSpPr>
        <p:grpSpPr>
          <a:xfrm>
            <a:off x="1028700" y="4401612"/>
            <a:ext cx="711200" cy="711200"/>
            <a:chOff x="0" y="0"/>
            <a:chExt cx="948267" cy="948267"/>
          </a:xfrm>
        </p:grpSpPr>
        <p:grpSp>
          <p:nvGrpSpPr>
            <p:cNvPr id="13" name="Group 13"/>
            <p:cNvGrpSpPr/>
            <p:nvPr/>
          </p:nvGrpSpPr>
          <p:grpSpPr>
            <a:xfrm>
              <a:off x="0" y="0"/>
              <a:ext cx="948267" cy="948267"/>
              <a:chOff x="0" y="0"/>
              <a:chExt cx="812800" cy="812800"/>
            </a:xfrm>
          </p:grpSpPr>
          <p:sp>
            <p:nvSpPr>
              <p:cNvPr id="14" name="Freeform 14"/>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177478"/>
              </a:solidFill>
              <a:ln cap="sq">
                <a:noFill/>
                <a:prstDash val="solid"/>
                <a:miter/>
              </a:ln>
            </p:spPr>
            <p:txBody>
              <a:bodyPr/>
              <a:lstStyle/>
              <a:p>
                <a:endParaRPr lang="en-US"/>
              </a:p>
            </p:txBody>
          </p:sp>
          <p:sp>
            <p:nvSpPr>
              <p:cNvPr id="15" name="TextBox 15"/>
              <p:cNvSpPr txBox="1"/>
              <p:nvPr/>
            </p:nvSpPr>
            <p:spPr>
              <a:xfrm>
                <a:off x="76200" y="38100"/>
                <a:ext cx="660400" cy="698500"/>
              </a:xfrm>
              <a:prstGeom prst="rect">
                <a:avLst/>
              </a:prstGeom>
            </p:spPr>
            <p:txBody>
              <a:bodyPr lIns="38443" tIns="38443" rIns="38443" bIns="38443" rtlCol="0" anchor="ctr"/>
              <a:lstStyle/>
              <a:p>
                <a:pPr marL="0" lvl="0" indent="0" algn="ctr">
                  <a:lnSpc>
                    <a:spcPts val="1960"/>
                  </a:lnSpc>
                  <a:spcBef>
                    <a:spcPct val="0"/>
                  </a:spcBef>
                </a:pPr>
                <a:endParaRPr/>
              </a:p>
            </p:txBody>
          </p:sp>
        </p:grpSp>
        <p:sp>
          <p:nvSpPr>
            <p:cNvPr id="16" name="TextBox 16"/>
            <p:cNvSpPr txBox="1"/>
            <p:nvPr/>
          </p:nvSpPr>
          <p:spPr>
            <a:xfrm>
              <a:off x="0" y="72234"/>
              <a:ext cx="948267" cy="656421"/>
            </a:xfrm>
            <a:prstGeom prst="rect">
              <a:avLst/>
            </a:prstGeom>
          </p:spPr>
          <p:txBody>
            <a:bodyPr lIns="0" tIns="0" rIns="0" bIns="0" rtlCol="0" anchor="t">
              <a:spAutoFit/>
            </a:bodyPr>
            <a:lstStyle/>
            <a:p>
              <a:pPr algn="ctr">
                <a:lnSpc>
                  <a:spcPts val="4395"/>
                </a:lnSpc>
              </a:pPr>
              <a:r>
                <a:rPr lang="en-US" sz="2799" dirty="0">
                  <a:solidFill>
                    <a:srgbClr val="FFFFFF"/>
                  </a:solidFill>
                  <a:latin typeface="Open Sans Light"/>
                  <a:ea typeface="Open Sans Light"/>
                  <a:cs typeface="Open Sans Light"/>
                  <a:sym typeface="Open Sans"/>
                </a:rPr>
                <a:t>2</a:t>
              </a:r>
            </a:p>
          </p:txBody>
        </p:sp>
      </p:grpSp>
      <p:grpSp>
        <p:nvGrpSpPr>
          <p:cNvPr id="17" name="Group 17"/>
          <p:cNvGrpSpPr/>
          <p:nvPr/>
        </p:nvGrpSpPr>
        <p:grpSpPr>
          <a:xfrm>
            <a:off x="1064867" y="5762144"/>
            <a:ext cx="711200" cy="711200"/>
            <a:chOff x="0" y="0"/>
            <a:chExt cx="948267" cy="948267"/>
          </a:xfrm>
        </p:grpSpPr>
        <p:grpSp>
          <p:nvGrpSpPr>
            <p:cNvPr id="18" name="Group 18"/>
            <p:cNvGrpSpPr/>
            <p:nvPr/>
          </p:nvGrpSpPr>
          <p:grpSpPr>
            <a:xfrm>
              <a:off x="0" y="0"/>
              <a:ext cx="948267" cy="948267"/>
              <a:chOff x="0" y="0"/>
              <a:chExt cx="812800" cy="812800"/>
            </a:xfrm>
          </p:grpSpPr>
          <p:sp>
            <p:nvSpPr>
              <p:cNvPr id="19" name="Freeform 19"/>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177478"/>
              </a:solidFill>
              <a:ln cap="sq">
                <a:noFill/>
                <a:prstDash val="solid"/>
                <a:miter/>
              </a:ln>
            </p:spPr>
            <p:txBody>
              <a:bodyPr/>
              <a:lstStyle/>
              <a:p>
                <a:endParaRPr lang="en-US"/>
              </a:p>
            </p:txBody>
          </p:sp>
          <p:sp>
            <p:nvSpPr>
              <p:cNvPr id="20" name="TextBox 20"/>
              <p:cNvSpPr txBox="1"/>
              <p:nvPr/>
            </p:nvSpPr>
            <p:spPr>
              <a:xfrm>
                <a:off x="76200" y="38100"/>
                <a:ext cx="660400" cy="698500"/>
              </a:xfrm>
              <a:prstGeom prst="rect">
                <a:avLst/>
              </a:prstGeom>
            </p:spPr>
            <p:txBody>
              <a:bodyPr lIns="38443" tIns="38443" rIns="38443" bIns="38443" rtlCol="0" anchor="ctr"/>
              <a:lstStyle/>
              <a:p>
                <a:pPr marL="0" lvl="0" indent="0" algn="ctr">
                  <a:lnSpc>
                    <a:spcPts val="1960"/>
                  </a:lnSpc>
                  <a:spcBef>
                    <a:spcPct val="0"/>
                  </a:spcBef>
                </a:pPr>
                <a:endParaRPr/>
              </a:p>
            </p:txBody>
          </p:sp>
        </p:grpSp>
        <p:sp>
          <p:nvSpPr>
            <p:cNvPr id="21" name="TextBox 21"/>
            <p:cNvSpPr txBox="1"/>
            <p:nvPr/>
          </p:nvSpPr>
          <p:spPr>
            <a:xfrm>
              <a:off x="0" y="72234"/>
              <a:ext cx="948267" cy="656421"/>
            </a:xfrm>
            <a:prstGeom prst="rect">
              <a:avLst/>
            </a:prstGeom>
          </p:spPr>
          <p:txBody>
            <a:bodyPr lIns="0" tIns="0" rIns="0" bIns="0" rtlCol="0" anchor="t">
              <a:spAutoFit/>
            </a:bodyPr>
            <a:lstStyle/>
            <a:p>
              <a:pPr algn="ctr">
                <a:lnSpc>
                  <a:spcPts val="4395"/>
                </a:lnSpc>
              </a:pPr>
              <a:r>
                <a:rPr lang="en-US" sz="2799">
                  <a:solidFill>
                    <a:srgbClr val="FFFFFF"/>
                  </a:solidFill>
                  <a:latin typeface="Open Sans Light"/>
                  <a:ea typeface="Open Sans Light"/>
                  <a:cs typeface="Open Sans Light"/>
                  <a:sym typeface="Open Sans"/>
                </a:rPr>
                <a:t>3</a:t>
              </a:r>
            </a:p>
          </p:txBody>
        </p:sp>
      </p:grpSp>
      <p:grpSp>
        <p:nvGrpSpPr>
          <p:cNvPr id="22" name="Group 22"/>
          <p:cNvGrpSpPr/>
          <p:nvPr/>
        </p:nvGrpSpPr>
        <p:grpSpPr>
          <a:xfrm>
            <a:off x="1028700" y="6896100"/>
            <a:ext cx="711200" cy="711200"/>
            <a:chOff x="0" y="0"/>
            <a:chExt cx="812800" cy="812800"/>
          </a:xfrm>
        </p:grpSpPr>
        <p:sp>
          <p:nvSpPr>
            <p:cNvPr id="23" name="Freeform 23"/>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177478"/>
            </a:solidFill>
            <a:ln cap="sq">
              <a:noFill/>
              <a:prstDash val="solid"/>
              <a:miter/>
            </a:ln>
          </p:spPr>
          <p:txBody>
            <a:bodyPr/>
            <a:lstStyle/>
            <a:p>
              <a:endParaRPr lang="en-US"/>
            </a:p>
          </p:txBody>
        </p:sp>
        <p:sp>
          <p:nvSpPr>
            <p:cNvPr id="24" name="TextBox 24"/>
            <p:cNvSpPr txBox="1"/>
            <p:nvPr/>
          </p:nvSpPr>
          <p:spPr>
            <a:xfrm>
              <a:off x="76200" y="47625"/>
              <a:ext cx="660400" cy="688975"/>
            </a:xfrm>
            <a:prstGeom prst="rect">
              <a:avLst/>
            </a:prstGeom>
          </p:spPr>
          <p:txBody>
            <a:bodyPr lIns="38443" tIns="38443" rIns="38443" bIns="38443" rtlCol="0" anchor="ctr"/>
            <a:lstStyle/>
            <a:p>
              <a:pPr marL="0" lvl="0" indent="0" algn="ctr">
                <a:lnSpc>
                  <a:spcPts val="1960"/>
                </a:lnSpc>
                <a:spcBef>
                  <a:spcPct val="0"/>
                </a:spcBef>
              </a:pPr>
              <a:endParaRPr/>
            </a:p>
          </p:txBody>
        </p:sp>
      </p:grpSp>
      <p:sp>
        <p:nvSpPr>
          <p:cNvPr id="25" name="TextBox 25"/>
          <p:cNvSpPr txBox="1"/>
          <p:nvPr/>
        </p:nvSpPr>
        <p:spPr>
          <a:xfrm>
            <a:off x="17259300" y="9450703"/>
            <a:ext cx="152400" cy="200025"/>
          </a:xfrm>
          <a:prstGeom prst="rect">
            <a:avLst/>
          </a:prstGeom>
        </p:spPr>
        <p:txBody>
          <a:bodyPr wrap="none" lIns="0" tIns="0" rIns="0" bIns="0" rtlCol="0" anchor="t">
            <a:spAutoFit/>
          </a:bodyPr>
          <a:lstStyle/>
          <a:p>
            <a:pPr algn="ctr">
              <a:lnSpc>
                <a:spcPts val="2800"/>
              </a:lnSpc>
              <a:spcBef>
                <a:spcPct val="0"/>
              </a:spcBef>
            </a:pPr>
            <a:r>
              <a:rPr lang="en-US" sz="2000" b="1">
                <a:solidFill>
                  <a:srgbClr val="FFFFFF"/>
                </a:solidFill>
                <a:latin typeface="Open Sans Medium"/>
                <a:ea typeface="Open Sans Medium"/>
                <a:cs typeface="Open Sans Medium"/>
                <a:sym typeface="Open Sans Medium"/>
              </a:rPr>
              <a:t>9</a:t>
            </a:r>
          </a:p>
        </p:txBody>
      </p:sp>
      <p:sp>
        <p:nvSpPr>
          <p:cNvPr id="26" name="TextBox 26"/>
          <p:cNvSpPr txBox="1"/>
          <p:nvPr/>
        </p:nvSpPr>
        <p:spPr>
          <a:xfrm>
            <a:off x="1028700" y="942975"/>
            <a:ext cx="13855293" cy="811530"/>
          </a:xfrm>
          <a:prstGeom prst="rect">
            <a:avLst/>
          </a:prstGeom>
        </p:spPr>
        <p:txBody>
          <a:bodyPr lIns="0" tIns="0" rIns="0" bIns="0" rtlCol="0" anchor="t">
            <a:spAutoFit/>
          </a:bodyPr>
          <a:lstStyle/>
          <a:p>
            <a:pPr algn="l">
              <a:lnSpc>
                <a:spcPts val="6719"/>
              </a:lnSpc>
              <a:spcBef>
                <a:spcPct val="0"/>
              </a:spcBef>
            </a:pPr>
            <a:r>
              <a:rPr lang="en-US" sz="4800" b="1">
                <a:solidFill>
                  <a:srgbClr val="177478"/>
                </a:solidFill>
                <a:latin typeface="Montserrat Semi-Bold"/>
                <a:ea typeface="Montserrat Semi-Bold"/>
                <a:cs typeface="Montserrat Semi-Bold"/>
                <a:sym typeface="Montserrat Semi-Bold"/>
              </a:rPr>
              <a:t>Learning Objectives</a:t>
            </a:r>
          </a:p>
        </p:txBody>
      </p:sp>
      <p:sp>
        <p:nvSpPr>
          <p:cNvPr id="27" name="TextBox 27"/>
          <p:cNvSpPr txBox="1"/>
          <p:nvPr/>
        </p:nvSpPr>
        <p:spPr>
          <a:xfrm>
            <a:off x="1028700" y="1716405"/>
            <a:ext cx="13855293" cy="339725"/>
          </a:xfrm>
          <a:prstGeom prst="rect">
            <a:avLst/>
          </a:prstGeom>
        </p:spPr>
        <p:txBody>
          <a:bodyPr lIns="0" tIns="0" rIns="0" bIns="0" rtlCol="0" anchor="t">
            <a:spAutoFit/>
          </a:bodyPr>
          <a:lstStyle/>
          <a:p>
            <a:pPr algn="l">
              <a:lnSpc>
                <a:spcPts val="2799"/>
              </a:lnSpc>
              <a:spcBef>
                <a:spcPct val="0"/>
              </a:spcBef>
            </a:pPr>
            <a:r>
              <a:rPr lang="en-US" sz="1999">
                <a:solidFill>
                  <a:srgbClr val="834E95"/>
                </a:solidFill>
                <a:latin typeface="Open Sans Light"/>
                <a:ea typeface="Open Sans Light"/>
                <a:cs typeface="Open Sans Light"/>
                <a:sym typeface="Open Sans"/>
              </a:rPr>
              <a:t>Let’s Recap:</a:t>
            </a:r>
          </a:p>
        </p:txBody>
      </p:sp>
      <p:sp>
        <p:nvSpPr>
          <p:cNvPr id="28" name="TextBox 28"/>
          <p:cNvSpPr txBox="1"/>
          <p:nvPr/>
        </p:nvSpPr>
        <p:spPr>
          <a:xfrm>
            <a:off x="1028700" y="6926464"/>
            <a:ext cx="711200" cy="516128"/>
          </a:xfrm>
          <a:prstGeom prst="rect">
            <a:avLst/>
          </a:prstGeom>
        </p:spPr>
        <p:txBody>
          <a:bodyPr lIns="0" tIns="0" rIns="0" bIns="0" rtlCol="0" anchor="t">
            <a:spAutoFit/>
          </a:bodyPr>
          <a:lstStyle/>
          <a:p>
            <a:pPr algn="ctr">
              <a:lnSpc>
                <a:spcPts val="4395"/>
              </a:lnSpc>
            </a:pPr>
            <a:r>
              <a:rPr lang="en-US" sz="2799">
                <a:solidFill>
                  <a:srgbClr val="FFFFFF"/>
                </a:solidFill>
                <a:latin typeface="Open Sans Light"/>
                <a:ea typeface="Open Sans Light"/>
                <a:cs typeface="Open Sans Light"/>
                <a:sym typeface="Open Sans"/>
              </a:rPr>
              <a:t>4</a:t>
            </a:r>
          </a:p>
        </p:txBody>
      </p:sp>
      <p:sp>
        <p:nvSpPr>
          <p:cNvPr id="33" name="Freeform 33"/>
          <p:cNvSpPr/>
          <p:nvPr/>
        </p:nvSpPr>
        <p:spPr>
          <a:xfrm>
            <a:off x="10970414" y="2719739"/>
            <a:ext cx="6525865" cy="3582780"/>
          </a:xfrm>
          <a:custGeom>
            <a:avLst/>
            <a:gdLst/>
            <a:ahLst/>
            <a:cxnLst/>
            <a:rect l="l" t="t" r="r" b="b"/>
            <a:pathLst>
              <a:path w="6525865" h="3582780">
                <a:moveTo>
                  <a:pt x="0" y="0"/>
                </a:moveTo>
                <a:lnTo>
                  <a:pt x="6525865" y="0"/>
                </a:lnTo>
                <a:lnTo>
                  <a:pt x="6525865" y="3582780"/>
                </a:lnTo>
                <a:lnTo>
                  <a:pt x="0" y="3582780"/>
                </a:lnTo>
                <a:lnTo>
                  <a:pt x="0" y="0"/>
                </a:lnTo>
                <a:close/>
              </a:path>
            </a:pathLst>
          </a:custGeom>
          <a:blipFill>
            <a:blip r:embed="rId3"/>
            <a:stretch>
              <a:fillRect t="-82953" b="-59907"/>
            </a:stretch>
          </a:blipFill>
        </p:spPr>
        <p:txBody>
          <a:bodyPr/>
          <a:lstStyle/>
          <a:p>
            <a:endParaRPr lang="en-US"/>
          </a:p>
        </p:txBody>
      </p:sp>
      <p:sp>
        <p:nvSpPr>
          <p:cNvPr id="34" name="TextBox 34"/>
          <p:cNvSpPr txBox="1"/>
          <p:nvPr/>
        </p:nvSpPr>
        <p:spPr>
          <a:xfrm>
            <a:off x="13052197" y="6314593"/>
            <a:ext cx="2362299" cy="108858"/>
          </a:xfrm>
          <a:prstGeom prst="rect">
            <a:avLst/>
          </a:prstGeom>
        </p:spPr>
        <p:txBody>
          <a:bodyPr lIns="0" tIns="0" rIns="0" bIns="0" rtlCol="0" anchor="t">
            <a:spAutoFit/>
          </a:bodyPr>
          <a:lstStyle/>
          <a:p>
            <a:pPr algn="ctr">
              <a:lnSpc>
                <a:spcPts val="966"/>
              </a:lnSpc>
            </a:pPr>
            <a:r>
              <a:rPr lang="en-US" sz="690">
                <a:solidFill>
                  <a:srgbClr val="4B4B4A"/>
                </a:solidFill>
                <a:latin typeface="Open Sans Light"/>
                <a:ea typeface="Open Sans Light"/>
                <a:cs typeface="Open Sans Light"/>
                <a:sym typeface="Open Sans"/>
              </a:rPr>
              <a:t>Image from: DG Chamber of Commerce</a:t>
            </a:r>
          </a:p>
        </p:txBody>
      </p:sp>
      <p:sp>
        <p:nvSpPr>
          <p:cNvPr id="35" name="TextBox 34">
            <a:extLst>
              <a:ext uri="{FF2B5EF4-FFF2-40B4-BE49-F238E27FC236}">
                <a16:creationId xmlns:a16="http://schemas.microsoft.com/office/drawing/2014/main" id="{5FCF6865-A98A-14F3-ED05-8B62ACFA5843}"/>
              </a:ext>
            </a:extLst>
          </p:cNvPr>
          <p:cNvSpPr txBox="1"/>
          <p:nvPr/>
        </p:nvSpPr>
        <p:spPr>
          <a:xfrm>
            <a:off x="1862425" y="2870522"/>
            <a:ext cx="9078172" cy="4928465"/>
          </a:xfrm>
          <a:prstGeom prst="rect">
            <a:avLst/>
          </a:prstGeom>
          <a:noFill/>
        </p:spPr>
        <p:txBody>
          <a:bodyPr wrap="square">
            <a:spAutoFit/>
          </a:bodyPr>
          <a:lstStyle/>
          <a:p>
            <a:pPr lvl="0">
              <a:lnSpc>
                <a:spcPct val="115000"/>
              </a:lnSpc>
              <a:spcAft>
                <a:spcPts val="800"/>
              </a:spcAft>
              <a:buSzPts val="1000"/>
              <a:tabLst>
                <a:tab pos="457200" algn="l"/>
                <a:tab pos="4399915" algn="l"/>
              </a:tabLst>
            </a:pPr>
            <a:r>
              <a:rPr lang="en-GB" sz="2400" kern="100" dirty="0">
                <a:solidFill>
                  <a:srgbClr val="4B4B4A"/>
                </a:solidFill>
                <a:latin typeface="Open Sans Light" pitchFamily="2" charset="0"/>
                <a:ea typeface="Open Sans Light" pitchFamily="2" charset="0"/>
                <a:cs typeface="Open Sans Light" pitchFamily="2" charset="0"/>
              </a:rPr>
              <a:t>Understand the importance of fair work, accessibility, and inclusion</a:t>
            </a:r>
          </a:p>
          <a:p>
            <a:pPr lvl="0">
              <a:lnSpc>
                <a:spcPct val="115000"/>
              </a:lnSpc>
              <a:spcAft>
                <a:spcPts val="800"/>
              </a:spcAft>
              <a:buSzPts val="1000"/>
              <a:tabLst>
                <a:tab pos="457200" algn="l"/>
                <a:tab pos="4399915" algn="l"/>
              </a:tabLst>
            </a:pPr>
            <a:endParaRPr lang="en-GB" sz="2400" kern="100" dirty="0">
              <a:solidFill>
                <a:srgbClr val="4B4B4A"/>
              </a:solidFill>
              <a:latin typeface="Open Sans Light" pitchFamily="2" charset="0"/>
              <a:ea typeface="Open Sans Light" pitchFamily="2" charset="0"/>
              <a:cs typeface="Open Sans Light" pitchFamily="2" charset="0"/>
            </a:endParaRPr>
          </a:p>
          <a:p>
            <a:pPr lvl="0">
              <a:lnSpc>
                <a:spcPct val="115000"/>
              </a:lnSpc>
              <a:spcAft>
                <a:spcPts val="800"/>
              </a:spcAft>
              <a:buSzPts val="1000"/>
              <a:tabLst>
                <a:tab pos="457200" algn="l"/>
                <a:tab pos="4399915" algn="l"/>
              </a:tabLst>
            </a:pPr>
            <a:r>
              <a:rPr lang="en-GB" sz="2400" kern="100" dirty="0">
                <a:solidFill>
                  <a:srgbClr val="4B4B4A"/>
                </a:solidFill>
                <a:latin typeface="Open Sans Light" pitchFamily="2" charset="0"/>
                <a:ea typeface="Open Sans Light" pitchFamily="2" charset="0"/>
                <a:cs typeface="Open Sans Light" pitchFamily="2" charset="0"/>
              </a:rPr>
              <a:t>Explore how different people experience businesses and environments</a:t>
            </a:r>
          </a:p>
          <a:p>
            <a:pPr lvl="0">
              <a:lnSpc>
                <a:spcPct val="115000"/>
              </a:lnSpc>
              <a:spcAft>
                <a:spcPts val="800"/>
              </a:spcAft>
              <a:buSzPts val="1000"/>
              <a:tabLst>
                <a:tab pos="457200" algn="l"/>
                <a:tab pos="4399915" algn="l"/>
              </a:tabLst>
            </a:pPr>
            <a:endParaRPr lang="en-GB" sz="2400" kern="100" dirty="0">
              <a:solidFill>
                <a:srgbClr val="4B4B4A"/>
              </a:solidFill>
              <a:latin typeface="Open Sans Light" pitchFamily="2" charset="0"/>
              <a:ea typeface="Open Sans Light" pitchFamily="2" charset="0"/>
              <a:cs typeface="Open Sans Light" pitchFamily="2" charset="0"/>
            </a:endParaRPr>
          </a:p>
          <a:p>
            <a:pPr lvl="0">
              <a:lnSpc>
                <a:spcPct val="115000"/>
              </a:lnSpc>
              <a:spcAft>
                <a:spcPts val="800"/>
              </a:spcAft>
              <a:buSzPts val="1000"/>
              <a:tabLst>
                <a:tab pos="457200" algn="l"/>
                <a:tab pos="4399915" algn="l"/>
              </a:tabLst>
            </a:pPr>
            <a:r>
              <a:rPr lang="en-GB" sz="2400" kern="100" dirty="0">
                <a:solidFill>
                  <a:srgbClr val="4B4B4A"/>
                </a:solidFill>
                <a:latin typeface="Open Sans Light" pitchFamily="2" charset="0"/>
                <a:ea typeface="Open Sans Light" pitchFamily="2" charset="0"/>
                <a:cs typeface="Open Sans Light" pitchFamily="2" charset="0"/>
              </a:rPr>
              <a:t>Identify barriers that may impact others</a:t>
            </a:r>
          </a:p>
          <a:p>
            <a:pPr lvl="0">
              <a:lnSpc>
                <a:spcPct val="115000"/>
              </a:lnSpc>
              <a:spcAft>
                <a:spcPts val="800"/>
              </a:spcAft>
              <a:buSzPts val="1000"/>
              <a:tabLst>
                <a:tab pos="457200" algn="l"/>
                <a:tab pos="4399915" algn="l"/>
              </a:tabLst>
            </a:pPr>
            <a:endParaRPr lang="en-GB" sz="2400" kern="100" dirty="0">
              <a:solidFill>
                <a:srgbClr val="4B4B4A"/>
              </a:solidFill>
              <a:latin typeface="Open Sans Light" pitchFamily="2" charset="0"/>
              <a:ea typeface="Open Sans Light" pitchFamily="2" charset="0"/>
              <a:cs typeface="Open Sans Light" pitchFamily="2" charset="0"/>
            </a:endParaRPr>
          </a:p>
          <a:p>
            <a:pPr lvl="0">
              <a:lnSpc>
                <a:spcPct val="115000"/>
              </a:lnSpc>
              <a:spcAft>
                <a:spcPts val="800"/>
              </a:spcAft>
              <a:buSzPts val="1000"/>
              <a:tabLst>
                <a:tab pos="457200" algn="l"/>
                <a:tab pos="4399915" algn="l"/>
              </a:tabLst>
            </a:pPr>
            <a:r>
              <a:rPr lang="en-GB" sz="2400" kern="100" dirty="0">
                <a:solidFill>
                  <a:srgbClr val="4B4B4A"/>
                </a:solidFill>
                <a:latin typeface="Open Sans Light" pitchFamily="2" charset="0"/>
                <a:ea typeface="Open Sans Light" pitchFamily="2" charset="0"/>
                <a:cs typeface="Open Sans Light" pitchFamily="2" charset="0"/>
              </a:rPr>
              <a:t>Learn how small changes can create more inclusive and supportive spaces</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CC78A970B38FD1429C0643C0E64A7DAF" ma:contentTypeVersion="18" ma:contentTypeDescription="Create a new document." ma:contentTypeScope="" ma:versionID="1b32a340a4dfd5d7cd7d1caa49101939">
  <xsd:schema xmlns:xsd="http://www.w3.org/2001/XMLSchema" xmlns:xs="http://www.w3.org/2001/XMLSchema" xmlns:p="http://schemas.microsoft.com/office/2006/metadata/properties" xmlns:ns2="e3514fc7-6ab9-4a79-9a53-7a04955ac768" xmlns:ns3="26a793e9-0373-40e5-b3f4-66c206131cbb" targetNamespace="http://schemas.microsoft.com/office/2006/metadata/properties" ma:root="true" ma:fieldsID="3a4ac6a32170934d2b2e9e7001c7443f" ns2:_="" ns3:_="">
    <xsd:import namespace="e3514fc7-6ab9-4a79-9a53-7a04955ac768"/>
    <xsd:import namespace="26a793e9-0373-40e5-b3f4-66c206131cbb"/>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GenerationTime" minOccurs="0"/>
                <xsd:element ref="ns2:MediaServiceEventHashCode" minOccurs="0"/>
                <xsd:element ref="ns2:MediaServiceDateTaken" minOccurs="0"/>
                <xsd:element ref="ns2:MediaServiceOCR" minOccurs="0"/>
                <xsd:element ref="ns2:MediaServiceAutoKeyPoints" minOccurs="0"/>
                <xsd:element ref="ns2:MediaServiceKeyPoints" minOccurs="0"/>
                <xsd:element ref="ns2:MediaServiceLocation" minOccurs="0"/>
                <xsd:element ref="ns3:SharedWithUsers" minOccurs="0"/>
                <xsd:element ref="ns3:SharedWithDetails" minOccurs="0"/>
                <xsd:element ref="ns2:MediaLengthInSeconds" minOccurs="0"/>
                <xsd:element ref="ns2:lcf76f155ced4ddcb4097134ff3c332f" minOccurs="0"/>
                <xsd:element ref="ns3: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3514fc7-6ab9-4a79-9a53-7a04955ac76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GenerationTime" ma:index="11" nillable="true" ma:displayName="MediaServiceGenerationTime" ma:hidden="true" ma:internalName="MediaServiceGenerationTime"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DateTaken" ma:index="13" nillable="true" ma:displayName="MediaServiceDateTaken" ma:hidden="true" ma:internalName="MediaServiceDateTaken"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AutoKeyPoints" ma:index="15" nillable="true" ma:displayName="MediaServiceAutoKeyPoints" ma:hidden="true" ma:internalName="MediaServiceAutoKeyPoints" ma:readOnly="true">
      <xsd:simpleType>
        <xsd:restriction base="dms:Note"/>
      </xsd:simpleType>
    </xsd:element>
    <xsd:element name="MediaServiceKeyPoints" ma:index="16" nillable="true" ma:displayName="KeyPoints" ma:internalName="MediaServiceKeyPoints" ma:readOnly="true">
      <xsd:simpleType>
        <xsd:restriction base="dms:Note">
          <xsd:maxLength value="255"/>
        </xsd:restriction>
      </xsd:simpleType>
    </xsd:element>
    <xsd:element name="MediaServiceLocation" ma:index="17" nillable="true" ma:displayName="Location" ma:internalName="MediaServiceLocation"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74c46c83-c5ee-4e42-98f2-216ffc64b6f4"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26a793e9-0373-40e5-b3f4-66c206131cbb"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f2b5af19-cff7-4b05-a650-0e02cecf7d15}" ma:internalName="TaxCatchAll" ma:showField="CatchAllData" ma:web="26a793e9-0373-40e5-b3f4-66c206131cbb">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e3514fc7-6ab9-4a79-9a53-7a04955ac768">
      <Terms xmlns="http://schemas.microsoft.com/office/infopath/2007/PartnerControls"/>
    </lcf76f155ced4ddcb4097134ff3c332f>
    <TaxCatchAll xmlns="26a793e9-0373-40e5-b3f4-66c206131cbb" xsi:nil="true"/>
  </documentManagement>
</p:properties>
</file>

<file path=customXml/itemProps1.xml><?xml version="1.0" encoding="utf-8"?>
<ds:datastoreItem xmlns:ds="http://schemas.openxmlformats.org/officeDocument/2006/customXml" ds:itemID="{7F6F5895-09A4-4F8F-8524-C0AE18CF061E}"/>
</file>

<file path=customXml/itemProps2.xml><?xml version="1.0" encoding="utf-8"?>
<ds:datastoreItem xmlns:ds="http://schemas.openxmlformats.org/officeDocument/2006/customXml" ds:itemID="{03218240-8FD8-4AC5-B350-DB4C44D1A310}"/>
</file>

<file path=customXml/itemProps3.xml><?xml version="1.0" encoding="utf-8"?>
<ds:datastoreItem xmlns:ds="http://schemas.openxmlformats.org/officeDocument/2006/customXml" ds:itemID="{6D21727C-93C4-408D-B1FA-FDC24BED2213}"/>
</file>

<file path=docProps/app.xml><?xml version="1.0" encoding="utf-8"?>
<Properties xmlns="http://schemas.openxmlformats.org/officeDocument/2006/extended-properties" xmlns:vt="http://schemas.openxmlformats.org/officeDocument/2006/docPropsVTypes">
  <TotalTime>245</TotalTime>
  <Words>1043</Words>
  <Application>Microsoft Macintosh PowerPoint</Application>
  <PresentationFormat>Custom</PresentationFormat>
  <Paragraphs>173</Paragraphs>
  <Slides>9</Slides>
  <Notes>7</Notes>
  <HiddenSlides>0</HiddenSlides>
  <MMClips>1</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9</vt:i4>
      </vt:variant>
    </vt:vector>
  </HeadingPairs>
  <TitlesOfParts>
    <vt:vector size="19" baseType="lpstr">
      <vt:lpstr>Open Sans Light</vt:lpstr>
      <vt:lpstr>Montserrat Bold</vt:lpstr>
      <vt:lpstr>Open Sans Bold</vt:lpstr>
      <vt:lpstr>Open Sans Semi-Bold</vt:lpstr>
      <vt:lpstr>Open Sans Medium</vt:lpstr>
      <vt:lpstr>Montserrat</vt:lpstr>
      <vt:lpstr>Montserrat Semi-Bold</vt:lpstr>
      <vt:lpstr>Arial</vt:lpstr>
      <vt:lpstr>Calibri</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Module 5: Responsible Business &amp; Event Design</dc:title>
  <cp:lastModifiedBy>Kara Hunter</cp:lastModifiedBy>
  <cp:revision>10</cp:revision>
  <dcterms:created xsi:type="dcterms:W3CDTF">2006-08-16T00:00:00Z</dcterms:created>
  <dcterms:modified xsi:type="dcterms:W3CDTF">2026-04-09T16:49:56Z</dcterms:modified>
  <dc:identifier>DAHEH2oKO3w</dc:identifier>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0x010100CC78A970B38FD1429C0643C0E64A7DAF</vt:lpwstr>
  </property>
</Properties>
</file>