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0" r:id="rId6"/>
    <p:sldId id="262" r:id="rId7"/>
    <p:sldId id="264" r:id="rId8"/>
    <p:sldId id="266" r:id="rId9"/>
    <p:sldId id="267" r:id="rId10"/>
  </p:sldIdLst>
  <p:sldSz cx="18288000" cy="10287000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Bold" pitchFamily="2" charset="77"/>
      <p:regular r:id="rId16"/>
      <p:bold r:id="rId17"/>
      <p:italic r:id="rId18"/>
      <p:boldItalic r:id="rId19"/>
    </p:embeddedFont>
    <p:embeddedFont>
      <p:font typeface="Montserrat Semi-Bold" pitchFamily="2" charset="77"/>
      <p:regular r:id="rId20"/>
      <p:bold r:id="rId21"/>
      <p:italic r:id="rId22"/>
      <p:boldItalic r:id="rId23"/>
    </p:embeddedFont>
    <p:embeddedFont>
      <p:font typeface="Open Sans Bold" pitchFamily="2" charset="0"/>
      <p:regular r:id="rId24"/>
      <p:bold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Open Sans Medium" pitchFamily="2" charset="0"/>
      <p:regular r:id="rId30"/>
    </p:embeddedFont>
    <p:embeddedFont>
      <p:font typeface="Open Sans Semi-Bold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 autoAdjust="0"/>
    <p:restoredTop sz="94626" autoAdjust="0"/>
  </p:normalViewPr>
  <p:slideViewPr>
    <p:cSldViewPr>
      <p:cViewPr varScale="1">
        <p:scale>
          <a:sx n="80" d="100"/>
          <a:sy n="80" d="100"/>
        </p:scale>
        <p:origin x="116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customXml" Target="../customXml/item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embedded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288" y="3107285"/>
            <a:ext cx="5902464" cy="4179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 dirty="0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11:</a:t>
            </a:r>
          </a:p>
          <a:p>
            <a:pPr algn="l">
              <a:lnSpc>
                <a:spcPts val="8322"/>
              </a:lnSpc>
            </a:pPr>
            <a:r>
              <a:rPr lang="en-US" sz="5944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Understanding Cost, Pricing and Profit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288" y="2748696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Business Reality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859" y="3441743"/>
            <a:ext cx="5448300" cy="1129323"/>
            <a:chOff x="0" y="0"/>
            <a:chExt cx="1434943" cy="297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2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43959" y="3441743"/>
            <a:ext cx="5448300" cy="1129323"/>
            <a:chOff x="0" y="0"/>
            <a:chExt cx="1434943" cy="2974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9F6B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97059" y="3441743"/>
            <a:ext cx="5448300" cy="1129323"/>
            <a:chOff x="0" y="0"/>
            <a:chExt cx="1434943" cy="297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5009" y="3647352"/>
            <a:ext cx="711200" cy="711200"/>
            <a:chOff x="0" y="0"/>
            <a:chExt cx="948267" cy="94826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01340" y="3647352"/>
            <a:ext cx="711200" cy="711200"/>
            <a:chOff x="0" y="0"/>
            <a:chExt cx="948267" cy="94826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627671" y="3647352"/>
            <a:ext cx="711200" cy="711200"/>
            <a:chOff x="0" y="0"/>
            <a:chExt cx="948267" cy="9482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762409" y="3785782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is Pathways?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0859" y="4725110"/>
            <a:ext cx="5448300" cy="293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Pathways Programme by South of Scotland Enterprise (SOSE) is a support initiative designed to help people in the South of Scotland turn their business ideas into reality.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It specifically focuses on women and under-represented groups, helping them overcome the personal and practical barriers that often make starting a business feel overwhelming.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859" y="968035"/>
            <a:ext cx="16577021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Understanding opportunities, ideas and local entrepreneurship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90911" y="3785782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will you gain?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415071" y="3785782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Session Structure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90859" y="2730001"/>
            <a:ext cx="1620774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This programme is about exploring ideas, building confidence and understanding how enterprise can create opportunities in the South of Scotland.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43959" y="4725110"/>
            <a:ext cx="5448300" cy="470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Confidence &amp; Coaching: Personal support from local coaches to help you move past self-doubt and build the resilience needed to run a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Financial Help: Small grants (up to £1,000) to help pay for start-up essentials like equipment, marketing, or training.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Community: Connection to a network of other local entrepreneurs so you don’t have to start your journey alone.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Growth Support: Specialist coaching for those ready to scale up or innovate their existing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281530" y="4706060"/>
            <a:ext cx="5448300" cy="22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Introduction video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Understanding entrepreneurship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Regional opportunities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Case study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Activity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Reflection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Key takeaways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07144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782255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812618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 you will: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753108"/>
            <a:ext cx="16230600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If you sell something for £10, do you make a £10 profit?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77010" y="2733461"/>
            <a:ext cx="1581587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how money works in a business, including value, costs, and profit</a:t>
            </a: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how to identify costs and set realistic pricing</a:t>
            </a: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what makes a product or service valuable</a:t>
            </a: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applying simple calculations to your own business ideas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D65865-DB84-FCE8-D165-ECE2897551AD}"/>
              </a:ext>
            </a:extLst>
          </p:cNvPr>
          <p:cNvGrpSpPr/>
          <p:nvPr/>
        </p:nvGrpSpPr>
        <p:grpSpPr>
          <a:xfrm>
            <a:off x="11925241" y="1842971"/>
            <a:ext cx="5293888" cy="6799019"/>
            <a:chOff x="0" y="0"/>
            <a:chExt cx="6752914" cy="830326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6AE1964-CC2F-0402-3343-7086DFB7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04" y="0"/>
              <a:ext cx="6645910" cy="830326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4C036A4-02E9-EA4B-4CA9-AFE52B45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1175"/>
              <a:ext cx="2136775" cy="2669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Jill’s Cheesecakes!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1136B-C7F6-A108-9AAD-92A48BDA5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431" y="-188595"/>
            <a:ext cx="311049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2025" y="737659"/>
            <a:ext cx="11145900" cy="1129323"/>
            <a:chOff x="0" y="0"/>
            <a:chExt cx="2935546" cy="2974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35546" cy="297435"/>
            </a:xfrm>
            <a:custGeom>
              <a:avLst/>
              <a:gdLst/>
              <a:ahLst/>
              <a:cxnLst/>
              <a:rect l="l" t="t" r="r" b="b"/>
              <a:pathLst>
                <a:path w="2935546" h="297435">
                  <a:moveTo>
                    <a:pt x="13892" y="0"/>
                  </a:moveTo>
                  <a:lnTo>
                    <a:pt x="2921654" y="0"/>
                  </a:lnTo>
                  <a:cubicBezTo>
                    <a:pt x="2925338" y="0"/>
                    <a:pt x="2928872" y="1464"/>
                    <a:pt x="2931477" y="4069"/>
                  </a:cubicBezTo>
                  <a:cubicBezTo>
                    <a:pt x="2934082" y="6674"/>
                    <a:pt x="2935546" y="10208"/>
                    <a:pt x="2935546" y="13892"/>
                  </a:cubicBezTo>
                  <a:lnTo>
                    <a:pt x="2935546" y="283543"/>
                  </a:lnTo>
                  <a:cubicBezTo>
                    <a:pt x="2935546" y="291215"/>
                    <a:pt x="2929326" y="297435"/>
                    <a:pt x="2921654" y="297435"/>
                  </a:cubicBezTo>
                  <a:lnTo>
                    <a:pt x="13892" y="297435"/>
                  </a:lnTo>
                  <a:cubicBezTo>
                    <a:pt x="6220" y="297435"/>
                    <a:pt x="0" y="291215"/>
                    <a:pt x="0" y="283543"/>
                  </a:cubicBezTo>
                  <a:lnTo>
                    <a:pt x="0" y="13892"/>
                  </a:lnTo>
                  <a:cubicBezTo>
                    <a:pt x="0" y="6220"/>
                    <a:pt x="6220" y="0"/>
                    <a:pt x="13892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935546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891773" y="3206374"/>
            <a:ext cx="6944481" cy="4305578"/>
          </a:xfrm>
          <a:custGeom>
            <a:avLst/>
            <a:gdLst/>
            <a:ahLst/>
            <a:cxnLst/>
            <a:rect l="l" t="t" r="r" b="b"/>
            <a:pathLst>
              <a:path w="6944481" h="4305578">
                <a:moveTo>
                  <a:pt x="0" y="0"/>
                </a:moveTo>
                <a:lnTo>
                  <a:pt x="6944481" y="0"/>
                </a:lnTo>
                <a:lnTo>
                  <a:pt x="6944481" y="4305578"/>
                </a:lnTo>
                <a:lnTo>
                  <a:pt x="0" y="430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62025" y="2293791"/>
            <a:ext cx="16230600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List 3 things that make a product or service valuable.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2863" y="853693"/>
            <a:ext cx="1105356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makes something valuable?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47519" y="7574284"/>
            <a:ext cx="2032988" cy="13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"/>
              </a:lnSpc>
            </a:pPr>
            <a:r>
              <a:rPr lang="en-US" sz="855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by: Canva 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2025" y="3149224"/>
            <a:ext cx="8722687" cy="372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1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about:</a:t>
            </a:r>
          </a:p>
          <a:p>
            <a:pPr algn="l">
              <a:lnSpc>
                <a:spcPts val="3551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518155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 u="none" strike="noStrike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Quality</a:t>
            </a:r>
          </a:p>
          <a:p>
            <a:pPr marL="518155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 u="none" strike="noStrike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Time saved</a:t>
            </a:r>
          </a:p>
          <a:p>
            <a:pPr marL="518155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 u="none" strike="noStrike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Convenience</a:t>
            </a:r>
          </a:p>
          <a:p>
            <a:pPr marL="518155" lvl="1" indent="-259078" algn="l">
              <a:lnSpc>
                <a:spcPts val="5999"/>
              </a:lnSpc>
              <a:buFont typeface="Arial"/>
              <a:buChar char="•"/>
            </a:pPr>
            <a:r>
              <a:rPr lang="en-US" sz="2399" u="none" strike="noStrike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Experience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2025" y="8068738"/>
            <a:ext cx="12482029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Does value mean the same to everyone?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Costs, Price and Profit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443590" y="2977519"/>
            <a:ext cx="13788602" cy="447676"/>
            <a:chOff x="0" y="0"/>
            <a:chExt cx="18384803" cy="59690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1533523" cy="64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Cost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425640" y="-47625"/>
              <a:ext cx="1533523" cy="64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Price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851280" y="-47625"/>
              <a:ext cx="1533523" cy="64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4B4B4A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Profit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942394" y="4600583"/>
            <a:ext cx="4620727" cy="41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is the total amount of money you spend to make your product or service a reality, including everything from raw materials and packaging to the value of your own time.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56087" y="5124458"/>
            <a:ext cx="4620727" cy="3114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is the specific figure you choose to charge your customers, the actual amount of money they hand over to you when they make a purchase.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386396"/>
            <a:ext cx="4620727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is the "keepable" money left in your pocket; it is the "win" you get once you subtract your total costs from your price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922201"/>
            <a:ext cx="8389424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Match the name to it’s description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17532"/>
            <a:ext cx="15336544" cy="336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To run a successful business, you need to be able to find the "missing piece" of the puzzle. Use the formula below to solve the scenarios in the table.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Golden Rules:</a:t>
            </a:r>
          </a:p>
          <a:p>
            <a:pPr marL="518157" lvl="1" indent="-259078" algn="l">
              <a:lnSpc>
                <a:spcPts val="4775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To find Profit: Price - Cost = Profit</a:t>
            </a:r>
          </a:p>
          <a:p>
            <a:pPr marL="518157" lvl="1" indent="-259078" algn="l">
              <a:lnSpc>
                <a:spcPts val="4775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To find Price: Cost + Profit = Price</a:t>
            </a:r>
          </a:p>
          <a:p>
            <a:pPr marL="518157" lvl="1" indent="-259078" algn="l">
              <a:lnSpc>
                <a:spcPts val="4775"/>
              </a:lnSpc>
              <a:spcBef>
                <a:spcPct val="0"/>
              </a:spcBef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To find Cost: Price - Profit = Cost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The Pricing Challenge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0F61EA-9EA0-8048-C587-10288CCAE3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28" y="2781339"/>
            <a:ext cx="11357672" cy="67070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77106" y="3132873"/>
            <a:ext cx="6972706" cy="5915078"/>
            <a:chOff x="0" y="0"/>
            <a:chExt cx="2498861" cy="21198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98860" cy="2119830"/>
            </a:xfrm>
            <a:custGeom>
              <a:avLst/>
              <a:gdLst/>
              <a:ahLst/>
              <a:cxnLst/>
              <a:rect l="l" t="t" r="r" b="b"/>
              <a:pathLst>
                <a:path w="2498860" h="2119830">
                  <a:moveTo>
                    <a:pt x="0" y="0"/>
                  </a:moveTo>
                  <a:lnTo>
                    <a:pt x="2498860" y="0"/>
                  </a:lnTo>
                  <a:lnTo>
                    <a:pt x="2498860" y="2119830"/>
                  </a:lnTo>
                  <a:lnTo>
                    <a:pt x="0" y="2119830"/>
                  </a:lnTo>
                  <a:close/>
                </a:path>
              </a:pathLst>
            </a:custGeom>
            <a:ln w="9525" cap="sq">
              <a:solidFill>
                <a:srgbClr val="17747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498861" cy="2167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116332" y="7871691"/>
            <a:ext cx="1027088" cy="1027088"/>
          </a:xfrm>
          <a:custGeom>
            <a:avLst/>
            <a:gdLst/>
            <a:ahLst/>
            <a:cxnLst/>
            <a:rect l="l" t="t" r="r" b="b"/>
            <a:pathLst>
              <a:path w="1027088" h="1027088">
                <a:moveTo>
                  <a:pt x="0" y="0"/>
                </a:moveTo>
                <a:lnTo>
                  <a:pt x="1027089" y="0"/>
                </a:lnTo>
                <a:lnTo>
                  <a:pt x="1027089" y="1027088"/>
                </a:lnTo>
                <a:lnTo>
                  <a:pt x="0" y="1027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317532"/>
            <a:ext cx="1533654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Think about your business idea, and similar business in your area. You are now going to work out your own costs. To do this, ask yourself the following questions: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Your business idea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622510"/>
            <a:ext cx="9110470" cy="5425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are your costs?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Materials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Time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Marketing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Other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How much does your competitor charge?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Do you have any special skills that you could charge more for?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would you charge?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would your profit be?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80507" y="3465348"/>
            <a:ext cx="3282950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Example: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11453" y="4000709"/>
            <a:ext cx="6624047" cy="411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 have specialised skills in primary teaching, P.E teaching and neurodiversity. I have 2 degrees, and one of those has a published paper on dyslexia. I also have lived experience. My competitor charges: £36 per session but it is group sessions only and only covers literacy and numeracy. I focus on 1:1 support in all areas of the curriculum, and personalised support. I charge £100 p/h. As a teacher I would be paid £23.84 p/h but I have to teach to 30 children. I have to make resources for each session which costs: £3 per session. I can then sell these resources online. I think I have a profit of £97.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1716405"/>
            <a:ext cx="1385529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Let’s Recap:</a:t>
            </a:r>
          </a:p>
        </p:txBody>
      </p:sp>
      <p:grpSp>
        <p:nvGrpSpPr>
          <p:cNvPr id="33" name="Group 7">
            <a:extLst>
              <a:ext uri="{FF2B5EF4-FFF2-40B4-BE49-F238E27FC236}">
                <a16:creationId xmlns:a16="http://schemas.microsoft.com/office/drawing/2014/main" id="{E64B5B77-8A98-5D6B-A7F2-49B01D1C03D4}"/>
              </a:ext>
            </a:extLst>
          </p:cNvPr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id="{9DFBF150-CEA1-3254-F002-AC9651C03F5D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CB139F3C-0EAB-60A5-3F7A-02CCA53596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10">
                <a:extLst>
                  <a:ext uri="{FF2B5EF4-FFF2-40B4-BE49-F238E27FC236}">
                    <a16:creationId xmlns:a16="http://schemas.microsoft.com/office/drawing/2014/main" id="{2333BD3C-B9D8-3692-D558-4E32B5B7E0A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F91339EA-7591-DEC6-9F9B-F4AF33F5F25B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38" name="Group 12">
            <a:extLst>
              <a:ext uri="{FF2B5EF4-FFF2-40B4-BE49-F238E27FC236}">
                <a16:creationId xmlns:a16="http://schemas.microsoft.com/office/drawing/2014/main" id="{ED07898E-9A5F-5151-E4AB-FA7BBC29009F}"/>
              </a:ext>
            </a:extLst>
          </p:cNvPr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493D0F22-B13E-3139-6869-E6675E58738C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B1BA6AEC-DA07-5454-3F52-EFE1CA233B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15">
                <a:extLst>
                  <a:ext uri="{FF2B5EF4-FFF2-40B4-BE49-F238E27FC236}">
                    <a16:creationId xmlns:a16="http://schemas.microsoft.com/office/drawing/2014/main" id="{D9E8EA8B-A0BB-A1AF-72FE-4FC1B90C601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E534CE2A-6DBB-5016-2336-E7432611DC33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8719707D-0116-6C81-C471-5A84295ED404}"/>
              </a:ext>
            </a:extLst>
          </p:cNvPr>
          <p:cNvGrpSpPr/>
          <p:nvPr/>
        </p:nvGrpSpPr>
        <p:grpSpPr>
          <a:xfrm>
            <a:off x="1028700" y="4707144"/>
            <a:ext cx="711200" cy="711200"/>
            <a:chOff x="0" y="0"/>
            <a:chExt cx="948267" cy="948267"/>
          </a:xfrm>
        </p:grpSpPr>
        <p:grpSp>
          <p:nvGrpSpPr>
            <p:cNvPr id="44" name="Group 18">
              <a:extLst>
                <a:ext uri="{FF2B5EF4-FFF2-40B4-BE49-F238E27FC236}">
                  <a16:creationId xmlns:a16="http://schemas.microsoft.com/office/drawing/2014/main" id="{23DE36F9-5879-05FC-2D71-17B49951227D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7EFAFD9D-76FA-CD5C-DB61-FA992ABCDAC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20">
                <a:extLst>
                  <a:ext uri="{FF2B5EF4-FFF2-40B4-BE49-F238E27FC236}">
                    <a16:creationId xmlns:a16="http://schemas.microsoft.com/office/drawing/2014/main" id="{CD28C419-5DEC-9063-922F-79C7E2AA52F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60767242-A776-FC84-7305-D1B6BF364ECD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E4D2D089-0B7B-C60D-55F4-E9661868A806}"/>
              </a:ext>
            </a:extLst>
          </p:cNvPr>
          <p:cNvGrpSpPr/>
          <p:nvPr/>
        </p:nvGrpSpPr>
        <p:grpSpPr>
          <a:xfrm>
            <a:off x="1028700" y="5782255"/>
            <a:ext cx="711200" cy="711200"/>
            <a:chOff x="0" y="0"/>
            <a:chExt cx="812800" cy="812800"/>
          </a:xfrm>
        </p:grpSpPr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49D3506A-DC29-FFCB-FB50-4B9C916B6FE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10CF1022-03CA-93DF-CB35-687A6A4443C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TextBox 25">
            <a:extLst>
              <a:ext uri="{FF2B5EF4-FFF2-40B4-BE49-F238E27FC236}">
                <a16:creationId xmlns:a16="http://schemas.microsoft.com/office/drawing/2014/main" id="{DED23AF5-7862-0DF1-9230-AE8F867F95CD}"/>
              </a:ext>
            </a:extLst>
          </p:cNvPr>
          <p:cNvSpPr txBox="1"/>
          <p:nvPr/>
        </p:nvSpPr>
        <p:spPr>
          <a:xfrm>
            <a:off x="1028700" y="5812618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A00B9D97-A4E3-E4E3-04D2-6D5CD4B638BE}"/>
              </a:ext>
            </a:extLst>
          </p:cNvPr>
          <p:cNvSpPr txBox="1"/>
          <p:nvPr/>
        </p:nvSpPr>
        <p:spPr>
          <a:xfrm>
            <a:off x="1977010" y="2733461"/>
            <a:ext cx="15815873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how money works in a business, including value, costs, and profit</a:t>
            </a: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how to identify costs and set realistic pricing</a:t>
            </a: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what makes a product or service valuable</a:t>
            </a: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applying simple calculations to your own business ideas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8" ma:contentTypeDescription="Create a new document." ma:contentTypeScope="" ma:versionID="1b32a340a4dfd5d7cd7d1caa49101939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a4ac6a32170934d2b2e9e7001c7443f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6A0F772F-90BE-46EA-85A8-EE53987E44E2}"/>
</file>

<file path=customXml/itemProps2.xml><?xml version="1.0" encoding="utf-8"?>
<ds:datastoreItem xmlns:ds="http://schemas.openxmlformats.org/officeDocument/2006/customXml" ds:itemID="{4215F24E-0C70-4AD2-94F8-9912BB59EE6D}"/>
</file>

<file path=customXml/itemProps3.xml><?xml version="1.0" encoding="utf-8"?>
<ds:datastoreItem xmlns:ds="http://schemas.openxmlformats.org/officeDocument/2006/customXml" ds:itemID="{E85A8B09-9E65-40B1-A63B-B22F1164BBC9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788</Words>
  <Application>Microsoft Macintosh PowerPoint</Application>
  <PresentationFormat>Custom</PresentationFormat>
  <Paragraphs>129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Open Sans Light</vt:lpstr>
      <vt:lpstr>Montserrat Bold</vt:lpstr>
      <vt:lpstr>Open Sans Bold</vt:lpstr>
      <vt:lpstr>Open Sans Semi-Bold</vt:lpstr>
      <vt:lpstr>Open Sans Medium</vt:lpstr>
      <vt:lpstr>Montserrat</vt:lpstr>
      <vt:lpstr>Montserrat Semi-Bold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11: Money Basics for Startups</dc:title>
  <cp:lastModifiedBy>Kara Hunter</cp:lastModifiedBy>
  <cp:revision>10</cp:revision>
  <cp:lastPrinted>2026-03-25T16:33:41Z</cp:lastPrinted>
  <dcterms:created xsi:type="dcterms:W3CDTF">2006-08-16T00:00:00Z</dcterms:created>
  <dcterms:modified xsi:type="dcterms:W3CDTF">2026-04-09T16:46:27Z</dcterms:modified>
  <dc:identifier>DAHEINbcvD0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