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</p:sldIdLst>
  <p:sldSz cx="18288000" cy="10287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Montserrat Bold" pitchFamily="2" charset="77"/>
      <p:regular r:id="rId14"/>
      <p:bold r:id="rId15"/>
      <p:italic r:id="rId16"/>
      <p:boldItalic r:id="rId17"/>
    </p:embeddedFont>
    <p:embeddedFont>
      <p:font typeface="Montserrat Semi-Bold" pitchFamily="2" charset="77"/>
      <p:regular r:id="rId18"/>
      <p:bold r:id="rId19"/>
      <p:italic r:id="rId20"/>
      <p:boldItalic r:id="rId21"/>
    </p:embeddedFont>
    <p:embeddedFont>
      <p:font typeface="Open Sans ExtraBold" panose="020B09060308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Open Sans Medium" pitchFamily="2" charset="0"/>
      <p:regular r:id="rId30"/>
    </p:embeddedFont>
    <p:embeddedFont>
      <p:font typeface="Open Sans Semi-Bold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478"/>
    <a:srgbClr val="834E95"/>
    <a:srgbClr val="4B4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26" autoAdjust="0"/>
  </p:normalViewPr>
  <p:slideViewPr>
    <p:cSldViewPr>
      <p:cViewPr varScale="1">
        <p:scale>
          <a:sx n="71" d="100"/>
          <a:sy n="71" d="100"/>
        </p:scale>
        <p:origin x="130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customXml" Target="../customXml/item1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embedded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embedded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Video embedded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eyBSrgLazE?feature=oembed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288" y="3107285"/>
            <a:ext cx="5902464" cy="311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2"/>
              </a:lnSpc>
            </a:pPr>
            <a:r>
              <a:rPr lang="en-US" sz="5944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 7:</a:t>
            </a:r>
          </a:p>
          <a:p>
            <a:pPr algn="l">
              <a:lnSpc>
                <a:spcPts val="8322"/>
              </a:lnSpc>
            </a:pPr>
            <a:r>
              <a:rPr lang="en-US" sz="5944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The Power of Networking</a:t>
            </a:r>
          </a:p>
        </p:txBody>
      </p:sp>
      <p:sp>
        <p:nvSpPr>
          <p:cNvPr id="3" name="Freeform 3"/>
          <p:cNvSpPr/>
          <p:nvPr/>
        </p:nvSpPr>
        <p:spPr>
          <a:xfrm>
            <a:off x="7379704" y="3496910"/>
            <a:ext cx="9719752" cy="3118420"/>
          </a:xfrm>
          <a:custGeom>
            <a:avLst/>
            <a:gdLst/>
            <a:ahLst/>
            <a:cxnLst/>
            <a:rect l="l" t="t" r="r" b="b"/>
            <a:pathLst>
              <a:path w="9719752" h="3118420">
                <a:moveTo>
                  <a:pt x="0" y="0"/>
                </a:moveTo>
                <a:lnTo>
                  <a:pt x="9719752" y="0"/>
                </a:lnTo>
                <a:lnTo>
                  <a:pt x="9719752" y="3118420"/>
                </a:lnTo>
                <a:lnTo>
                  <a:pt x="0" y="311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904827" y="8433816"/>
            <a:ext cx="2286972" cy="1404842"/>
            <a:chOff x="0" y="0"/>
            <a:chExt cx="3049295" cy="1873123"/>
          </a:xfrm>
        </p:grpSpPr>
        <p:grpSp>
          <p:nvGrpSpPr>
            <p:cNvPr id="5" name="Group 5"/>
            <p:cNvGrpSpPr/>
            <p:nvPr/>
          </p:nvGrpSpPr>
          <p:grpSpPr>
            <a:xfrm>
              <a:off x="48209" y="493039"/>
              <a:ext cx="3001086" cy="1380084"/>
              <a:chOff x="0" y="0"/>
              <a:chExt cx="3001086" cy="1380084"/>
            </a:xfrm>
          </p:grpSpPr>
          <p:sp>
            <p:nvSpPr>
              <p:cNvPr id="6" name="Freeform 6" descr="A blue and purple text on a black background  Description automatically generated"/>
              <p:cNvSpPr/>
              <p:nvPr/>
            </p:nvSpPr>
            <p:spPr>
              <a:xfrm>
                <a:off x="0" y="0"/>
                <a:ext cx="3001137" cy="1380109"/>
              </a:xfrm>
              <a:custGeom>
                <a:avLst/>
                <a:gdLst/>
                <a:ahLst/>
                <a:cxnLst/>
                <a:rect l="l" t="t" r="r" b="b"/>
                <a:pathLst>
                  <a:path w="3001137" h="1380109">
                    <a:moveTo>
                      <a:pt x="0" y="0"/>
                    </a:moveTo>
                    <a:lnTo>
                      <a:pt x="3001137" y="0"/>
                    </a:lnTo>
                    <a:lnTo>
                      <a:pt x="3001137" y="1380109"/>
                    </a:lnTo>
                    <a:lnTo>
                      <a:pt x="0" y="13801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1" b="1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0"/>
              <a:ext cx="2757246" cy="43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Delivered by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7288" y="2748696"/>
            <a:ext cx="412926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834E9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Building Your Business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0859" y="3619353"/>
            <a:ext cx="5448300" cy="1129323"/>
            <a:chOff x="0" y="0"/>
            <a:chExt cx="1434943" cy="2974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12747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43959" y="3619353"/>
            <a:ext cx="5448300" cy="1129323"/>
            <a:chOff x="0" y="0"/>
            <a:chExt cx="1434943" cy="2974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9F6BA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297059" y="3619353"/>
            <a:ext cx="5448300" cy="1129323"/>
            <a:chOff x="0" y="0"/>
            <a:chExt cx="1434943" cy="2974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34943" cy="297435"/>
            </a:xfrm>
            <a:custGeom>
              <a:avLst/>
              <a:gdLst/>
              <a:ahLst/>
              <a:cxnLst/>
              <a:rect l="l" t="t" r="r" b="b"/>
              <a:pathLst>
                <a:path w="1434943" h="297435">
                  <a:moveTo>
                    <a:pt x="28420" y="0"/>
                  </a:moveTo>
                  <a:lnTo>
                    <a:pt x="1406524" y="0"/>
                  </a:lnTo>
                  <a:cubicBezTo>
                    <a:pt x="1422219" y="0"/>
                    <a:pt x="1434943" y="12724"/>
                    <a:pt x="1434943" y="28420"/>
                  </a:cubicBezTo>
                  <a:lnTo>
                    <a:pt x="1434943" y="269015"/>
                  </a:lnTo>
                  <a:cubicBezTo>
                    <a:pt x="1434943" y="284711"/>
                    <a:pt x="1422219" y="297435"/>
                    <a:pt x="1406524" y="297435"/>
                  </a:cubicBezTo>
                  <a:lnTo>
                    <a:pt x="28420" y="297435"/>
                  </a:lnTo>
                  <a:cubicBezTo>
                    <a:pt x="12724" y="297435"/>
                    <a:pt x="0" y="284711"/>
                    <a:pt x="0" y="269015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solidFill>
              <a:srgbClr val="17747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434943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5009" y="3824962"/>
            <a:ext cx="711200" cy="711200"/>
            <a:chOff x="0" y="0"/>
            <a:chExt cx="948267" cy="94826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801340" y="3824962"/>
            <a:ext cx="711200" cy="711200"/>
            <a:chOff x="0" y="0"/>
            <a:chExt cx="948267" cy="948267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627671" y="3824962"/>
            <a:ext cx="711200" cy="711200"/>
            <a:chOff x="0" y="0"/>
            <a:chExt cx="948267" cy="94826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834E95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762409" y="3963392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What is Pathways?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90859" y="4902720"/>
            <a:ext cx="5448300" cy="293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 Pathways Programme by South of Scotland Enterprise (SOSE) is a support initiative designed to help people in the South of Scotland turn their business ideas into reality.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380"/>
              </a:lnSpc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It specifically focuses on women and under-represented groups, helping them overcome the personal and practical barriers that often make starting a business feel overwhelming.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0859" y="968035"/>
            <a:ext cx="16577021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Understanding opportunities, ideas and local entrepreneurship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590911" y="3963392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What will you gain?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415071" y="3963392"/>
            <a:ext cx="3225134" cy="396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Open Sans Semi-Bold"/>
                <a:ea typeface="Open Sans Semi-Bold"/>
                <a:cs typeface="Open Sans Semi-Bold"/>
                <a:sym typeface="Open Sans Semi-Bold"/>
              </a:rPr>
              <a:t>Session Structure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4922" y="2728895"/>
            <a:ext cx="1620774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This programme is about exploring ideas, building confidence and understanding how enterprise can create opportunities in the South of Scotland.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43959" y="4902720"/>
            <a:ext cx="5448300" cy="470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Confidence &amp; Coaching: Personal support from local coaches to help you move past self-doubt and build the resilience needed to run a business.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Financial Help: Small grants (up to £1,000) to help pay for start-up essentials like equipment, marketing, or training.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Community: Connection to a network of other local entrepreneurs so you don’t have to start your journey alone.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Growth Support: Specialist coaching for those ready to scale up or innovate their existing business.</a:t>
            </a:r>
          </a:p>
          <a:p>
            <a:pPr algn="l">
              <a:lnSpc>
                <a:spcPts val="2380"/>
              </a:lnSpc>
            </a:pPr>
            <a:endParaRPr lang="en-US" sz="170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281530" y="4883670"/>
            <a:ext cx="5448300" cy="224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Introduction video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Understanding entrepreneurship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Regional opportunities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Case study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Activity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Reflection</a:t>
            </a:r>
          </a:p>
          <a:p>
            <a:pPr marL="367031" lvl="1" indent="-183515" algn="l">
              <a:lnSpc>
                <a:spcPts val="2550"/>
              </a:lnSpc>
              <a:buAutoNum type="arabicPeriod"/>
            </a:pPr>
            <a:r>
              <a: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Key takeaways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622901"/>
            <a:ext cx="711200" cy="711200"/>
            <a:chOff x="0" y="0"/>
            <a:chExt cx="948267" cy="9482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5607058"/>
            <a:ext cx="711200" cy="7112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5637421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842971"/>
            <a:ext cx="13855293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By the end of this module you will: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69154" y="7621228"/>
            <a:ext cx="1623060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834E9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does ‘networking’ mean to you?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7CDD50-D9F7-1291-89EE-0653A7F233EB}"/>
              </a:ext>
            </a:extLst>
          </p:cNvPr>
          <p:cNvSpPr txBox="1"/>
          <p:nvPr/>
        </p:nvSpPr>
        <p:spPr>
          <a:xfrm>
            <a:off x="1806575" y="2707998"/>
            <a:ext cx="9160042" cy="3654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r>
              <a:rPr lang="en-GB" sz="2400" kern="100" dirty="0"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what networking is and why it matters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endParaRPr lang="en-GB" sz="2400" kern="100" dirty="0"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r>
              <a:rPr lang="en-GB" sz="2400" kern="100" dirty="0"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how networking can help grow your business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endParaRPr lang="en-GB" sz="2400" kern="100" dirty="0"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r>
              <a:rPr lang="en-GB" sz="2400" kern="100" dirty="0"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Identify ways to build connections and confidence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endParaRPr lang="en-GB" sz="2400" kern="100" dirty="0"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r>
              <a:rPr lang="en-GB" sz="2400" kern="100" dirty="0"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planning your own networking opportunities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Kirsty Adamson Collective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2862" y="2220027"/>
            <a:ext cx="9675159" cy="2849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399" b="1" dirty="0">
                <a:solidFill>
                  <a:srgbClr val="4B4B4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Open Sans"/>
              </a:rPr>
              <a:t>Networking matters because it: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Build connections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Build confidence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Build opportunities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32863" y="853693"/>
            <a:ext cx="11053561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Title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E579BD21-F474-7B4C-444F-DA4E7E7E2173}"/>
              </a:ext>
            </a:extLst>
          </p:cNvPr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834E9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Why Networking Matters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778C1ACD-4255-2914-F308-64D15B55055E}"/>
              </a:ext>
            </a:extLst>
          </p:cNvPr>
          <p:cNvSpPr txBox="1"/>
          <p:nvPr/>
        </p:nvSpPr>
        <p:spPr>
          <a:xfrm>
            <a:off x="1132862" y="5220037"/>
            <a:ext cx="9675159" cy="3588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>
                <a:solidFill>
                  <a:srgbClr val="4B4B4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Kirsty’s Networking Journey</a:t>
            </a:r>
            <a:endParaRPr lang="en-GB" sz="2400" b="1" dirty="0">
              <a:solidFill>
                <a:srgbClr val="4B4B4A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Started part time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Attended events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Built confidence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B4B4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Grew business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B0DB683D-748F-A41B-72BB-80CEA5836E52}"/>
              </a:ext>
            </a:extLst>
          </p:cNvPr>
          <p:cNvSpPr txBox="1"/>
          <p:nvPr/>
        </p:nvSpPr>
        <p:spPr>
          <a:xfrm>
            <a:off x="1137344" y="9116585"/>
            <a:ext cx="9675159" cy="633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177478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Now complete up to </a:t>
            </a:r>
            <a:r>
              <a:rPr lang="en-GB" sz="2400" b="1" dirty="0">
                <a:solidFill>
                  <a:srgbClr val="17747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task 8.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Role Play Networking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A1CD1-FC2E-7558-9A83-A9A614802A93}"/>
              </a:ext>
            </a:extLst>
          </p:cNvPr>
          <p:cNvSpPr txBox="1"/>
          <p:nvPr/>
        </p:nvSpPr>
        <p:spPr>
          <a:xfrm>
            <a:off x="992838" y="1889480"/>
            <a:ext cx="16761759" cy="490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r>
              <a:rPr lang="en-GB" sz="2400" kern="100" dirty="0"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You will need a pencil and the support resource: Networking in the Room.</a:t>
            </a:r>
          </a:p>
        </p:txBody>
      </p:sp>
      <p:pic>
        <p:nvPicPr>
          <p:cNvPr id="13" name="Online Media 12" descr="10 Minute Timer With Relaxing Lo-Fi Music for Focus &amp; Study | Classroom Timer">
            <a:hlinkClick r:id="" action="ppaction://media"/>
            <a:extLst>
              <a:ext uri="{FF2B5EF4-FFF2-40B4-BE49-F238E27FC236}">
                <a16:creationId xmlns:a16="http://schemas.microsoft.com/office/drawing/2014/main" id="{DBA92CB6-4B66-C91B-E100-CA1584F2E6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96409" y="2727813"/>
            <a:ext cx="12754619" cy="720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7261762" y="9450703"/>
            <a:ext cx="147476" cy="33554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7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28700" y="1716405"/>
            <a:ext cx="1385529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Let’s Recap:</a:t>
            </a:r>
          </a:p>
        </p:txBody>
      </p:sp>
      <p:grpSp>
        <p:nvGrpSpPr>
          <p:cNvPr id="54" name="Group 7">
            <a:extLst>
              <a:ext uri="{FF2B5EF4-FFF2-40B4-BE49-F238E27FC236}">
                <a16:creationId xmlns:a16="http://schemas.microsoft.com/office/drawing/2014/main" id="{9F231B7D-C111-34E9-8AAC-B80045151A6D}"/>
              </a:ext>
            </a:extLst>
          </p:cNvPr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55" name="Group 8">
              <a:extLst>
                <a:ext uri="{FF2B5EF4-FFF2-40B4-BE49-F238E27FC236}">
                  <a16:creationId xmlns:a16="http://schemas.microsoft.com/office/drawing/2014/main" id="{628AB7ED-89DD-C30D-54F7-BE7F0CC363D6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39B619EA-1AF3-4B36-C79A-11A1154D8B3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0">
                <a:extLst>
                  <a:ext uri="{FF2B5EF4-FFF2-40B4-BE49-F238E27FC236}">
                    <a16:creationId xmlns:a16="http://schemas.microsoft.com/office/drawing/2014/main" id="{F0BA8922-BB8E-C983-E521-EC52519D71F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728A73DE-B472-222F-F4B0-A8F9E1E5A020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59" name="Group 12">
            <a:extLst>
              <a:ext uri="{FF2B5EF4-FFF2-40B4-BE49-F238E27FC236}">
                <a16:creationId xmlns:a16="http://schemas.microsoft.com/office/drawing/2014/main" id="{B1E10693-171D-4185-00B1-DBED649FF516}"/>
              </a:ext>
            </a:extLst>
          </p:cNvPr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60" name="Group 13">
              <a:extLst>
                <a:ext uri="{FF2B5EF4-FFF2-40B4-BE49-F238E27FC236}">
                  <a16:creationId xmlns:a16="http://schemas.microsoft.com/office/drawing/2014/main" id="{444F76E6-EAAE-9C81-4024-2515063812EB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id="{1A418D0B-22E0-B8F5-23C8-1468181E7E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TextBox 15">
                <a:extLst>
                  <a:ext uri="{FF2B5EF4-FFF2-40B4-BE49-F238E27FC236}">
                    <a16:creationId xmlns:a16="http://schemas.microsoft.com/office/drawing/2014/main" id="{1DDEAD98-2F62-6F9D-D07A-610FD362846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0B5A6CA9-0FD4-2540-5F39-FDACE0DCB2E5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64" name="Group 17">
            <a:extLst>
              <a:ext uri="{FF2B5EF4-FFF2-40B4-BE49-F238E27FC236}">
                <a16:creationId xmlns:a16="http://schemas.microsoft.com/office/drawing/2014/main" id="{E81EB671-EA38-A75F-BD5D-44F0B4DB7FE6}"/>
              </a:ext>
            </a:extLst>
          </p:cNvPr>
          <p:cNvGrpSpPr/>
          <p:nvPr/>
        </p:nvGrpSpPr>
        <p:grpSpPr>
          <a:xfrm>
            <a:off x="1028700" y="4622901"/>
            <a:ext cx="711200" cy="711200"/>
            <a:chOff x="0" y="0"/>
            <a:chExt cx="948267" cy="948267"/>
          </a:xfrm>
        </p:grpSpPr>
        <p:grpSp>
          <p:nvGrpSpPr>
            <p:cNvPr id="65" name="Group 18">
              <a:extLst>
                <a:ext uri="{FF2B5EF4-FFF2-40B4-BE49-F238E27FC236}">
                  <a16:creationId xmlns:a16="http://schemas.microsoft.com/office/drawing/2014/main" id="{8BC2C343-1D2D-D8E6-B73F-A0E64D2CD1C3}"/>
                </a:ext>
              </a:extLst>
            </p:cNvPr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67" name="Freeform 19">
                <a:extLst>
                  <a:ext uri="{FF2B5EF4-FFF2-40B4-BE49-F238E27FC236}">
                    <a16:creationId xmlns:a16="http://schemas.microsoft.com/office/drawing/2014/main" id="{343147E5-852C-128F-C3C0-B4E6ADEAB97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TextBox 20">
                <a:extLst>
                  <a:ext uri="{FF2B5EF4-FFF2-40B4-BE49-F238E27FC236}">
                    <a16:creationId xmlns:a16="http://schemas.microsoft.com/office/drawing/2014/main" id="{D3F91283-1FA6-A4A4-BBE1-01BE140A9FF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id="{8950BCA0-3166-1C61-CDE6-8C635F16BF55}"/>
                </a:ext>
              </a:extLst>
            </p:cNvPr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69" name="Group 22">
            <a:extLst>
              <a:ext uri="{FF2B5EF4-FFF2-40B4-BE49-F238E27FC236}">
                <a16:creationId xmlns:a16="http://schemas.microsoft.com/office/drawing/2014/main" id="{41E4C9BA-AD4E-8CB6-405A-1A8BE70E7965}"/>
              </a:ext>
            </a:extLst>
          </p:cNvPr>
          <p:cNvGrpSpPr/>
          <p:nvPr/>
        </p:nvGrpSpPr>
        <p:grpSpPr>
          <a:xfrm>
            <a:off x="1028700" y="5607058"/>
            <a:ext cx="711200" cy="711200"/>
            <a:chOff x="0" y="0"/>
            <a:chExt cx="812800" cy="812800"/>
          </a:xfrm>
        </p:grpSpPr>
        <p:sp>
          <p:nvSpPr>
            <p:cNvPr id="70" name="Freeform 23">
              <a:extLst>
                <a:ext uri="{FF2B5EF4-FFF2-40B4-BE49-F238E27FC236}">
                  <a16:creationId xmlns:a16="http://schemas.microsoft.com/office/drawing/2014/main" id="{40751388-06FE-82D6-04D7-CA6D40279E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24">
              <a:extLst>
                <a:ext uri="{FF2B5EF4-FFF2-40B4-BE49-F238E27FC236}">
                  <a16:creationId xmlns:a16="http://schemas.microsoft.com/office/drawing/2014/main" id="{BF1A2712-A023-C1EE-4146-02B8A72D0E2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2" name="TextBox 25">
            <a:extLst>
              <a:ext uri="{FF2B5EF4-FFF2-40B4-BE49-F238E27FC236}">
                <a16:creationId xmlns:a16="http://schemas.microsoft.com/office/drawing/2014/main" id="{FE77CCED-E7CE-9AEA-606E-00769C03B0AE}"/>
              </a:ext>
            </a:extLst>
          </p:cNvPr>
          <p:cNvSpPr txBox="1"/>
          <p:nvPr/>
        </p:nvSpPr>
        <p:spPr>
          <a:xfrm>
            <a:off x="1028700" y="5637421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18BBB09-F634-C98F-2554-D1E189DB4CC6}"/>
              </a:ext>
            </a:extLst>
          </p:cNvPr>
          <p:cNvSpPr txBox="1"/>
          <p:nvPr/>
        </p:nvSpPr>
        <p:spPr>
          <a:xfrm>
            <a:off x="1806575" y="2707998"/>
            <a:ext cx="9160042" cy="3654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r>
              <a:rPr lang="en-GB" sz="2400" kern="100" dirty="0"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what networking is and why it matters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endParaRPr lang="en-GB" sz="2400" kern="100" dirty="0"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r>
              <a:rPr lang="en-GB" sz="2400" kern="100" dirty="0"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how networking can help grow your business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endParaRPr lang="en-GB" sz="2400" kern="100" dirty="0"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r>
              <a:rPr lang="en-GB" sz="2400" kern="100" dirty="0"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Identify ways to build connections and confidence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endParaRPr lang="en-GB" sz="2400" kern="100" dirty="0">
              <a:solidFill>
                <a:srgbClr val="4B4B4A"/>
              </a:solidFill>
              <a:effectLst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  <a:tab pos="4399915" algn="l"/>
              </a:tabLst>
            </a:pPr>
            <a:r>
              <a:rPr lang="en-GB" sz="2400" kern="100" dirty="0">
                <a:solidFill>
                  <a:srgbClr val="4B4B4A"/>
                </a:solidFill>
                <a:effectLst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planning your own networking opportunities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8A970B38FD1429C0643C0E64A7DAF" ma:contentTypeVersion="18" ma:contentTypeDescription="Create a new document." ma:contentTypeScope="" ma:versionID="1b32a340a4dfd5d7cd7d1caa49101939">
  <xsd:schema xmlns:xsd="http://www.w3.org/2001/XMLSchema" xmlns:xs="http://www.w3.org/2001/XMLSchema" xmlns:p="http://schemas.microsoft.com/office/2006/metadata/properties" xmlns:ns2="e3514fc7-6ab9-4a79-9a53-7a04955ac768" xmlns:ns3="26a793e9-0373-40e5-b3f4-66c206131cbb" targetNamespace="http://schemas.microsoft.com/office/2006/metadata/properties" ma:root="true" ma:fieldsID="3a4ac6a32170934d2b2e9e7001c7443f" ns2:_="" ns3:_="">
    <xsd:import namespace="e3514fc7-6ab9-4a79-9a53-7a04955ac768"/>
    <xsd:import namespace="26a793e9-0373-40e5-b3f4-66c206131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14fc7-6ab9-4a79-9a53-7a04955ac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c46c83-c5ee-4e42-98f2-216ffc64b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793e9-0373-40e5-b3f4-66c206131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b5af19-cff7-4b05-a650-0e02cecf7d15}" ma:internalName="TaxCatchAll" ma:showField="CatchAllData" ma:web="26a793e9-0373-40e5-b3f4-66c206131c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514fc7-6ab9-4a79-9a53-7a04955ac768">
      <Terms xmlns="http://schemas.microsoft.com/office/infopath/2007/PartnerControls"/>
    </lcf76f155ced4ddcb4097134ff3c332f>
    <TaxCatchAll xmlns="26a793e9-0373-40e5-b3f4-66c206131cbb" xsi:nil="true"/>
  </documentManagement>
</p:properties>
</file>

<file path=customXml/itemProps1.xml><?xml version="1.0" encoding="utf-8"?>
<ds:datastoreItem xmlns:ds="http://schemas.openxmlformats.org/officeDocument/2006/customXml" ds:itemID="{0DC6B5B0-AAAC-475E-BF6F-7BF1A79BD955}"/>
</file>

<file path=customXml/itemProps2.xml><?xml version="1.0" encoding="utf-8"?>
<ds:datastoreItem xmlns:ds="http://schemas.openxmlformats.org/officeDocument/2006/customXml" ds:itemID="{F742E5A1-550E-408E-9265-EFBAA19018A7}"/>
</file>

<file path=customXml/itemProps3.xml><?xml version="1.0" encoding="utf-8"?>
<ds:datastoreItem xmlns:ds="http://schemas.openxmlformats.org/officeDocument/2006/customXml" ds:itemID="{A4D7C41B-89B3-4C70-BC44-D3C8C8726DC0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Macintosh PowerPoint</Application>
  <PresentationFormat>Custom</PresentationFormat>
  <Paragraphs>91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Open Sans Light</vt:lpstr>
      <vt:lpstr>Montserrat Bold</vt:lpstr>
      <vt:lpstr>Open Sans Semi-Bold</vt:lpstr>
      <vt:lpstr>Open Sans Medium</vt:lpstr>
      <vt:lpstr>Montserrat</vt:lpstr>
      <vt:lpstr>Montserrat Semi-Bold</vt:lpstr>
      <vt:lpstr>Arial</vt:lpstr>
      <vt:lpstr>Calibri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7: The Power of Networking</dc:title>
  <cp:lastModifiedBy>Kara Hunter</cp:lastModifiedBy>
  <cp:revision>5</cp:revision>
  <cp:lastPrinted>2026-03-28T12:50:48Z</cp:lastPrinted>
  <dcterms:created xsi:type="dcterms:W3CDTF">2006-08-16T00:00:00Z</dcterms:created>
  <dcterms:modified xsi:type="dcterms:W3CDTF">2026-04-09T16:49:13Z</dcterms:modified>
  <dc:identifier>DAHEIKMeoio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0x010100CC78A970B38FD1429C0643C0E64A7DAF</vt:lpwstr>
  </property>
</Properties>
</file>