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entation.xml" ContentType="application/vnd.openxmlformats-officedocument.presentationml.presentation.main+xml"/>
  <Override PartName="/ppt/notesSlides/notesSlide7.xml" ContentType="application/vnd.openxmlformats-officedocument.presentationml.notes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Masters/slideMaster1.xml" ContentType="application/vnd.openxmlformats-officedocument.presentationml.slide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Masters/notesMaster1.xml" ContentType="application/vnd.openxmlformats-officedocument.presentationml.notesMaster+xml"/>
  <Override PartName="/ppt/theme/theme2.xml" ContentType="application/vnd.openxmlformats-officedocument.theme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8288000" cy="10287000"/>
  <p:notesSz cx="6858000" cy="9144000"/>
  <p:embeddedFontLst>
    <p:embeddedFont>
      <p:font typeface="Montserrat" pitchFamily="2" charset="77"/>
      <p:regular r:id="rId13"/>
      <p:bold r:id="rId14"/>
      <p:italic r:id="rId15"/>
      <p:boldItalic r:id="rId16"/>
    </p:embeddedFont>
    <p:embeddedFont>
      <p:font typeface="Montserrat Bold" pitchFamily="2" charset="77"/>
      <p:regular r:id="rId17"/>
      <p:bold r:id="rId18"/>
      <p:italic r:id="rId19"/>
      <p:boldItalic r:id="rId20"/>
    </p:embeddedFont>
    <p:embeddedFont>
      <p:font typeface="Montserrat Semi-Bold"/>
      <p:regular r:id="rId21"/>
      <p:bold r:id="rId22"/>
      <p:italic r:id="rId23"/>
      <p:boldItalic r:id="rId24"/>
    </p:embeddedFont>
    <p:embeddedFont>
      <p:font typeface="Open Sans Bold"/>
      <p:regular r:id="rId25"/>
      <p:bold r:id="rId26"/>
    </p:embeddedFont>
    <p:embeddedFont>
      <p:font typeface="Open Sans Light" panose="020B0306030504020204" pitchFamily="34" charset="0"/>
      <p:regular r:id="rId27"/>
      <p:italic r:id="rId28"/>
    </p:embeddedFont>
    <p:embeddedFont>
      <p:font typeface="Open Sans Medium"/>
      <p:regular r:id="rId29"/>
    </p:embeddedFont>
    <p:embeddedFont>
      <p:font typeface="Open Sans Semi-Bold" pitchFamily="2" charset="0"/>
      <p:regular r:id="rId30"/>
      <p:bold r:id="rId31"/>
      <p:italic r:id="rId32"/>
      <p:boldItalic r:id="rId3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B4B4A"/>
    <a:srgbClr val="177478"/>
    <a:srgbClr val="834E9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931" autoAdjust="0"/>
    <p:restoredTop sz="96327" autoAdjust="0"/>
  </p:normalViewPr>
  <p:slideViewPr>
    <p:cSldViewPr>
      <p:cViewPr varScale="1">
        <p:scale>
          <a:sx n="82" d="100"/>
          <a:sy n="82" d="100"/>
        </p:scale>
        <p:origin x="1152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font" Target="fonts/font14.fntdata"/><Relationship Id="rId39" Type="http://schemas.openxmlformats.org/officeDocument/2006/relationships/customXml" Target="../customXml/item2.xml"/><Relationship Id="rId21" Type="http://schemas.openxmlformats.org/officeDocument/2006/relationships/font" Target="fonts/font9.fntdata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5" Type="http://schemas.openxmlformats.org/officeDocument/2006/relationships/font" Target="fonts/font13.fntdata"/><Relationship Id="rId33" Type="http://schemas.openxmlformats.org/officeDocument/2006/relationships/font" Target="fonts/font21.fntdata"/><Relationship Id="rId38" Type="http://schemas.openxmlformats.org/officeDocument/2006/relationships/customXml" Target="../customXml/item1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29" Type="http://schemas.openxmlformats.org/officeDocument/2006/relationships/font" Target="fonts/font1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2.fntdata"/><Relationship Id="rId32" Type="http://schemas.openxmlformats.org/officeDocument/2006/relationships/font" Target="fonts/font20.fntdata"/><Relationship Id="rId37" Type="http://schemas.openxmlformats.org/officeDocument/2006/relationships/tableStyles" Target="tableStyles.xml"/><Relationship Id="rId40" Type="http://schemas.openxmlformats.org/officeDocument/2006/relationships/customXml" Target="../customXml/item3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font" Target="fonts/font11.fntdata"/><Relationship Id="rId28" Type="http://schemas.openxmlformats.org/officeDocument/2006/relationships/font" Target="fonts/font16.fntdata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31" Type="http://schemas.openxmlformats.org/officeDocument/2006/relationships/font" Target="fonts/font1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font" Target="fonts/font10.fntdata"/><Relationship Id="rId27" Type="http://schemas.openxmlformats.org/officeDocument/2006/relationships/font" Target="fonts/font15.fntdata"/><Relationship Id="rId30" Type="http://schemas.openxmlformats.org/officeDocument/2006/relationships/font" Target="fonts/font18.fntdata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29.03.2026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3/29/26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3/29/26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b="1">
                <a:solidFill>
                  <a:srgbClr val="FFFFFF"/>
                </a:solidFill>
                <a:latin typeface="Open Sans Medium"/>
                <a:ea typeface="Open Sans Medium"/>
                <a:cs typeface="Open Sans Medium"/>
                <a:sym typeface="Open Sans Medium"/>
              </a:rPr>
              <a:t>1</a:t>
            </a:r>
          </a:p>
        </p:txBody>
      </p:sp>
      <p:sp>
        <p:nvSpPr>
          <p:cNvPr id="3" name="Freeform 3"/>
          <p:cNvSpPr/>
          <p:nvPr/>
        </p:nvSpPr>
        <p:spPr>
          <a:xfrm>
            <a:off x="7379704" y="3496910"/>
            <a:ext cx="9719752" cy="3118420"/>
          </a:xfrm>
          <a:custGeom>
            <a:avLst/>
            <a:gdLst/>
            <a:ahLst/>
            <a:cxnLst/>
            <a:rect l="l" t="t" r="r" b="b"/>
            <a:pathLst>
              <a:path w="9719752" h="3118420">
                <a:moveTo>
                  <a:pt x="0" y="0"/>
                </a:moveTo>
                <a:lnTo>
                  <a:pt x="9719752" y="0"/>
                </a:lnTo>
                <a:lnTo>
                  <a:pt x="9719752" y="3118420"/>
                </a:lnTo>
                <a:lnTo>
                  <a:pt x="0" y="311842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904827" y="8433816"/>
            <a:ext cx="2286972" cy="1347483"/>
            <a:chOff x="0" y="0"/>
            <a:chExt cx="3049295" cy="1796644"/>
          </a:xfrm>
        </p:grpSpPr>
        <p:grpSp>
          <p:nvGrpSpPr>
            <p:cNvPr id="5" name="Group 5"/>
            <p:cNvGrpSpPr/>
            <p:nvPr/>
          </p:nvGrpSpPr>
          <p:grpSpPr>
            <a:xfrm>
              <a:off x="48209" y="416560"/>
              <a:ext cx="3001086" cy="1380084"/>
              <a:chOff x="0" y="0"/>
              <a:chExt cx="3001086" cy="1380084"/>
            </a:xfrm>
          </p:grpSpPr>
          <p:sp>
            <p:nvSpPr>
              <p:cNvPr id="6" name="Freeform 6" descr="A blue and purple text on a black background  Description automatically generated"/>
              <p:cNvSpPr/>
              <p:nvPr/>
            </p:nvSpPr>
            <p:spPr>
              <a:xfrm>
                <a:off x="0" y="0"/>
                <a:ext cx="3001137" cy="1380109"/>
              </a:xfrm>
              <a:custGeom>
                <a:avLst/>
                <a:gdLst/>
                <a:ahLst/>
                <a:cxnLst/>
                <a:rect l="l" t="t" r="r" b="b"/>
                <a:pathLst>
                  <a:path w="3001137" h="1380109">
                    <a:moveTo>
                      <a:pt x="0" y="0"/>
                    </a:moveTo>
                    <a:lnTo>
                      <a:pt x="3001137" y="0"/>
                    </a:lnTo>
                    <a:lnTo>
                      <a:pt x="3001137" y="1380109"/>
                    </a:lnTo>
                    <a:lnTo>
                      <a:pt x="0" y="1380109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/>
                <a:stretch>
                  <a:fillRect r="1" b="1"/>
                </a:stretch>
              </a:blip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7" name="TextBox 7"/>
            <p:cNvSpPr txBox="1"/>
            <p:nvPr/>
          </p:nvSpPr>
          <p:spPr>
            <a:xfrm>
              <a:off x="0" y="9525"/>
              <a:ext cx="2757246" cy="3460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Delivered by 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28700" y="3091366"/>
            <a:ext cx="5902464" cy="41638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322"/>
              </a:lnSpc>
            </a:pPr>
            <a:r>
              <a:rPr lang="en-US" sz="5944" b="1" dirty="0">
                <a:solidFill>
                  <a:srgbClr val="177478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Module 1:</a:t>
            </a:r>
          </a:p>
          <a:p>
            <a:pPr algn="l">
              <a:lnSpc>
                <a:spcPts val="8322"/>
              </a:lnSpc>
            </a:pPr>
            <a:r>
              <a:rPr lang="en-US" sz="5944" dirty="0">
                <a:solidFill>
                  <a:srgbClr val="834E95"/>
                </a:solidFill>
                <a:latin typeface="Montserrat"/>
                <a:ea typeface="Montserrat"/>
                <a:cs typeface="Montserrat"/>
                <a:sym typeface="Montserrat"/>
              </a:rPr>
              <a:t>Enterprise in the South of Scotland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8700" y="2818951"/>
            <a:ext cx="4129269" cy="4064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dirty="0">
                <a:solidFill>
                  <a:srgbClr val="834E95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  <a:sym typeface="Open Sans Medium"/>
              </a:rPr>
              <a:t>Entrepreneurial Thinking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8"/>
          <p:cNvGrpSpPr/>
          <p:nvPr/>
        </p:nvGrpSpPr>
        <p:grpSpPr>
          <a:xfrm>
            <a:off x="16836254" y="9258300"/>
            <a:ext cx="1538935" cy="1083307"/>
            <a:chOff x="0" y="0"/>
            <a:chExt cx="1538935" cy="1083310"/>
          </a:xfrm>
        </p:grpSpPr>
        <p:sp>
          <p:nvSpPr>
            <p:cNvPr id="9" name="Freeform 9"/>
            <p:cNvSpPr/>
            <p:nvPr/>
          </p:nvSpPr>
          <p:spPr>
            <a:xfrm>
              <a:off x="63500" y="63500"/>
              <a:ext cx="1411608" cy="956310"/>
            </a:xfrm>
            <a:custGeom>
              <a:avLst/>
              <a:gdLst/>
              <a:ahLst/>
              <a:cxnLst/>
              <a:rect l="l" t="t" r="r" b="b"/>
              <a:pathLst>
                <a:path w="1411608" h="956310">
                  <a:moveTo>
                    <a:pt x="529591" y="0"/>
                  </a:moveTo>
                  <a:cubicBezTo>
                    <a:pt x="395479" y="0"/>
                    <a:pt x="281052" y="31115"/>
                    <a:pt x="184531" y="111379"/>
                  </a:cubicBezTo>
                  <a:cubicBezTo>
                    <a:pt x="65532" y="210439"/>
                    <a:pt x="0" y="347599"/>
                    <a:pt x="0" y="573024"/>
                  </a:cubicBezTo>
                  <a:cubicBezTo>
                    <a:pt x="0" y="701548"/>
                    <a:pt x="18669" y="829310"/>
                    <a:pt x="55880" y="956310"/>
                  </a:cubicBezTo>
                  <a:lnTo>
                    <a:pt x="552197" y="956310"/>
                  </a:lnTo>
                  <a:cubicBezTo>
                    <a:pt x="586487" y="917702"/>
                    <a:pt x="622174" y="879602"/>
                    <a:pt x="659258" y="842010"/>
                  </a:cubicBezTo>
                  <a:cubicBezTo>
                    <a:pt x="866015" y="632587"/>
                    <a:pt x="1104521" y="449580"/>
                    <a:pt x="1374778" y="293370"/>
                  </a:cubicBezTo>
                  <a:lnTo>
                    <a:pt x="1411608" y="272923"/>
                  </a:lnTo>
                  <a:cubicBezTo>
                    <a:pt x="1399543" y="265938"/>
                    <a:pt x="1387224" y="258191"/>
                    <a:pt x="1374778" y="251206"/>
                  </a:cubicBezTo>
                  <a:cubicBezTo>
                    <a:pt x="1104521" y="94996"/>
                    <a:pt x="898400" y="41656"/>
                    <a:pt x="691770" y="12573"/>
                  </a:cubicBezTo>
                  <a:cubicBezTo>
                    <a:pt x="634747" y="4572"/>
                    <a:pt x="580772" y="0"/>
                    <a:pt x="529591" y="0"/>
                  </a:cubicBezTo>
                  <a:close/>
                </a:path>
              </a:pathLst>
            </a:custGeom>
            <a:solidFill>
              <a:srgbClr val="40295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1475108" y="336423"/>
              <a:ext cx="254" cy="683387"/>
            </a:xfrm>
            <a:custGeom>
              <a:avLst/>
              <a:gdLst/>
              <a:ahLst/>
              <a:cxnLst/>
              <a:rect l="l" t="t" r="r" b="b"/>
              <a:pathLst>
                <a:path w="254" h="683387">
                  <a:moveTo>
                    <a:pt x="0" y="0"/>
                  </a:moveTo>
                  <a:lnTo>
                    <a:pt x="0" y="683387"/>
                  </a:lnTo>
                  <a:lnTo>
                    <a:pt x="254" y="683387"/>
                  </a:lnTo>
                  <a:lnTo>
                    <a:pt x="254" y="254"/>
                  </a:lnTo>
                  <a:cubicBezTo>
                    <a:pt x="127" y="254"/>
                    <a:pt x="0" y="127"/>
                    <a:pt x="0" y="127"/>
                  </a:cubicBezTo>
                  <a:close/>
                </a:path>
              </a:pathLst>
            </a:custGeom>
            <a:solidFill>
              <a:srgbClr val="40295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475235" y="336169"/>
              <a:ext cx="254" cy="381"/>
            </a:xfrm>
            <a:custGeom>
              <a:avLst/>
              <a:gdLst/>
              <a:ahLst/>
              <a:cxnLst/>
              <a:rect l="l" t="t" r="r" b="b"/>
              <a:pathLst>
                <a:path w="254" h="381">
                  <a:moveTo>
                    <a:pt x="254" y="127"/>
                  </a:moveTo>
                  <a:cubicBezTo>
                    <a:pt x="127" y="127"/>
                    <a:pt x="0" y="254"/>
                    <a:pt x="0" y="254"/>
                  </a:cubicBezTo>
                  <a:cubicBezTo>
                    <a:pt x="127" y="254"/>
                    <a:pt x="254" y="381"/>
                    <a:pt x="254" y="381"/>
                  </a:cubicBezTo>
                  <a:lnTo>
                    <a:pt x="254" y="0"/>
                  </a:lnTo>
                  <a:close/>
                </a:path>
              </a:pathLst>
            </a:custGeom>
            <a:solidFill>
              <a:srgbClr val="3BC9D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2"/>
            <p:cNvSpPr/>
            <p:nvPr/>
          </p:nvSpPr>
          <p:spPr>
            <a:xfrm>
              <a:off x="615824" y="336423"/>
              <a:ext cx="859411" cy="683387"/>
            </a:xfrm>
            <a:custGeom>
              <a:avLst/>
              <a:gdLst/>
              <a:ahLst/>
              <a:cxnLst/>
              <a:rect l="l" t="t" r="r" b="b"/>
              <a:pathLst>
                <a:path w="859411" h="683387">
                  <a:moveTo>
                    <a:pt x="859284" y="0"/>
                  </a:moveTo>
                  <a:lnTo>
                    <a:pt x="822454" y="20447"/>
                  </a:lnTo>
                  <a:cubicBezTo>
                    <a:pt x="552197" y="176657"/>
                    <a:pt x="313691" y="359664"/>
                    <a:pt x="107061" y="569087"/>
                  </a:cubicBezTo>
                  <a:cubicBezTo>
                    <a:pt x="69850" y="606806"/>
                    <a:pt x="34163" y="644906"/>
                    <a:pt x="0" y="683387"/>
                  </a:cubicBezTo>
                  <a:lnTo>
                    <a:pt x="859411" y="683387"/>
                  </a:lnTo>
                  <a:lnTo>
                    <a:pt x="859411" y="0"/>
                  </a:lnTo>
                  <a:close/>
                </a:path>
              </a:pathLst>
            </a:custGeom>
            <a:solidFill>
              <a:srgbClr val="3BC9D4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17259300" y="9450703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b="1">
                <a:solidFill>
                  <a:srgbClr val="FFFFFF"/>
                </a:solidFill>
                <a:latin typeface="Open Sans Medium"/>
                <a:ea typeface="Open Sans Medium"/>
                <a:cs typeface="Open Sans Medium"/>
                <a:sym typeface="Open Sans Medium"/>
              </a:rPr>
              <a:t>2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0859" y="968035"/>
            <a:ext cx="16577021" cy="1383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600"/>
              </a:lnSpc>
              <a:spcBef>
                <a:spcPct val="0"/>
              </a:spcBef>
            </a:pPr>
            <a:r>
              <a:rPr lang="en-US" sz="4000" b="1" dirty="0">
                <a:solidFill>
                  <a:srgbClr val="177478"/>
                </a:solidFill>
                <a:latin typeface="Montserrat" pitchFamily="2" charset="77"/>
                <a:ea typeface="Montserrat Semi-Bold"/>
                <a:cs typeface="Montserrat Semi-Bold"/>
                <a:sym typeface="Montserrat Semi-Bold"/>
              </a:rPr>
              <a:t>Understanding opportunities, ideas and local entrepreneurship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50900" y="2574738"/>
            <a:ext cx="16207747" cy="280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80"/>
              </a:lnSpc>
              <a:spcBef>
                <a:spcPct val="0"/>
              </a:spcBef>
            </a:pPr>
            <a:r>
              <a:rPr lang="en-US" sz="1700" dirty="0">
                <a:solidFill>
                  <a:srgbClr val="834E95"/>
                </a:solidFill>
                <a:latin typeface="Montserrat"/>
                <a:ea typeface="Montserrat"/>
                <a:cs typeface="Montserrat"/>
                <a:sym typeface="Montserrat"/>
              </a:rPr>
              <a:t>This programme is about exploring ideas, building confidence and understanding how enterprise can create opportunities in the South of Scotland.</a:t>
            </a: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16AC4538-3601-807C-1679-C06AB880E346}"/>
              </a:ext>
            </a:extLst>
          </p:cNvPr>
          <p:cNvGrpSpPr/>
          <p:nvPr/>
        </p:nvGrpSpPr>
        <p:grpSpPr>
          <a:xfrm>
            <a:off x="666750" y="3086100"/>
            <a:ext cx="16954500" cy="5993162"/>
            <a:chOff x="666750" y="2717483"/>
            <a:chExt cx="16954500" cy="5993162"/>
          </a:xfrm>
        </p:grpSpPr>
        <p:grpSp>
          <p:nvGrpSpPr>
            <p:cNvPr id="2" name="Group 2"/>
            <p:cNvGrpSpPr/>
            <p:nvPr/>
          </p:nvGrpSpPr>
          <p:grpSpPr>
            <a:xfrm>
              <a:off x="666750" y="2717483"/>
              <a:ext cx="5448300" cy="1129323"/>
              <a:chOff x="0" y="0"/>
              <a:chExt cx="1434943" cy="297435"/>
            </a:xfrm>
          </p:grpSpPr>
          <p:sp>
            <p:nvSpPr>
              <p:cNvPr id="3" name="Freeform 3"/>
              <p:cNvSpPr/>
              <p:nvPr/>
            </p:nvSpPr>
            <p:spPr>
              <a:xfrm>
                <a:off x="0" y="0"/>
                <a:ext cx="1434943" cy="297435"/>
              </a:xfrm>
              <a:custGeom>
                <a:avLst/>
                <a:gdLst/>
                <a:ahLst/>
                <a:cxnLst/>
                <a:rect l="l" t="t" r="r" b="b"/>
                <a:pathLst>
                  <a:path w="1434943" h="297435">
                    <a:moveTo>
                      <a:pt x="28420" y="0"/>
                    </a:moveTo>
                    <a:lnTo>
                      <a:pt x="1406524" y="0"/>
                    </a:lnTo>
                    <a:cubicBezTo>
                      <a:pt x="1422219" y="0"/>
                      <a:pt x="1434943" y="12724"/>
                      <a:pt x="1434943" y="28420"/>
                    </a:cubicBezTo>
                    <a:lnTo>
                      <a:pt x="1434943" y="269015"/>
                    </a:lnTo>
                    <a:cubicBezTo>
                      <a:pt x="1434943" y="284711"/>
                      <a:pt x="1422219" y="297435"/>
                      <a:pt x="1406524" y="297435"/>
                    </a:cubicBezTo>
                    <a:lnTo>
                      <a:pt x="28420" y="297435"/>
                    </a:lnTo>
                    <a:cubicBezTo>
                      <a:pt x="12724" y="297435"/>
                      <a:pt x="0" y="284711"/>
                      <a:pt x="0" y="269015"/>
                    </a:cubicBezTo>
                    <a:lnTo>
                      <a:pt x="0" y="28420"/>
                    </a:lnTo>
                    <a:cubicBezTo>
                      <a:pt x="0" y="12724"/>
                      <a:pt x="12724" y="0"/>
                      <a:pt x="28420" y="0"/>
                    </a:cubicBezTo>
                    <a:close/>
                  </a:path>
                </a:pathLst>
              </a:custGeom>
              <a:solidFill>
                <a:srgbClr val="127478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" name="TextBox 4"/>
              <p:cNvSpPr txBox="1"/>
              <p:nvPr/>
            </p:nvSpPr>
            <p:spPr>
              <a:xfrm>
                <a:off x="0" y="-28575"/>
                <a:ext cx="1434943" cy="32601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60"/>
                  </a:lnSpc>
                </a:pPr>
                <a:endParaRPr/>
              </a:p>
            </p:txBody>
          </p:sp>
        </p:grpSp>
        <p:grpSp>
          <p:nvGrpSpPr>
            <p:cNvPr id="5" name="Group 5"/>
            <p:cNvGrpSpPr/>
            <p:nvPr/>
          </p:nvGrpSpPr>
          <p:grpSpPr>
            <a:xfrm>
              <a:off x="6419850" y="2717483"/>
              <a:ext cx="5448300" cy="1129323"/>
              <a:chOff x="0" y="0"/>
              <a:chExt cx="1434943" cy="297435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1434943" cy="297435"/>
              </a:xfrm>
              <a:custGeom>
                <a:avLst/>
                <a:gdLst/>
                <a:ahLst/>
                <a:cxnLst/>
                <a:rect l="l" t="t" r="r" b="b"/>
                <a:pathLst>
                  <a:path w="1434943" h="297435">
                    <a:moveTo>
                      <a:pt x="28420" y="0"/>
                    </a:moveTo>
                    <a:lnTo>
                      <a:pt x="1406524" y="0"/>
                    </a:lnTo>
                    <a:cubicBezTo>
                      <a:pt x="1422219" y="0"/>
                      <a:pt x="1434943" y="12724"/>
                      <a:pt x="1434943" y="28420"/>
                    </a:cubicBezTo>
                    <a:lnTo>
                      <a:pt x="1434943" y="269015"/>
                    </a:lnTo>
                    <a:cubicBezTo>
                      <a:pt x="1434943" y="284711"/>
                      <a:pt x="1422219" y="297435"/>
                      <a:pt x="1406524" y="297435"/>
                    </a:cubicBezTo>
                    <a:lnTo>
                      <a:pt x="28420" y="297435"/>
                    </a:lnTo>
                    <a:cubicBezTo>
                      <a:pt x="12724" y="297435"/>
                      <a:pt x="0" y="284711"/>
                      <a:pt x="0" y="269015"/>
                    </a:cubicBezTo>
                    <a:lnTo>
                      <a:pt x="0" y="28420"/>
                    </a:lnTo>
                    <a:cubicBezTo>
                      <a:pt x="0" y="12724"/>
                      <a:pt x="12724" y="0"/>
                      <a:pt x="28420" y="0"/>
                    </a:cubicBezTo>
                    <a:close/>
                  </a:path>
                </a:pathLst>
              </a:custGeom>
              <a:solidFill>
                <a:srgbClr val="9F6BA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28575"/>
                <a:ext cx="1434943" cy="32601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60"/>
                  </a:lnSpc>
                </a:pPr>
                <a:endParaRPr/>
              </a:p>
            </p:txBody>
          </p:sp>
        </p:grpSp>
        <p:grpSp>
          <p:nvGrpSpPr>
            <p:cNvPr id="13" name="Group 13"/>
            <p:cNvGrpSpPr/>
            <p:nvPr/>
          </p:nvGrpSpPr>
          <p:grpSpPr>
            <a:xfrm>
              <a:off x="12172950" y="2717483"/>
              <a:ext cx="5448300" cy="1129323"/>
              <a:chOff x="0" y="0"/>
              <a:chExt cx="1434943" cy="297435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1434943" cy="297435"/>
              </a:xfrm>
              <a:custGeom>
                <a:avLst/>
                <a:gdLst/>
                <a:ahLst/>
                <a:cxnLst/>
                <a:rect l="l" t="t" r="r" b="b"/>
                <a:pathLst>
                  <a:path w="1434943" h="297435">
                    <a:moveTo>
                      <a:pt x="28420" y="0"/>
                    </a:moveTo>
                    <a:lnTo>
                      <a:pt x="1406524" y="0"/>
                    </a:lnTo>
                    <a:cubicBezTo>
                      <a:pt x="1422219" y="0"/>
                      <a:pt x="1434943" y="12724"/>
                      <a:pt x="1434943" y="28420"/>
                    </a:cubicBezTo>
                    <a:lnTo>
                      <a:pt x="1434943" y="269015"/>
                    </a:lnTo>
                    <a:cubicBezTo>
                      <a:pt x="1434943" y="284711"/>
                      <a:pt x="1422219" y="297435"/>
                      <a:pt x="1406524" y="297435"/>
                    </a:cubicBezTo>
                    <a:lnTo>
                      <a:pt x="28420" y="297435"/>
                    </a:lnTo>
                    <a:cubicBezTo>
                      <a:pt x="12724" y="297435"/>
                      <a:pt x="0" y="284711"/>
                      <a:pt x="0" y="269015"/>
                    </a:cubicBezTo>
                    <a:lnTo>
                      <a:pt x="0" y="28420"/>
                    </a:lnTo>
                    <a:cubicBezTo>
                      <a:pt x="0" y="12724"/>
                      <a:pt x="12724" y="0"/>
                      <a:pt x="28420" y="0"/>
                    </a:cubicBezTo>
                    <a:close/>
                  </a:path>
                </a:pathLst>
              </a:custGeom>
              <a:solidFill>
                <a:srgbClr val="177478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0" y="-28575"/>
                <a:ext cx="1434943" cy="32601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60"/>
                  </a:lnSpc>
                </a:pPr>
                <a:endParaRPr/>
              </a:p>
            </p:txBody>
          </p:sp>
        </p:grpSp>
        <p:grpSp>
          <p:nvGrpSpPr>
            <p:cNvPr id="16" name="Group 16"/>
            <p:cNvGrpSpPr/>
            <p:nvPr/>
          </p:nvGrpSpPr>
          <p:grpSpPr>
            <a:xfrm>
              <a:off x="850900" y="2923092"/>
              <a:ext cx="711200" cy="711200"/>
              <a:chOff x="0" y="0"/>
              <a:chExt cx="948267" cy="948267"/>
            </a:xfrm>
          </p:grpSpPr>
          <p:grpSp>
            <p:nvGrpSpPr>
              <p:cNvPr id="17" name="Group 17"/>
              <p:cNvGrpSpPr/>
              <p:nvPr/>
            </p:nvGrpSpPr>
            <p:grpSpPr>
              <a:xfrm>
                <a:off x="0" y="0"/>
                <a:ext cx="948267" cy="948267"/>
                <a:chOff x="0" y="0"/>
                <a:chExt cx="812800" cy="812800"/>
              </a:xfrm>
            </p:grpSpPr>
            <p:sp>
              <p:nvSpPr>
                <p:cNvPr id="18" name="Freeform 18"/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cap="sq">
                  <a:noFill/>
                  <a:prstDash val="solid"/>
                  <a:miter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9" name="TextBox 19"/>
                <p:cNvSpPr txBox="1"/>
                <p:nvPr/>
              </p:nvSpPr>
              <p:spPr>
                <a:xfrm>
                  <a:off x="76200" y="38100"/>
                  <a:ext cx="660400" cy="698500"/>
                </a:xfrm>
                <a:prstGeom prst="rect">
                  <a:avLst/>
                </a:prstGeom>
              </p:spPr>
              <p:txBody>
                <a:bodyPr lIns="38443" tIns="38443" rIns="38443" bIns="38443" rtlCol="0" anchor="ctr"/>
                <a:lstStyle/>
                <a:p>
                  <a:pPr marL="0" lvl="0" indent="0" algn="ctr">
                    <a:lnSpc>
                      <a:spcPts val="1960"/>
                    </a:lnSpc>
                    <a:spcBef>
                      <a:spcPct val="0"/>
                    </a:spcBef>
                  </a:pPr>
                  <a:endParaRPr/>
                </a:p>
              </p:txBody>
            </p:sp>
          </p:grpSp>
          <p:sp>
            <p:nvSpPr>
              <p:cNvPr id="20" name="TextBox 20"/>
              <p:cNvSpPr txBox="1"/>
              <p:nvPr/>
            </p:nvSpPr>
            <p:spPr>
              <a:xfrm>
                <a:off x="0" y="72234"/>
                <a:ext cx="948267" cy="656421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4395"/>
                  </a:lnSpc>
                </a:pPr>
                <a:r>
                  <a:rPr lang="en-US" sz="2799">
                    <a:solidFill>
                      <a:srgbClr val="834E95"/>
                    </a:solidFill>
                    <a:latin typeface="Open Sans Light"/>
                    <a:ea typeface="Open Sans Light"/>
                    <a:cs typeface="Open Sans Light"/>
                    <a:sym typeface="Open Sans"/>
                  </a:rPr>
                  <a:t>1</a:t>
                </a:r>
              </a:p>
            </p:txBody>
          </p:sp>
        </p:grpSp>
        <p:grpSp>
          <p:nvGrpSpPr>
            <p:cNvPr id="21" name="Group 21"/>
            <p:cNvGrpSpPr/>
            <p:nvPr/>
          </p:nvGrpSpPr>
          <p:grpSpPr>
            <a:xfrm>
              <a:off x="6677231" y="2923092"/>
              <a:ext cx="711200" cy="711200"/>
              <a:chOff x="0" y="0"/>
              <a:chExt cx="948267" cy="948267"/>
            </a:xfrm>
          </p:grpSpPr>
          <p:grpSp>
            <p:nvGrpSpPr>
              <p:cNvPr id="22" name="Group 22"/>
              <p:cNvGrpSpPr/>
              <p:nvPr/>
            </p:nvGrpSpPr>
            <p:grpSpPr>
              <a:xfrm>
                <a:off x="0" y="0"/>
                <a:ext cx="948267" cy="948267"/>
                <a:chOff x="0" y="0"/>
                <a:chExt cx="812800" cy="812800"/>
              </a:xfrm>
            </p:grpSpPr>
            <p:sp>
              <p:nvSpPr>
                <p:cNvPr id="23" name="Freeform 23"/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cap="sq">
                  <a:noFill/>
                  <a:prstDash val="solid"/>
                  <a:miter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4" name="TextBox 24"/>
                <p:cNvSpPr txBox="1"/>
                <p:nvPr/>
              </p:nvSpPr>
              <p:spPr>
                <a:xfrm>
                  <a:off x="76200" y="38100"/>
                  <a:ext cx="660400" cy="698500"/>
                </a:xfrm>
                <a:prstGeom prst="rect">
                  <a:avLst/>
                </a:prstGeom>
              </p:spPr>
              <p:txBody>
                <a:bodyPr lIns="38443" tIns="38443" rIns="38443" bIns="38443" rtlCol="0" anchor="ctr"/>
                <a:lstStyle/>
                <a:p>
                  <a:pPr marL="0" lvl="0" indent="0" algn="ctr">
                    <a:lnSpc>
                      <a:spcPts val="1960"/>
                    </a:lnSpc>
                    <a:spcBef>
                      <a:spcPct val="0"/>
                    </a:spcBef>
                  </a:pPr>
                  <a:endParaRPr/>
                </a:p>
              </p:txBody>
            </p:sp>
          </p:grpSp>
          <p:sp>
            <p:nvSpPr>
              <p:cNvPr id="25" name="TextBox 25"/>
              <p:cNvSpPr txBox="1"/>
              <p:nvPr/>
            </p:nvSpPr>
            <p:spPr>
              <a:xfrm>
                <a:off x="0" y="72234"/>
                <a:ext cx="948267" cy="656421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4395"/>
                  </a:lnSpc>
                </a:pPr>
                <a:r>
                  <a:rPr lang="en-US" sz="2799">
                    <a:solidFill>
                      <a:srgbClr val="834E95"/>
                    </a:solidFill>
                    <a:latin typeface="Open Sans Light"/>
                    <a:ea typeface="Open Sans Light"/>
                    <a:cs typeface="Open Sans Light"/>
                    <a:sym typeface="Open Sans"/>
                  </a:rPr>
                  <a:t>2</a:t>
                </a:r>
              </a:p>
            </p:txBody>
          </p:sp>
        </p:grpSp>
        <p:grpSp>
          <p:nvGrpSpPr>
            <p:cNvPr id="26" name="Group 26"/>
            <p:cNvGrpSpPr/>
            <p:nvPr/>
          </p:nvGrpSpPr>
          <p:grpSpPr>
            <a:xfrm>
              <a:off x="12503562" y="2923092"/>
              <a:ext cx="711200" cy="711200"/>
              <a:chOff x="0" y="0"/>
              <a:chExt cx="948267" cy="948267"/>
            </a:xfrm>
          </p:grpSpPr>
          <p:grpSp>
            <p:nvGrpSpPr>
              <p:cNvPr id="27" name="Group 27"/>
              <p:cNvGrpSpPr/>
              <p:nvPr/>
            </p:nvGrpSpPr>
            <p:grpSpPr>
              <a:xfrm>
                <a:off x="0" y="0"/>
                <a:ext cx="948267" cy="948267"/>
                <a:chOff x="0" y="0"/>
                <a:chExt cx="812800" cy="812800"/>
              </a:xfrm>
            </p:grpSpPr>
            <p:sp>
              <p:nvSpPr>
                <p:cNvPr id="28" name="Freeform 28"/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cap="sq">
                  <a:noFill/>
                  <a:prstDash val="solid"/>
                  <a:miter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9" name="TextBox 29"/>
                <p:cNvSpPr txBox="1"/>
                <p:nvPr/>
              </p:nvSpPr>
              <p:spPr>
                <a:xfrm>
                  <a:off x="76200" y="38100"/>
                  <a:ext cx="660400" cy="698500"/>
                </a:xfrm>
                <a:prstGeom prst="rect">
                  <a:avLst/>
                </a:prstGeom>
              </p:spPr>
              <p:txBody>
                <a:bodyPr lIns="38443" tIns="38443" rIns="38443" bIns="38443" rtlCol="0" anchor="ctr"/>
                <a:lstStyle/>
                <a:p>
                  <a:pPr marL="0" lvl="0" indent="0" algn="ctr">
                    <a:lnSpc>
                      <a:spcPts val="1960"/>
                    </a:lnSpc>
                    <a:spcBef>
                      <a:spcPct val="0"/>
                    </a:spcBef>
                  </a:pPr>
                  <a:endParaRPr/>
                </a:p>
              </p:txBody>
            </p:sp>
          </p:grpSp>
          <p:sp>
            <p:nvSpPr>
              <p:cNvPr id="30" name="TextBox 30"/>
              <p:cNvSpPr txBox="1"/>
              <p:nvPr/>
            </p:nvSpPr>
            <p:spPr>
              <a:xfrm>
                <a:off x="0" y="72234"/>
                <a:ext cx="948267" cy="656421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4395"/>
                  </a:lnSpc>
                </a:pPr>
                <a:r>
                  <a:rPr lang="en-US" sz="2799">
                    <a:solidFill>
                      <a:srgbClr val="834E95"/>
                    </a:solidFill>
                    <a:latin typeface="Open Sans Light"/>
                    <a:ea typeface="Open Sans Light"/>
                    <a:cs typeface="Open Sans Light"/>
                    <a:sym typeface="Open Sans"/>
                  </a:rPr>
                  <a:t>3</a:t>
                </a:r>
              </a:p>
            </p:txBody>
          </p:sp>
        </p:grpSp>
        <p:sp>
          <p:nvSpPr>
            <p:cNvPr id="31" name="TextBox 31"/>
            <p:cNvSpPr txBox="1"/>
            <p:nvPr/>
          </p:nvSpPr>
          <p:spPr>
            <a:xfrm>
              <a:off x="1638300" y="3061522"/>
              <a:ext cx="3225134" cy="39624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59"/>
                </a:lnSpc>
              </a:pPr>
              <a:r>
                <a:rPr lang="en-US" sz="2399" b="1">
                  <a:solidFill>
                    <a:srgbClr val="FFFFFF"/>
                  </a:solidFill>
                  <a:latin typeface="Open Sans Semi-Bold"/>
                  <a:ea typeface="Open Sans Semi-Bold"/>
                  <a:cs typeface="Open Sans Semi-Bold"/>
                  <a:sym typeface="Open Sans Semi-Bold"/>
                </a:rPr>
                <a:t>What is Pathways?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666750" y="4000850"/>
              <a:ext cx="5448300" cy="29381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380"/>
                </a:lnSpc>
              </a:pPr>
              <a:r>
                <a:rPr lang="en-US" sz="1700" dirty="0">
                  <a:solidFill>
                    <a:srgbClr val="4B4B4A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The Pathways Programme by South of Scotland Enterprise (SOSE) is a support initiative designed to help people in the South of Scotland turn their business ideas into reality.</a:t>
              </a:r>
            </a:p>
            <a:p>
              <a:pPr algn="l">
                <a:lnSpc>
                  <a:spcPts val="2380"/>
                </a:lnSpc>
              </a:pPr>
              <a:endParaRPr lang="en-US" sz="1700" dirty="0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endParaRPr>
            </a:p>
            <a:p>
              <a:pPr algn="l">
                <a:lnSpc>
                  <a:spcPts val="2380"/>
                </a:lnSpc>
              </a:pPr>
              <a:r>
                <a:rPr lang="en-US" sz="1700" dirty="0">
                  <a:solidFill>
                    <a:srgbClr val="4B4B4A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It specifically focuses on women and under-represented groups, helping them overcome the personal and practical barriers that often make starting a business feel overwhelming.</a:t>
              </a:r>
            </a:p>
            <a:p>
              <a:pPr algn="l">
                <a:lnSpc>
                  <a:spcPts val="2380"/>
                </a:lnSpc>
              </a:pPr>
              <a:endParaRPr lang="en-US" sz="1700" dirty="0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endParaRP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7466802" y="3061522"/>
              <a:ext cx="3225134" cy="39624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59"/>
                </a:lnSpc>
              </a:pPr>
              <a:r>
                <a:rPr lang="en-US" sz="2399" b="1">
                  <a:solidFill>
                    <a:srgbClr val="FFFFFF"/>
                  </a:solidFill>
                  <a:latin typeface="Open Sans Semi-Bold"/>
                  <a:ea typeface="Open Sans Semi-Bold"/>
                  <a:cs typeface="Open Sans Semi-Bold"/>
                  <a:sym typeface="Open Sans Semi-Bold"/>
                </a:rPr>
                <a:t>What will you gain?</a:t>
              </a:r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3290962" y="3061522"/>
              <a:ext cx="3225134" cy="39624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59"/>
                </a:lnSpc>
              </a:pPr>
              <a:r>
                <a:rPr lang="en-US" sz="2399" b="1">
                  <a:solidFill>
                    <a:srgbClr val="FFFFFF"/>
                  </a:solidFill>
                  <a:latin typeface="Open Sans Semi-Bold"/>
                  <a:ea typeface="Open Sans Semi-Bold"/>
                  <a:cs typeface="Open Sans Semi-Bold"/>
                  <a:sym typeface="Open Sans Semi-Bold"/>
                </a:rPr>
                <a:t>Session Structure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6286500" y="4000850"/>
              <a:ext cx="5448300" cy="470979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67031" lvl="1" indent="-183515" algn="l">
                <a:lnSpc>
                  <a:spcPts val="2380"/>
                </a:lnSpc>
                <a:buFont typeface="Arial"/>
                <a:buChar char="•"/>
              </a:pPr>
              <a:r>
                <a:rPr lang="en-US" sz="1700" dirty="0">
                  <a:solidFill>
                    <a:srgbClr val="4B4B4A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Confidence &amp; Coaching: Personal support from local coaches to help you move past self-doubt and build the resilience needed to run a business.</a:t>
              </a:r>
            </a:p>
            <a:p>
              <a:pPr algn="l">
                <a:lnSpc>
                  <a:spcPts val="2380"/>
                </a:lnSpc>
              </a:pPr>
              <a:endParaRPr lang="en-US" sz="1700" dirty="0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endParaRPr>
            </a:p>
            <a:p>
              <a:pPr marL="367031" lvl="1" indent="-183515" algn="l">
                <a:lnSpc>
                  <a:spcPts val="2380"/>
                </a:lnSpc>
                <a:buFont typeface="Arial"/>
                <a:buChar char="•"/>
              </a:pPr>
              <a:r>
                <a:rPr lang="en-US" sz="1700" dirty="0">
                  <a:solidFill>
                    <a:srgbClr val="4B4B4A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Financial Help: Small grants (up to £1,000) to help pay for start-up essentials like equipment, marketing, or training.</a:t>
              </a:r>
            </a:p>
            <a:p>
              <a:pPr algn="l">
                <a:lnSpc>
                  <a:spcPts val="2380"/>
                </a:lnSpc>
              </a:pPr>
              <a:endParaRPr lang="en-US" sz="1700" dirty="0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endParaRPr>
            </a:p>
            <a:p>
              <a:pPr marL="367031" lvl="1" indent="-183515" algn="l">
                <a:lnSpc>
                  <a:spcPts val="2380"/>
                </a:lnSpc>
                <a:buFont typeface="Arial"/>
                <a:buChar char="•"/>
              </a:pPr>
              <a:r>
                <a:rPr lang="en-US" sz="1700" dirty="0">
                  <a:solidFill>
                    <a:srgbClr val="4B4B4A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Community: Connection to a network of other local entrepreneurs so you don’t have to start your journey alone.</a:t>
              </a:r>
            </a:p>
            <a:p>
              <a:pPr algn="l">
                <a:lnSpc>
                  <a:spcPts val="2380"/>
                </a:lnSpc>
              </a:pPr>
              <a:endParaRPr lang="en-US" sz="1700" dirty="0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endParaRPr>
            </a:p>
            <a:p>
              <a:pPr marL="367031" lvl="1" indent="-183515" algn="l">
                <a:lnSpc>
                  <a:spcPts val="2380"/>
                </a:lnSpc>
                <a:buFont typeface="Arial"/>
                <a:buChar char="•"/>
              </a:pPr>
              <a:r>
                <a:rPr lang="en-US" sz="1700" dirty="0">
                  <a:solidFill>
                    <a:srgbClr val="4B4B4A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Growth Support: Specialist coaching for those ready to scale up or innovate their existing business.</a:t>
              </a:r>
            </a:p>
            <a:p>
              <a:pPr algn="l">
                <a:lnSpc>
                  <a:spcPts val="2380"/>
                </a:lnSpc>
              </a:pPr>
              <a:endParaRPr lang="en-US" sz="1700" dirty="0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endParaRPr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2157421" y="3981800"/>
              <a:ext cx="5448300" cy="22498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67031" lvl="1" indent="-183515" algn="l">
                <a:lnSpc>
                  <a:spcPts val="2550"/>
                </a:lnSpc>
                <a:buAutoNum type="arabicPeriod"/>
              </a:pPr>
              <a:r>
                <a:rPr lang="en-US" sz="1700">
                  <a:solidFill>
                    <a:srgbClr val="4B4B4A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Introduction video</a:t>
              </a:r>
            </a:p>
            <a:p>
              <a:pPr marL="367031" lvl="1" indent="-183515" algn="l">
                <a:lnSpc>
                  <a:spcPts val="2550"/>
                </a:lnSpc>
                <a:buAutoNum type="arabicPeriod"/>
              </a:pPr>
              <a:r>
                <a:rPr lang="en-US" sz="1700">
                  <a:solidFill>
                    <a:srgbClr val="4B4B4A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Understanding entrepreneurship</a:t>
              </a:r>
            </a:p>
            <a:p>
              <a:pPr marL="367031" lvl="1" indent="-183515" algn="l">
                <a:lnSpc>
                  <a:spcPts val="2550"/>
                </a:lnSpc>
                <a:buAutoNum type="arabicPeriod"/>
              </a:pPr>
              <a:r>
                <a:rPr lang="en-US" sz="1700">
                  <a:solidFill>
                    <a:srgbClr val="4B4B4A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Regional opportunities</a:t>
              </a:r>
            </a:p>
            <a:p>
              <a:pPr marL="367031" lvl="1" indent="-183515" algn="l">
                <a:lnSpc>
                  <a:spcPts val="2550"/>
                </a:lnSpc>
                <a:buAutoNum type="arabicPeriod"/>
              </a:pPr>
              <a:r>
                <a:rPr lang="en-US" sz="1700">
                  <a:solidFill>
                    <a:srgbClr val="4B4B4A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Case study</a:t>
              </a:r>
            </a:p>
            <a:p>
              <a:pPr marL="367031" lvl="1" indent="-183515" algn="l">
                <a:lnSpc>
                  <a:spcPts val="2550"/>
                </a:lnSpc>
                <a:buAutoNum type="arabicPeriod"/>
              </a:pPr>
              <a:r>
                <a:rPr lang="en-US" sz="1700">
                  <a:solidFill>
                    <a:srgbClr val="4B4B4A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Activity</a:t>
              </a:r>
            </a:p>
            <a:p>
              <a:pPr marL="367031" lvl="1" indent="-183515" algn="l">
                <a:lnSpc>
                  <a:spcPts val="2550"/>
                </a:lnSpc>
                <a:buAutoNum type="arabicPeriod"/>
              </a:pPr>
              <a:r>
                <a:rPr lang="en-US" sz="1700">
                  <a:solidFill>
                    <a:srgbClr val="4B4B4A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Reflection</a:t>
              </a:r>
            </a:p>
            <a:p>
              <a:pPr marL="367031" lvl="1" indent="-183515" algn="l">
                <a:lnSpc>
                  <a:spcPts val="2550"/>
                </a:lnSpc>
                <a:buAutoNum type="arabicPeriod"/>
              </a:pPr>
              <a:r>
                <a:rPr lang="en-US" sz="1700">
                  <a:solidFill>
                    <a:srgbClr val="4B4B4A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Key takeaways</a:t>
              </a: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836254" y="9258300"/>
            <a:ext cx="1538935" cy="1083307"/>
            <a:chOff x="0" y="0"/>
            <a:chExt cx="1538935" cy="1083310"/>
          </a:xfrm>
        </p:grpSpPr>
        <p:sp>
          <p:nvSpPr>
            <p:cNvPr id="3" name="Freeform 3"/>
            <p:cNvSpPr/>
            <p:nvPr/>
          </p:nvSpPr>
          <p:spPr>
            <a:xfrm>
              <a:off x="63500" y="63500"/>
              <a:ext cx="1411608" cy="956310"/>
            </a:xfrm>
            <a:custGeom>
              <a:avLst/>
              <a:gdLst/>
              <a:ahLst/>
              <a:cxnLst/>
              <a:rect l="l" t="t" r="r" b="b"/>
              <a:pathLst>
                <a:path w="1411608" h="956310">
                  <a:moveTo>
                    <a:pt x="529591" y="0"/>
                  </a:moveTo>
                  <a:cubicBezTo>
                    <a:pt x="395479" y="0"/>
                    <a:pt x="281052" y="31115"/>
                    <a:pt x="184531" y="111379"/>
                  </a:cubicBezTo>
                  <a:cubicBezTo>
                    <a:pt x="65532" y="210439"/>
                    <a:pt x="0" y="347599"/>
                    <a:pt x="0" y="573024"/>
                  </a:cubicBezTo>
                  <a:cubicBezTo>
                    <a:pt x="0" y="701548"/>
                    <a:pt x="18669" y="829310"/>
                    <a:pt x="55880" y="956310"/>
                  </a:cubicBezTo>
                  <a:lnTo>
                    <a:pt x="552197" y="956310"/>
                  </a:lnTo>
                  <a:cubicBezTo>
                    <a:pt x="586487" y="917702"/>
                    <a:pt x="622174" y="879602"/>
                    <a:pt x="659258" y="842010"/>
                  </a:cubicBezTo>
                  <a:cubicBezTo>
                    <a:pt x="866015" y="632587"/>
                    <a:pt x="1104521" y="449580"/>
                    <a:pt x="1374778" y="293370"/>
                  </a:cubicBezTo>
                  <a:lnTo>
                    <a:pt x="1411608" y="272923"/>
                  </a:lnTo>
                  <a:cubicBezTo>
                    <a:pt x="1399543" y="265938"/>
                    <a:pt x="1387224" y="258191"/>
                    <a:pt x="1374778" y="251206"/>
                  </a:cubicBezTo>
                  <a:cubicBezTo>
                    <a:pt x="1104521" y="94996"/>
                    <a:pt x="898400" y="41656"/>
                    <a:pt x="691770" y="12573"/>
                  </a:cubicBezTo>
                  <a:cubicBezTo>
                    <a:pt x="634747" y="4572"/>
                    <a:pt x="580772" y="0"/>
                    <a:pt x="529591" y="0"/>
                  </a:cubicBezTo>
                  <a:close/>
                </a:path>
              </a:pathLst>
            </a:custGeom>
            <a:solidFill>
              <a:srgbClr val="40295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1475108" y="336423"/>
              <a:ext cx="254" cy="683387"/>
            </a:xfrm>
            <a:custGeom>
              <a:avLst/>
              <a:gdLst/>
              <a:ahLst/>
              <a:cxnLst/>
              <a:rect l="l" t="t" r="r" b="b"/>
              <a:pathLst>
                <a:path w="254" h="683387">
                  <a:moveTo>
                    <a:pt x="0" y="0"/>
                  </a:moveTo>
                  <a:lnTo>
                    <a:pt x="0" y="683387"/>
                  </a:lnTo>
                  <a:lnTo>
                    <a:pt x="254" y="683387"/>
                  </a:lnTo>
                  <a:lnTo>
                    <a:pt x="254" y="254"/>
                  </a:lnTo>
                  <a:cubicBezTo>
                    <a:pt x="127" y="254"/>
                    <a:pt x="0" y="127"/>
                    <a:pt x="0" y="127"/>
                  </a:cubicBezTo>
                  <a:close/>
                </a:path>
              </a:pathLst>
            </a:custGeom>
            <a:solidFill>
              <a:srgbClr val="40295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5"/>
            <p:cNvSpPr/>
            <p:nvPr/>
          </p:nvSpPr>
          <p:spPr>
            <a:xfrm>
              <a:off x="1475235" y="336169"/>
              <a:ext cx="254" cy="381"/>
            </a:xfrm>
            <a:custGeom>
              <a:avLst/>
              <a:gdLst/>
              <a:ahLst/>
              <a:cxnLst/>
              <a:rect l="l" t="t" r="r" b="b"/>
              <a:pathLst>
                <a:path w="254" h="381">
                  <a:moveTo>
                    <a:pt x="254" y="127"/>
                  </a:moveTo>
                  <a:cubicBezTo>
                    <a:pt x="127" y="127"/>
                    <a:pt x="0" y="254"/>
                    <a:pt x="0" y="254"/>
                  </a:cubicBezTo>
                  <a:cubicBezTo>
                    <a:pt x="127" y="254"/>
                    <a:pt x="254" y="381"/>
                    <a:pt x="254" y="381"/>
                  </a:cubicBezTo>
                  <a:lnTo>
                    <a:pt x="254" y="0"/>
                  </a:lnTo>
                  <a:close/>
                </a:path>
              </a:pathLst>
            </a:custGeom>
            <a:solidFill>
              <a:srgbClr val="3BC9D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Freeform 6"/>
            <p:cNvSpPr/>
            <p:nvPr/>
          </p:nvSpPr>
          <p:spPr>
            <a:xfrm>
              <a:off x="615824" y="336423"/>
              <a:ext cx="859411" cy="683387"/>
            </a:xfrm>
            <a:custGeom>
              <a:avLst/>
              <a:gdLst/>
              <a:ahLst/>
              <a:cxnLst/>
              <a:rect l="l" t="t" r="r" b="b"/>
              <a:pathLst>
                <a:path w="859411" h="683387">
                  <a:moveTo>
                    <a:pt x="859284" y="0"/>
                  </a:moveTo>
                  <a:lnTo>
                    <a:pt x="822454" y="20447"/>
                  </a:lnTo>
                  <a:cubicBezTo>
                    <a:pt x="552197" y="176657"/>
                    <a:pt x="313691" y="359664"/>
                    <a:pt x="107061" y="569087"/>
                  </a:cubicBezTo>
                  <a:cubicBezTo>
                    <a:pt x="69850" y="606806"/>
                    <a:pt x="34163" y="644906"/>
                    <a:pt x="0" y="683387"/>
                  </a:cubicBezTo>
                  <a:lnTo>
                    <a:pt x="859411" y="683387"/>
                  </a:lnTo>
                  <a:lnTo>
                    <a:pt x="859411" y="0"/>
                  </a:lnTo>
                  <a:close/>
                </a:path>
              </a:pathLst>
            </a:custGeom>
            <a:solidFill>
              <a:srgbClr val="3BC9D4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977676" y="2793018"/>
            <a:ext cx="5918073" cy="4063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dirty="0">
                <a:solidFill>
                  <a:srgbClr val="4B4B4A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  <a:sym typeface="Open Sans Medium"/>
              </a:rPr>
              <a:t>Understand what enterprise means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17823" y="3783930"/>
            <a:ext cx="7856989" cy="4063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dirty="0">
                <a:solidFill>
                  <a:srgbClr val="4B4B4A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  <a:sym typeface="Open Sans Medium"/>
              </a:rPr>
              <a:t>Explore business opportunities in the South of Scotland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977676" y="4767982"/>
            <a:ext cx="7469206" cy="4063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dirty="0">
                <a:solidFill>
                  <a:srgbClr val="4B4B4A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  <a:sym typeface="Open Sans Medium"/>
              </a:rPr>
              <a:t>Learn how local entrepreneurs started their journey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977676" y="5757309"/>
            <a:ext cx="5918073" cy="4063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dirty="0">
                <a:solidFill>
                  <a:srgbClr val="4B4B4A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  <a:sym typeface="Open Sans Medium"/>
              </a:rPr>
              <a:t>Reflect on your own ideas and interests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259300" y="9450703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b="1">
                <a:solidFill>
                  <a:srgbClr val="FFFFFF"/>
                </a:solidFill>
                <a:latin typeface="Open Sans Medium"/>
                <a:ea typeface="Open Sans Medium"/>
                <a:cs typeface="Open Sans Medium"/>
                <a:sym typeface="Open Sans Medium"/>
              </a:rPr>
              <a:t>3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28700" y="942975"/>
            <a:ext cx="13855293" cy="811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19"/>
              </a:lnSpc>
              <a:spcBef>
                <a:spcPct val="0"/>
              </a:spcBef>
            </a:pPr>
            <a:r>
              <a:rPr lang="en-US" sz="4800" b="1">
                <a:solidFill>
                  <a:srgbClr val="177478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Learning Objectives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28700" y="1802418"/>
            <a:ext cx="13855293" cy="2871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80"/>
              </a:lnSpc>
              <a:spcBef>
                <a:spcPct val="0"/>
              </a:spcBef>
            </a:pPr>
            <a:r>
              <a:rPr lang="en-US" sz="1700" dirty="0">
                <a:solidFill>
                  <a:srgbClr val="834E95"/>
                </a:solidFill>
                <a:latin typeface="Open Sans Light"/>
                <a:ea typeface="Open Sans Light"/>
                <a:cs typeface="Open Sans Light"/>
                <a:sym typeface="Open Sans"/>
              </a:rPr>
              <a:t>By the end of this module, you will: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8700" y="7319417"/>
            <a:ext cx="12458700" cy="7965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719"/>
              </a:lnSpc>
              <a:spcBef>
                <a:spcPct val="0"/>
              </a:spcBef>
            </a:pPr>
            <a:r>
              <a:rPr lang="en-US" sz="4800" b="1" dirty="0">
                <a:solidFill>
                  <a:srgbClr val="834E95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What does “enterprise” mean to you?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1028700" y="2654588"/>
            <a:ext cx="711200" cy="711200"/>
            <a:chOff x="0" y="0"/>
            <a:chExt cx="948267" cy="948267"/>
          </a:xfrm>
        </p:grpSpPr>
        <p:grpSp>
          <p:nvGrpSpPr>
            <p:cNvPr id="18" name="Group 18"/>
            <p:cNvGrpSpPr/>
            <p:nvPr/>
          </p:nvGrpSpPr>
          <p:grpSpPr>
            <a:xfrm>
              <a:off x="0" y="0"/>
              <a:ext cx="948267" cy="948267"/>
              <a:chOff x="0" y="0"/>
              <a:chExt cx="812800" cy="812800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177478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38443" tIns="38443" rIns="38443" bIns="38443" rtlCol="0" anchor="ctr"/>
              <a:lstStyle/>
              <a:p>
                <a:pPr marL="0" lvl="0" indent="0" algn="ctr">
                  <a:lnSpc>
                    <a:spcPts val="196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1" name="TextBox 21"/>
            <p:cNvSpPr txBox="1"/>
            <p:nvPr/>
          </p:nvSpPr>
          <p:spPr>
            <a:xfrm>
              <a:off x="0" y="72234"/>
              <a:ext cx="948267" cy="65642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95"/>
                </a:lnSpc>
              </a:pPr>
              <a:r>
                <a:rPr lang="en-US" sz="2799">
                  <a:solidFill>
                    <a:srgbClr val="FFFFFF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1028700" y="3638745"/>
            <a:ext cx="711200" cy="711200"/>
            <a:chOff x="0" y="0"/>
            <a:chExt cx="948267" cy="948267"/>
          </a:xfrm>
        </p:grpSpPr>
        <p:grpSp>
          <p:nvGrpSpPr>
            <p:cNvPr id="23" name="Group 23"/>
            <p:cNvGrpSpPr/>
            <p:nvPr/>
          </p:nvGrpSpPr>
          <p:grpSpPr>
            <a:xfrm>
              <a:off x="0" y="0"/>
              <a:ext cx="948267" cy="948267"/>
              <a:chOff x="0" y="0"/>
              <a:chExt cx="812800" cy="812800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177478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5" name="TextBox 25"/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38443" tIns="38443" rIns="38443" bIns="38443" rtlCol="0" anchor="ctr"/>
              <a:lstStyle/>
              <a:p>
                <a:pPr marL="0" lvl="0" indent="0" algn="ctr">
                  <a:lnSpc>
                    <a:spcPts val="196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6" name="TextBox 26"/>
            <p:cNvSpPr txBox="1"/>
            <p:nvPr/>
          </p:nvSpPr>
          <p:spPr>
            <a:xfrm>
              <a:off x="0" y="72234"/>
              <a:ext cx="948267" cy="65642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95"/>
                </a:lnSpc>
              </a:pPr>
              <a:r>
                <a:rPr lang="en-US" sz="2799">
                  <a:solidFill>
                    <a:srgbClr val="FFFFFF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2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28700" y="4622901"/>
            <a:ext cx="711200" cy="711200"/>
            <a:chOff x="0" y="0"/>
            <a:chExt cx="948267" cy="948267"/>
          </a:xfrm>
        </p:grpSpPr>
        <p:grpSp>
          <p:nvGrpSpPr>
            <p:cNvPr id="28" name="Group 28"/>
            <p:cNvGrpSpPr/>
            <p:nvPr/>
          </p:nvGrpSpPr>
          <p:grpSpPr>
            <a:xfrm>
              <a:off x="0" y="0"/>
              <a:ext cx="948267" cy="948267"/>
              <a:chOff x="0" y="0"/>
              <a:chExt cx="812800" cy="812800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177478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0" name="TextBox 30"/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38443" tIns="38443" rIns="38443" bIns="38443" rtlCol="0" anchor="ctr"/>
              <a:lstStyle/>
              <a:p>
                <a:pPr marL="0" lvl="0" indent="0" algn="ctr">
                  <a:lnSpc>
                    <a:spcPts val="196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1" name="TextBox 31"/>
            <p:cNvSpPr txBox="1"/>
            <p:nvPr/>
          </p:nvSpPr>
          <p:spPr>
            <a:xfrm>
              <a:off x="0" y="72234"/>
              <a:ext cx="948267" cy="65642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95"/>
                </a:lnSpc>
              </a:pPr>
              <a:r>
                <a:rPr lang="en-US" sz="2799">
                  <a:solidFill>
                    <a:srgbClr val="FFFFFF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3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1028700" y="5607058"/>
            <a:ext cx="711200" cy="711200"/>
            <a:chOff x="0" y="0"/>
            <a:chExt cx="812800" cy="812800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177478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38443" tIns="38443" rIns="38443" bIns="38443" rtlCol="0" anchor="ctr"/>
            <a:lstStyle/>
            <a:p>
              <a:pPr marL="0" lvl="0" indent="0"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028700" y="5637421"/>
            <a:ext cx="711200" cy="5161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95"/>
              </a:lnSpc>
            </a:pPr>
            <a:r>
              <a:rPr lang="en-US" sz="2799">
                <a:solidFill>
                  <a:srgbClr val="FFFFFF"/>
                </a:solidFill>
                <a:latin typeface="Open Sans Light"/>
                <a:ea typeface="Open Sans Light"/>
                <a:cs typeface="Open Sans Light"/>
                <a:sym typeface="Open Sans"/>
              </a:rPr>
              <a:t>4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E9A516F-91B7-16B0-B7EC-A36DEB50D9B6}"/>
              </a:ext>
            </a:extLst>
          </p:cNvPr>
          <p:cNvSpPr txBox="1"/>
          <p:nvPr/>
        </p:nvSpPr>
        <p:spPr>
          <a:xfrm>
            <a:off x="12237900" y="1720216"/>
            <a:ext cx="46618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4B4B4A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</a:rPr>
              <a:t>Businesses in the South of Scotland Video</a:t>
            </a:r>
          </a:p>
        </p:txBody>
      </p:sp>
      <p:pic>
        <p:nvPicPr>
          <p:cNvPr id="15" name="Mod 1_9B28A7C6-21F9-4BD9-AFBF-8745C7F2B19B.mp4">
            <a:hlinkClick r:id="" action="ppaction://media"/>
            <a:extLst>
              <a:ext uri="{FF2B5EF4-FFF2-40B4-BE49-F238E27FC236}">
                <a16:creationId xmlns:a16="http://schemas.microsoft.com/office/drawing/2014/main" id="{C75E1942-907B-DAF1-5C63-B536C876541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012587" y="2142688"/>
            <a:ext cx="8087731" cy="454934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96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836254" y="9258300"/>
            <a:ext cx="1538935" cy="1083307"/>
            <a:chOff x="0" y="0"/>
            <a:chExt cx="1538935" cy="1083310"/>
          </a:xfrm>
        </p:grpSpPr>
        <p:sp>
          <p:nvSpPr>
            <p:cNvPr id="3" name="Freeform 3"/>
            <p:cNvSpPr/>
            <p:nvPr/>
          </p:nvSpPr>
          <p:spPr>
            <a:xfrm>
              <a:off x="63500" y="63500"/>
              <a:ext cx="1411608" cy="956310"/>
            </a:xfrm>
            <a:custGeom>
              <a:avLst/>
              <a:gdLst/>
              <a:ahLst/>
              <a:cxnLst/>
              <a:rect l="l" t="t" r="r" b="b"/>
              <a:pathLst>
                <a:path w="1411608" h="956310">
                  <a:moveTo>
                    <a:pt x="529591" y="0"/>
                  </a:moveTo>
                  <a:cubicBezTo>
                    <a:pt x="395479" y="0"/>
                    <a:pt x="281052" y="31115"/>
                    <a:pt x="184531" y="111379"/>
                  </a:cubicBezTo>
                  <a:cubicBezTo>
                    <a:pt x="65532" y="210439"/>
                    <a:pt x="0" y="347599"/>
                    <a:pt x="0" y="573024"/>
                  </a:cubicBezTo>
                  <a:cubicBezTo>
                    <a:pt x="0" y="701548"/>
                    <a:pt x="18669" y="829310"/>
                    <a:pt x="55880" y="956310"/>
                  </a:cubicBezTo>
                  <a:lnTo>
                    <a:pt x="552197" y="956310"/>
                  </a:lnTo>
                  <a:cubicBezTo>
                    <a:pt x="586487" y="917702"/>
                    <a:pt x="622174" y="879602"/>
                    <a:pt x="659258" y="842010"/>
                  </a:cubicBezTo>
                  <a:cubicBezTo>
                    <a:pt x="866015" y="632587"/>
                    <a:pt x="1104521" y="449580"/>
                    <a:pt x="1374778" y="293370"/>
                  </a:cubicBezTo>
                  <a:lnTo>
                    <a:pt x="1411608" y="272923"/>
                  </a:lnTo>
                  <a:cubicBezTo>
                    <a:pt x="1399543" y="265938"/>
                    <a:pt x="1387224" y="258191"/>
                    <a:pt x="1374778" y="251206"/>
                  </a:cubicBezTo>
                  <a:cubicBezTo>
                    <a:pt x="1104521" y="94996"/>
                    <a:pt x="898400" y="41656"/>
                    <a:pt x="691770" y="12573"/>
                  </a:cubicBezTo>
                  <a:cubicBezTo>
                    <a:pt x="634747" y="4572"/>
                    <a:pt x="580772" y="0"/>
                    <a:pt x="529591" y="0"/>
                  </a:cubicBezTo>
                  <a:close/>
                </a:path>
              </a:pathLst>
            </a:custGeom>
            <a:solidFill>
              <a:srgbClr val="40295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1475108" y="336423"/>
              <a:ext cx="254" cy="683387"/>
            </a:xfrm>
            <a:custGeom>
              <a:avLst/>
              <a:gdLst/>
              <a:ahLst/>
              <a:cxnLst/>
              <a:rect l="l" t="t" r="r" b="b"/>
              <a:pathLst>
                <a:path w="254" h="683387">
                  <a:moveTo>
                    <a:pt x="0" y="0"/>
                  </a:moveTo>
                  <a:lnTo>
                    <a:pt x="0" y="683387"/>
                  </a:lnTo>
                  <a:lnTo>
                    <a:pt x="254" y="683387"/>
                  </a:lnTo>
                  <a:lnTo>
                    <a:pt x="254" y="254"/>
                  </a:lnTo>
                  <a:cubicBezTo>
                    <a:pt x="127" y="254"/>
                    <a:pt x="0" y="127"/>
                    <a:pt x="0" y="127"/>
                  </a:cubicBezTo>
                  <a:close/>
                </a:path>
              </a:pathLst>
            </a:custGeom>
            <a:solidFill>
              <a:srgbClr val="40295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5"/>
            <p:cNvSpPr/>
            <p:nvPr/>
          </p:nvSpPr>
          <p:spPr>
            <a:xfrm>
              <a:off x="1475235" y="336169"/>
              <a:ext cx="254" cy="381"/>
            </a:xfrm>
            <a:custGeom>
              <a:avLst/>
              <a:gdLst/>
              <a:ahLst/>
              <a:cxnLst/>
              <a:rect l="l" t="t" r="r" b="b"/>
              <a:pathLst>
                <a:path w="254" h="381">
                  <a:moveTo>
                    <a:pt x="254" y="127"/>
                  </a:moveTo>
                  <a:cubicBezTo>
                    <a:pt x="127" y="127"/>
                    <a:pt x="0" y="254"/>
                    <a:pt x="0" y="254"/>
                  </a:cubicBezTo>
                  <a:cubicBezTo>
                    <a:pt x="127" y="254"/>
                    <a:pt x="254" y="381"/>
                    <a:pt x="254" y="381"/>
                  </a:cubicBezTo>
                  <a:lnTo>
                    <a:pt x="254" y="0"/>
                  </a:lnTo>
                  <a:close/>
                </a:path>
              </a:pathLst>
            </a:custGeom>
            <a:solidFill>
              <a:srgbClr val="3BC9D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Freeform 6"/>
            <p:cNvSpPr/>
            <p:nvPr/>
          </p:nvSpPr>
          <p:spPr>
            <a:xfrm>
              <a:off x="615824" y="336423"/>
              <a:ext cx="859411" cy="683387"/>
            </a:xfrm>
            <a:custGeom>
              <a:avLst/>
              <a:gdLst/>
              <a:ahLst/>
              <a:cxnLst/>
              <a:rect l="l" t="t" r="r" b="b"/>
              <a:pathLst>
                <a:path w="859411" h="683387">
                  <a:moveTo>
                    <a:pt x="859284" y="0"/>
                  </a:moveTo>
                  <a:lnTo>
                    <a:pt x="822454" y="20447"/>
                  </a:lnTo>
                  <a:cubicBezTo>
                    <a:pt x="552197" y="176657"/>
                    <a:pt x="313691" y="359664"/>
                    <a:pt x="107061" y="569087"/>
                  </a:cubicBezTo>
                  <a:cubicBezTo>
                    <a:pt x="69850" y="606806"/>
                    <a:pt x="34163" y="644906"/>
                    <a:pt x="0" y="683387"/>
                  </a:cubicBezTo>
                  <a:lnTo>
                    <a:pt x="859411" y="683387"/>
                  </a:lnTo>
                  <a:lnTo>
                    <a:pt x="859411" y="0"/>
                  </a:lnTo>
                  <a:close/>
                </a:path>
              </a:pathLst>
            </a:custGeom>
            <a:solidFill>
              <a:srgbClr val="3BC9D4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Freeform 7"/>
          <p:cNvSpPr/>
          <p:nvPr/>
        </p:nvSpPr>
        <p:spPr>
          <a:xfrm>
            <a:off x="5349073" y="4572032"/>
            <a:ext cx="7589855" cy="4478014"/>
          </a:xfrm>
          <a:custGeom>
            <a:avLst/>
            <a:gdLst/>
            <a:ahLst/>
            <a:cxnLst/>
            <a:rect l="l" t="t" r="r" b="b"/>
            <a:pathLst>
              <a:path w="7589855" h="4478014">
                <a:moveTo>
                  <a:pt x="0" y="0"/>
                </a:moveTo>
                <a:lnTo>
                  <a:pt x="7589854" y="0"/>
                </a:lnTo>
                <a:lnTo>
                  <a:pt x="7589854" y="4478014"/>
                </a:lnTo>
                <a:lnTo>
                  <a:pt x="0" y="44780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TextBox 8"/>
          <p:cNvSpPr txBox="1"/>
          <p:nvPr/>
        </p:nvSpPr>
        <p:spPr>
          <a:xfrm>
            <a:off x="1028700" y="2095849"/>
            <a:ext cx="16230600" cy="1653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dirty="0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rPr>
              <a:t>Enterprise is much more than just a business term... it’s a mindset. </a:t>
            </a:r>
          </a:p>
          <a:p>
            <a:pPr algn="l">
              <a:lnSpc>
                <a:spcPts val="3359"/>
              </a:lnSpc>
            </a:pPr>
            <a:r>
              <a:rPr lang="en-US" sz="2399" dirty="0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rPr>
              <a:t>At its heart, enterprise is about being proactive, creative, and resourceful to make things happen.</a:t>
            </a:r>
          </a:p>
          <a:p>
            <a:pPr algn="l">
              <a:lnSpc>
                <a:spcPts val="3359"/>
              </a:lnSpc>
            </a:pPr>
            <a:endParaRPr lang="en-US" sz="2399" dirty="0">
              <a:solidFill>
                <a:srgbClr val="4B4B4A"/>
              </a:solidFill>
              <a:latin typeface="Open Sans Light"/>
              <a:ea typeface="Open Sans Light"/>
              <a:cs typeface="Open Sans Light"/>
              <a:sym typeface="Open Sans"/>
            </a:endParaRPr>
          </a:p>
          <a:p>
            <a:pPr algn="l">
              <a:lnSpc>
                <a:spcPts val="3359"/>
              </a:lnSpc>
            </a:pPr>
            <a:r>
              <a:rPr lang="en-US" sz="2399" dirty="0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rPr>
              <a:t>Whether you are launching a global company or a local project, enterprise involves four key actions: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7259300" y="9450703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b="1">
                <a:solidFill>
                  <a:srgbClr val="FFFFFF"/>
                </a:solidFill>
                <a:latin typeface="Open Sans Medium"/>
                <a:ea typeface="Open Sans Medium"/>
                <a:cs typeface="Open Sans Medium"/>
                <a:sym typeface="Open Sans Medium"/>
              </a:rPr>
              <a:t>4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942975"/>
            <a:ext cx="13855293" cy="811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19"/>
              </a:lnSpc>
              <a:spcBef>
                <a:spcPct val="0"/>
              </a:spcBef>
            </a:pPr>
            <a:r>
              <a:rPr lang="en-US" sz="4800" b="1" dirty="0">
                <a:solidFill>
                  <a:srgbClr val="177478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So, what is “Enterprise”?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543661" y="4716780"/>
            <a:ext cx="3024428" cy="8153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FFFFFF"/>
                </a:solidFill>
                <a:latin typeface="Open Sans Light"/>
                <a:ea typeface="Open Sans Light"/>
                <a:cs typeface="Open Sans Light"/>
                <a:sym typeface="Open Sans"/>
              </a:rPr>
              <a:t>Spotting Opportunities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182497" y="4795567"/>
            <a:ext cx="2324264" cy="8153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rPr>
              <a:t>Solving Problems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403628" y="7609495"/>
            <a:ext cx="3304494" cy="8153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FFFFFF"/>
                </a:solidFill>
                <a:latin typeface="Open Sans Light"/>
                <a:ea typeface="Open Sans Light"/>
                <a:cs typeface="Open Sans Light"/>
                <a:sym typeface="Open Sans"/>
              </a:rPr>
              <a:t>Turning Ideas into Action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338687" y="7609495"/>
            <a:ext cx="2011883" cy="8153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FFFFFF"/>
                </a:solidFill>
                <a:latin typeface="Open Sans Light"/>
                <a:ea typeface="Open Sans Light"/>
                <a:cs typeface="Open Sans Light"/>
                <a:sym typeface="Open Sans"/>
              </a:rPr>
              <a:t>Creating Value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728907" y="5105400"/>
            <a:ext cx="3563016" cy="8153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rPr>
              <a:t>Seeing a gap or a need that others might miss.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181320" y="7430425"/>
            <a:ext cx="3110602" cy="1234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rPr>
              <a:t>Taking that first step to move from "thinking" to "doing."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996077" y="4795567"/>
            <a:ext cx="3563016" cy="1234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rPr>
              <a:t>Finding practical ways to overcome challenges or make things better.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053227" y="6801775"/>
            <a:ext cx="3563016" cy="20726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rPr>
              <a:t>Making sure your idea benefits people, whether that's through a product, a service, or a social impact.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836254" y="9258300"/>
            <a:ext cx="1538935" cy="1083307"/>
            <a:chOff x="0" y="0"/>
            <a:chExt cx="1538935" cy="1083310"/>
          </a:xfrm>
        </p:grpSpPr>
        <p:sp>
          <p:nvSpPr>
            <p:cNvPr id="3" name="Freeform 3"/>
            <p:cNvSpPr/>
            <p:nvPr/>
          </p:nvSpPr>
          <p:spPr>
            <a:xfrm>
              <a:off x="63500" y="63500"/>
              <a:ext cx="1411608" cy="956310"/>
            </a:xfrm>
            <a:custGeom>
              <a:avLst/>
              <a:gdLst/>
              <a:ahLst/>
              <a:cxnLst/>
              <a:rect l="l" t="t" r="r" b="b"/>
              <a:pathLst>
                <a:path w="1411608" h="956310">
                  <a:moveTo>
                    <a:pt x="529591" y="0"/>
                  </a:moveTo>
                  <a:cubicBezTo>
                    <a:pt x="395479" y="0"/>
                    <a:pt x="281052" y="31115"/>
                    <a:pt x="184531" y="111379"/>
                  </a:cubicBezTo>
                  <a:cubicBezTo>
                    <a:pt x="65532" y="210439"/>
                    <a:pt x="0" y="347599"/>
                    <a:pt x="0" y="573024"/>
                  </a:cubicBezTo>
                  <a:cubicBezTo>
                    <a:pt x="0" y="701548"/>
                    <a:pt x="18669" y="829310"/>
                    <a:pt x="55880" y="956310"/>
                  </a:cubicBezTo>
                  <a:lnTo>
                    <a:pt x="552197" y="956310"/>
                  </a:lnTo>
                  <a:cubicBezTo>
                    <a:pt x="586487" y="917702"/>
                    <a:pt x="622174" y="879602"/>
                    <a:pt x="659258" y="842010"/>
                  </a:cubicBezTo>
                  <a:cubicBezTo>
                    <a:pt x="866015" y="632587"/>
                    <a:pt x="1104521" y="449580"/>
                    <a:pt x="1374778" y="293370"/>
                  </a:cubicBezTo>
                  <a:lnTo>
                    <a:pt x="1411608" y="272923"/>
                  </a:lnTo>
                  <a:cubicBezTo>
                    <a:pt x="1399543" y="265938"/>
                    <a:pt x="1387224" y="258191"/>
                    <a:pt x="1374778" y="251206"/>
                  </a:cubicBezTo>
                  <a:cubicBezTo>
                    <a:pt x="1104521" y="94996"/>
                    <a:pt x="898400" y="41656"/>
                    <a:pt x="691770" y="12573"/>
                  </a:cubicBezTo>
                  <a:cubicBezTo>
                    <a:pt x="634747" y="4572"/>
                    <a:pt x="580772" y="0"/>
                    <a:pt x="529591" y="0"/>
                  </a:cubicBezTo>
                  <a:close/>
                </a:path>
              </a:pathLst>
            </a:custGeom>
            <a:solidFill>
              <a:srgbClr val="40295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1475108" y="336423"/>
              <a:ext cx="254" cy="683387"/>
            </a:xfrm>
            <a:custGeom>
              <a:avLst/>
              <a:gdLst/>
              <a:ahLst/>
              <a:cxnLst/>
              <a:rect l="l" t="t" r="r" b="b"/>
              <a:pathLst>
                <a:path w="254" h="683387">
                  <a:moveTo>
                    <a:pt x="0" y="0"/>
                  </a:moveTo>
                  <a:lnTo>
                    <a:pt x="0" y="683387"/>
                  </a:lnTo>
                  <a:lnTo>
                    <a:pt x="254" y="683387"/>
                  </a:lnTo>
                  <a:lnTo>
                    <a:pt x="254" y="254"/>
                  </a:lnTo>
                  <a:cubicBezTo>
                    <a:pt x="127" y="254"/>
                    <a:pt x="0" y="127"/>
                    <a:pt x="0" y="127"/>
                  </a:cubicBezTo>
                  <a:close/>
                </a:path>
              </a:pathLst>
            </a:custGeom>
            <a:solidFill>
              <a:srgbClr val="40295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5"/>
            <p:cNvSpPr/>
            <p:nvPr/>
          </p:nvSpPr>
          <p:spPr>
            <a:xfrm>
              <a:off x="1475235" y="336169"/>
              <a:ext cx="254" cy="381"/>
            </a:xfrm>
            <a:custGeom>
              <a:avLst/>
              <a:gdLst/>
              <a:ahLst/>
              <a:cxnLst/>
              <a:rect l="l" t="t" r="r" b="b"/>
              <a:pathLst>
                <a:path w="254" h="381">
                  <a:moveTo>
                    <a:pt x="254" y="127"/>
                  </a:moveTo>
                  <a:cubicBezTo>
                    <a:pt x="127" y="127"/>
                    <a:pt x="0" y="254"/>
                    <a:pt x="0" y="254"/>
                  </a:cubicBezTo>
                  <a:cubicBezTo>
                    <a:pt x="127" y="254"/>
                    <a:pt x="254" y="381"/>
                    <a:pt x="254" y="381"/>
                  </a:cubicBezTo>
                  <a:lnTo>
                    <a:pt x="254" y="0"/>
                  </a:lnTo>
                  <a:close/>
                </a:path>
              </a:pathLst>
            </a:custGeom>
            <a:solidFill>
              <a:srgbClr val="3BC9D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Freeform 6"/>
            <p:cNvSpPr/>
            <p:nvPr/>
          </p:nvSpPr>
          <p:spPr>
            <a:xfrm>
              <a:off x="615824" y="336423"/>
              <a:ext cx="859411" cy="683387"/>
            </a:xfrm>
            <a:custGeom>
              <a:avLst/>
              <a:gdLst/>
              <a:ahLst/>
              <a:cxnLst/>
              <a:rect l="l" t="t" r="r" b="b"/>
              <a:pathLst>
                <a:path w="859411" h="683387">
                  <a:moveTo>
                    <a:pt x="859284" y="0"/>
                  </a:moveTo>
                  <a:lnTo>
                    <a:pt x="822454" y="20447"/>
                  </a:lnTo>
                  <a:cubicBezTo>
                    <a:pt x="552197" y="176657"/>
                    <a:pt x="313691" y="359664"/>
                    <a:pt x="107061" y="569087"/>
                  </a:cubicBezTo>
                  <a:cubicBezTo>
                    <a:pt x="69850" y="606806"/>
                    <a:pt x="34163" y="644906"/>
                    <a:pt x="0" y="683387"/>
                  </a:cubicBezTo>
                  <a:lnTo>
                    <a:pt x="859411" y="683387"/>
                  </a:lnTo>
                  <a:lnTo>
                    <a:pt x="859411" y="0"/>
                  </a:lnTo>
                  <a:close/>
                </a:path>
              </a:pathLst>
            </a:custGeom>
            <a:solidFill>
              <a:srgbClr val="3BC9D4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7259300" y="9450703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b="1">
                <a:solidFill>
                  <a:srgbClr val="FFFFFF"/>
                </a:solidFill>
                <a:latin typeface="Open Sans Medium"/>
                <a:ea typeface="Open Sans Medium"/>
                <a:cs typeface="Open Sans Medium"/>
                <a:sym typeface="Open Sans Medium"/>
              </a:rPr>
              <a:t>5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612567"/>
            <a:ext cx="15490226" cy="16592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19"/>
              </a:lnSpc>
              <a:spcBef>
                <a:spcPct val="0"/>
              </a:spcBef>
            </a:pPr>
            <a:r>
              <a:rPr lang="en-US" sz="4800" b="1" dirty="0">
                <a:solidFill>
                  <a:srgbClr val="177478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What types of businesses do you already see in your community?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8700" y="2425947"/>
            <a:ext cx="8394013" cy="280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80"/>
              </a:lnSpc>
              <a:spcBef>
                <a:spcPct val="0"/>
              </a:spcBef>
            </a:pPr>
            <a:r>
              <a:rPr lang="en-US" sz="1700" dirty="0">
                <a:solidFill>
                  <a:srgbClr val="834E95"/>
                </a:solidFill>
                <a:latin typeface="Open Sans Light"/>
                <a:ea typeface="Open Sans Light"/>
                <a:cs typeface="Open Sans Light"/>
                <a:sym typeface="Open Sans"/>
              </a:rPr>
              <a:t>The South of Scotland has many opportunities for enterprise and innovation.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2208380" y="1560855"/>
            <a:ext cx="11978288" cy="8432957"/>
            <a:chOff x="0" y="0"/>
            <a:chExt cx="15971051" cy="11243942"/>
          </a:xfrm>
        </p:grpSpPr>
        <p:sp>
          <p:nvSpPr>
            <p:cNvPr id="11" name="Freeform 11"/>
            <p:cNvSpPr/>
            <p:nvPr/>
          </p:nvSpPr>
          <p:spPr>
            <a:xfrm>
              <a:off x="243660" y="0"/>
              <a:ext cx="15727391" cy="10985464"/>
            </a:xfrm>
            <a:custGeom>
              <a:avLst/>
              <a:gdLst/>
              <a:ahLst/>
              <a:cxnLst/>
              <a:rect l="l" t="t" r="r" b="b"/>
              <a:pathLst>
                <a:path w="15727391" h="10985464">
                  <a:moveTo>
                    <a:pt x="0" y="0"/>
                  </a:moveTo>
                  <a:lnTo>
                    <a:pt x="15727391" y="0"/>
                  </a:lnTo>
                  <a:lnTo>
                    <a:pt x="15727391" y="10985464"/>
                  </a:lnTo>
                  <a:lnTo>
                    <a:pt x="0" y="1098546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9933546" y="7656984"/>
              <a:ext cx="765392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Gretna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9052310" y="7915462"/>
              <a:ext cx="718849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Annan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9411735" y="6821105"/>
              <a:ext cx="1142355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Lockerbie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8620539" y="5006763"/>
              <a:ext cx="740922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Moffat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8008360" y="7208823"/>
              <a:ext cx="1037462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Dumfries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009056" y="5781576"/>
              <a:ext cx="999304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Thornhill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6239263" y="4877524"/>
              <a:ext cx="1086572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Sanquhar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5171684" y="7079584"/>
              <a:ext cx="579904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Dalry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5887809" y="8173940"/>
              <a:ext cx="1776146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Castle Douglas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5461637" y="9022000"/>
              <a:ext cx="1555252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Kirkcudbright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2990307" y="7915462"/>
              <a:ext cx="1830916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Newton Stewart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2698452" y="9151239"/>
              <a:ext cx="1379176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Port William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979213" y="10956889"/>
              <a:ext cx="1783176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Mull of Galloway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9538956"/>
              <a:ext cx="1294304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Portpatrick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016672" y="8763522"/>
              <a:ext cx="1085545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Stranraer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1760117" y="4748284"/>
              <a:ext cx="829559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Hawick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316242" y="2604202"/>
              <a:ext cx="899202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Peebles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1241471" y="3631144"/>
              <a:ext cx="780450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Selkirk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1631696" y="2733441"/>
              <a:ext cx="1150568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Galashiels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3013126" y="4283185"/>
              <a:ext cx="1094443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Jedburgh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3510211" y="3328221"/>
              <a:ext cx="626961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Kelso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3569416" y="1595546"/>
              <a:ext cx="567755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Duns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4321614" y="1230685"/>
              <a:ext cx="1152793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Eyemouth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3334645" y="2373257"/>
              <a:ext cx="1313126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Coldstream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836254" y="9258300"/>
            <a:ext cx="1538935" cy="1083307"/>
            <a:chOff x="0" y="0"/>
            <a:chExt cx="1538935" cy="1083310"/>
          </a:xfrm>
        </p:grpSpPr>
        <p:sp>
          <p:nvSpPr>
            <p:cNvPr id="3" name="Freeform 3"/>
            <p:cNvSpPr/>
            <p:nvPr/>
          </p:nvSpPr>
          <p:spPr>
            <a:xfrm>
              <a:off x="63500" y="63500"/>
              <a:ext cx="1411608" cy="956310"/>
            </a:xfrm>
            <a:custGeom>
              <a:avLst/>
              <a:gdLst/>
              <a:ahLst/>
              <a:cxnLst/>
              <a:rect l="l" t="t" r="r" b="b"/>
              <a:pathLst>
                <a:path w="1411608" h="956310">
                  <a:moveTo>
                    <a:pt x="529591" y="0"/>
                  </a:moveTo>
                  <a:cubicBezTo>
                    <a:pt x="395479" y="0"/>
                    <a:pt x="281052" y="31115"/>
                    <a:pt x="184531" y="111379"/>
                  </a:cubicBezTo>
                  <a:cubicBezTo>
                    <a:pt x="65532" y="210439"/>
                    <a:pt x="0" y="347599"/>
                    <a:pt x="0" y="573024"/>
                  </a:cubicBezTo>
                  <a:cubicBezTo>
                    <a:pt x="0" y="701548"/>
                    <a:pt x="18669" y="829310"/>
                    <a:pt x="55880" y="956310"/>
                  </a:cubicBezTo>
                  <a:lnTo>
                    <a:pt x="552197" y="956310"/>
                  </a:lnTo>
                  <a:cubicBezTo>
                    <a:pt x="586487" y="917702"/>
                    <a:pt x="622174" y="879602"/>
                    <a:pt x="659258" y="842010"/>
                  </a:cubicBezTo>
                  <a:cubicBezTo>
                    <a:pt x="866015" y="632587"/>
                    <a:pt x="1104521" y="449580"/>
                    <a:pt x="1374778" y="293370"/>
                  </a:cubicBezTo>
                  <a:lnTo>
                    <a:pt x="1411608" y="272923"/>
                  </a:lnTo>
                  <a:cubicBezTo>
                    <a:pt x="1399543" y="265938"/>
                    <a:pt x="1387224" y="258191"/>
                    <a:pt x="1374778" y="251206"/>
                  </a:cubicBezTo>
                  <a:cubicBezTo>
                    <a:pt x="1104521" y="94996"/>
                    <a:pt x="898400" y="41656"/>
                    <a:pt x="691770" y="12573"/>
                  </a:cubicBezTo>
                  <a:cubicBezTo>
                    <a:pt x="634747" y="4572"/>
                    <a:pt x="580772" y="0"/>
                    <a:pt x="529591" y="0"/>
                  </a:cubicBezTo>
                  <a:close/>
                </a:path>
              </a:pathLst>
            </a:custGeom>
            <a:solidFill>
              <a:srgbClr val="40295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1475108" y="336423"/>
              <a:ext cx="254" cy="683387"/>
            </a:xfrm>
            <a:custGeom>
              <a:avLst/>
              <a:gdLst/>
              <a:ahLst/>
              <a:cxnLst/>
              <a:rect l="l" t="t" r="r" b="b"/>
              <a:pathLst>
                <a:path w="254" h="683387">
                  <a:moveTo>
                    <a:pt x="0" y="0"/>
                  </a:moveTo>
                  <a:lnTo>
                    <a:pt x="0" y="683387"/>
                  </a:lnTo>
                  <a:lnTo>
                    <a:pt x="254" y="683387"/>
                  </a:lnTo>
                  <a:lnTo>
                    <a:pt x="254" y="254"/>
                  </a:lnTo>
                  <a:cubicBezTo>
                    <a:pt x="127" y="254"/>
                    <a:pt x="0" y="127"/>
                    <a:pt x="0" y="127"/>
                  </a:cubicBezTo>
                  <a:close/>
                </a:path>
              </a:pathLst>
            </a:custGeom>
            <a:solidFill>
              <a:srgbClr val="40295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5"/>
            <p:cNvSpPr/>
            <p:nvPr/>
          </p:nvSpPr>
          <p:spPr>
            <a:xfrm>
              <a:off x="1475235" y="336169"/>
              <a:ext cx="254" cy="381"/>
            </a:xfrm>
            <a:custGeom>
              <a:avLst/>
              <a:gdLst/>
              <a:ahLst/>
              <a:cxnLst/>
              <a:rect l="l" t="t" r="r" b="b"/>
              <a:pathLst>
                <a:path w="254" h="381">
                  <a:moveTo>
                    <a:pt x="254" y="127"/>
                  </a:moveTo>
                  <a:cubicBezTo>
                    <a:pt x="127" y="127"/>
                    <a:pt x="0" y="254"/>
                    <a:pt x="0" y="254"/>
                  </a:cubicBezTo>
                  <a:cubicBezTo>
                    <a:pt x="127" y="254"/>
                    <a:pt x="254" y="381"/>
                    <a:pt x="254" y="381"/>
                  </a:cubicBezTo>
                  <a:lnTo>
                    <a:pt x="254" y="0"/>
                  </a:lnTo>
                  <a:close/>
                </a:path>
              </a:pathLst>
            </a:custGeom>
            <a:solidFill>
              <a:srgbClr val="3BC9D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Freeform 6"/>
            <p:cNvSpPr/>
            <p:nvPr/>
          </p:nvSpPr>
          <p:spPr>
            <a:xfrm>
              <a:off x="615824" y="336423"/>
              <a:ext cx="859411" cy="683387"/>
            </a:xfrm>
            <a:custGeom>
              <a:avLst/>
              <a:gdLst/>
              <a:ahLst/>
              <a:cxnLst/>
              <a:rect l="l" t="t" r="r" b="b"/>
              <a:pathLst>
                <a:path w="859411" h="683387">
                  <a:moveTo>
                    <a:pt x="859284" y="0"/>
                  </a:moveTo>
                  <a:lnTo>
                    <a:pt x="822454" y="20447"/>
                  </a:lnTo>
                  <a:cubicBezTo>
                    <a:pt x="552197" y="176657"/>
                    <a:pt x="313691" y="359664"/>
                    <a:pt x="107061" y="569087"/>
                  </a:cubicBezTo>
                  <a:cubicBezTo>
                    <a:pt x="69850" y="606806"/>
                    <a:pt x="34163" y="644906"/>
                    <a:pt x="0" y="683387"/>
                  </a:cubicBezTo>
                  <a:lnTo>
                    <a:pt x="859411" y="683387"/>
                  </a:lnTo>
                  <a:lnTo>
                    <a:pt x="859411" y="0"/>
                  </a:lnTo>
                  <a:close/>
                </a:path>
              </a:pathLst>
            </a:custGeom>
            <a:solidFill>
              <a:srgbClr val="3BC9D4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028700" y="2494868"/>
            <a:ext cx="12262790" cy="7101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 b="1" dirty="0">
                <a:solidFill>
                  <a:srgbClr val="4B4B4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Key sectors include: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399" b="1" dirty="0">
              <a:solidFill>
                <a:srgbClr val="4B4B4A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 dirty="0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rPr>
              <a:t>• </a:t>
            </a:r>
            <a:r>
              <a:rPr lang="en-US" sz="2399" b="1" dirty="0">
                <a:solidFill>
                  <a:srgbClr val="4B4B4A"/>
                </a:solidFill>
                <a:latin typeface="Open Sans Medium"/>
                <a:ea typeface="Open Sans Medium"/>
                <a:cs typeface="Open Sans Medium"/>
                <a:sym typeface="Open Sans Medium"/>
              </a:rPr>
              <a:t>Tourism and hospitality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 dirty="0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rPr>
              <a:t>Visitors travel to the region for its landscapes, history and outdoor activities.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399" dirty="0">
              <a:solidFill>
                <a:srgbClr val="4B4B4A"/>
              </a:solidFill>
              <a:latin typeface="Open Sans Light"/>
              <a:ea typeface="Open Sans Light"/>
              <a:cs typeface="Open Sans Light"/>
              <a:sym typeface="Open Sans"/>
            </a:endParaRP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 b="1" dirty="0">
                <a:solidFill>
                  <a:srgbClr val="4B4B4A"/>
                </a:solidFill>
                <a:latin typeface="Open Sans Medium"/>
                <a:ea typeface="Open Sans Medium"/>
                <a:cs typeface="Open Sans Medium"/>
                <a:sym typeface="Open Sans Medium"/>
              </a:rPr>
              <a:t>• Food and drink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 dirty="0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rPr>
              <a:t>Local producers, farms and small food businesses are growing across the region.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399" dirty="0">
              <a:solidFill>
                <a:srgbClr val="4B4B4A"/>
              </a:solidFill>
              <a:latin typeface="Open Sans Light"/>
              <a:ea typeface="Open Sans Light"/>
              <a:cs typeface="Open Sans Light"/>
              <a:sym typeface="Open Sans"/>
            </a:endParaRP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 b="1" dirty="0">
                <a:solidFill>
                  <a:srgbClr val="4B4B4A"/>
                </a:solidFill>
                <a:latin typeface="Open Sans Medium"/>
                <a:ea typeface="Open Sans Medium"/>
                <a:cs typeface="Open Sans Medium"/>
                <a:sym typeface="Open Sans Medium"/>
              </a:rPr>
              <a:t>• Creative and digital industries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 dirty="0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rPr>
              <a:t>Design, photography, digital marketing and online businesses can be run from anywhere.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399" dirty="0">
              <a:solidFill>
                <a:srgbClr val="4B4B4A"/>
              </a:solidFill>
              <a:latin typeface="Open Sans Light"/>
              <a:ea typeface="Open Sans Light"/>
              <a:cs typeface="Open Sans Light"/>
              <a:sym typeface="Open Sans"/>
            </a:endParaRP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 b="1" dirty="0">
                <a:solidFill>
                  <a:srgbClr val="4B4B4A"/>
                </a:solidFill>
                <a:latin typeface="Open Sans Medium"/>
                <a:ea typeface="Open Sans Medium"/>
                <a:cs typeface="Open Sans Medium"/>
                <a:sym typeface="Open Sans Medium"/>
              </a:rPr>
              <a:t>• Green and sustainable businesses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 dirty="0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rPr>
              <a:t>Renewable energy, eco-tourism and sustainability projects are increasing.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399" dirty="0">
              <a:solidFill>
                <a:srgbClr val="4B4B4A"/>
              </a:solidFill>
              <a:latin typeface="Open Sans Light"/>
              <a:ea typeface="Open Sans Light"/>
              <a:cs typeface="Open Sans Light"/>
              <a:sym typeface="Open Sans"/>
            </a:endParaRP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 b="1" dirty="0">
                <a:solidFill>
                  <a:srgbClr val="4B4B4A"/>
                </a:solidFill>
                <a:latin typeface="Open Sans Medium"/>
                <a:ea typeface="Open Sans Medium"/>
                <a:cs typeface="Open Sans Medium"/>
                <a:sym typeface="Open Sans Medium"/>
              </a:rPr>
              <a:t>• Community enterprises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 dirty="0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rPr>
              <a:t>Projects that support local people, events and services.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7259300" y="9450703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b="1">
                <a:solidFill>
                  <a:srgbClr val="FFFFFF"/>
                </a:solidFill>
                <a:latin typeface="Open Sans Medium"/>
                <a:ea typeface="Open Sans Medium"/>
                <a:cs typeface="Open Sans Medium"/>
                <a:sym typeface="Open Sans Medium"/>
              </a:rPr>
              <a:t>6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8700" y="942975"/>
            <a:ext cx="15845554" cy="7392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051"/>
              </a:lnSpc>
              <a:spcBef>
                <a:spcPct val="0"/>
              </a:spcBef>
            </a:pPr>
            <a:r>
              <a:rPr lang="en-US" sz="4322" b="1" dirty="0">
                <a:solidFill>
                  <a:srgbClr val="177478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Enterprise Opportunities in the South of Scotland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1842971"/>
            <a:ext cx="13855293" cy="280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80"/>
              </a:lnSpc>
              <a:spcBef>
                <a:spcPct val="0"/>
              </a:spcBef>
            </a:pPr>
            <a:r>
              <a:rPr lang="en-US" sz="1700">
                <a:solidFill>
                  <a:srgbClr val="834E95"/>
                </a:solidFill>
                <a:latin typeface="Open Sans Light"/>
                <a:ea typeface="Open Sans Light"/>
                <a:cs typeface="Open Sans Light"/>
                <a:sym typeface="Open Sans"/>
              </a:rPr>
              <a:t>The South of Scotland has many opportunities for enterprise and innovation.</a:t>
            </a:r>
          </a:p>
        </p:txBody>
      </p:sp>
      <p:pic>
        <p:nvPicPr>
          <p:cNvPr id="60" name="Picture 59">
            <a:extLst>
              <a:ext uri="{FF2B5EF4-FFF2-40B4-BE49-F238E27FC236}">
                <a16:creationId xmlns:a16="http://schemas.microsoft.com/office/drawing/2014/main" id="{25560027-1E47-F41F-10CF-21167FB0F007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73000" y="942975"/>
            <a:ext cx="5495804" cy="382008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836254" y="9258300"/>
            <a:ext cx="1538935" cy="1083307"/>
            <a:chOff x="0" y="0"/>
            <a:chExt cx="1538935" cy="1083310"/>
          </a:xfrm>
        </p:grpSpPr>
        <p:sp>
          <p:nvSpPr>
            <p:cNvPr id="3" name="Freeform 3"/>
            <p:cNvSpPr/>
            <p:nvPr/>
          </p:nvSpPr>
          <p:spPr>
            <a:xfrm>
              <a:off x="63500" y="63500"/>
              <a:ext cx="1411608" cy="956310"/>
            </a:xfrm>
            <a:custGeom>
              <a:avLst/>
              <a:gdLst/>
              <a:ahLst/>
              <a:cxnLst/>
              <a:rect l="l" t="t" r="r" b="b"/>
              <a:pathLst>
                <a:path w="1411608" h="956310">
                  <a:moveTo>
                    <a:pt x="529591" y="0"/>
                  </a:moveTo>
                  <a:cubicBezTo>
                    <a:pt x="395479" y="0"/>
                    <a:pt x="281052" y="31115"/>
                    <a:pt x="184531" y="111379"/>
                  </a:cubicBezTo>
                  <a:cubicBezTo>
                    <a:pt x="65532" y="210439"/>
                    <a:pt x="0" y="347599"/>
                    <a:pt x="0" y="573024"/>
                  </a:cubicBezTo>
                  <a:cubicBezTo>
                    <a:pt x="0" y="701548"/>
                    <a:pt x="18669" y="829310"/>
                    <a:pt x="55880" y="956310"/>
                  </a:cubicBezTo>
                  <a:lnTo>
                    <a:pt x="552197" y="956310"/>
                  </a:lnTo>
                  <a:cubicBezTo>
                    <a:pt x="586487" y="917702"/>
                    <a:pt x="622174" y="879602"/>
                    <a:pt x="659258" y="842010"/>
                  </a:cubicBezTo>
                  <a:cubicBezTo>
                    <a:pt x="866015" y="632587"/>
                    <a:pt x="1104521" y="449580"/>
                    <a:pt x="1374778" y="293370"/>
                  </a:cubicBezTo>
                  <a:lnTo>
                    <a:pt x="1411608" y="272923"/>
                  </a:lnTo>
                  <a:cubicBezTo>
                    <a:pt x="1399543" y="265938"/>
                    <a:pt x="1387224" y="258191"/>
                    <a:pt x="1374778" y="251206"/>
                  </a:cubicBezTo>
                  <a:cubicBezTo>
                    <a:pt x="1104521" y="94996"/>
                    <a:pt x="898400" y="41656"/>
                    <a:pt x="691770" y="12573"/>
                  </a:cubicBezTo>
                  <a:cubicBezTo>
                    <a:pt x="634747" y="4572"/>
                    <a:pt x="580772" y="0"/>
                    <a:pt x="529591" y="0"/>
                  </a:cubicBezTo>
                  <a:close/>
                </a:path>
              </a:pathLst>
            </a:custGeom>
            <a:solidFill>
              <a:srgbClr val="40295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1475108" y="336423"/>
              <a:ext cx="254" cy="683387"/>
            </a:xfrm>
            <a:custGeom>
              <a:avLst/>
              <a:gdLst/>
              <a:ahLst/>
              <a:cxnLst/>
              <a:rect l="l" t="t" r="r" b="b"/>
              <a:pathLst>
                <a:path w="254" h="683387">
                  <a:moveTo>
                    <a:pt x="0" y="0"/>
                  </a:moveTo>
                  <a:lnTo>
                    <a:pt x="0" y="683387"/>
                  </a:lnTo>
                  <a:lnTo>
                    <a:pt x="254" y="683387"/>
                  </a:lnTo>
                  <a:lnTo>
                    <a:pt x="254" y="254"/>
                  </a:lnTo>
                  <a:cubicBezTo>
                    <a:pt x="127" y="254"/>
                    <a:pt x="0" y="127"/>
                    <a:pt x="0" y="127"/>
                  </a:cubicBezTo>
                  <a:close/>
                </a:path>
              </a:pathLst>
            </a:custGeom>
            <a:solidFill>
              <a:srgbClr val="40295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5"/>
            <p:cNvSpPr/>
            <p:nvPr/>
          </p:nvSpPr>
          <p:spPr>
            <a:xfrm>
              <a:off x="1475235" y="336169"/>
              <a:ext cx="254" cy="381"/>
            </a:xfrm>
            <a:custGeom>
              <a:avLst/>
              <a:gdLst/>
              <a:ahLst/>
              <a:cxnLst/>
              <a:rect l="l" t="t" r="r" b="b"/>
              <a:pathLst>
                <a:path w="254" h="381">
                  <a:moveTo>
                    <a:pt x="254" y="127"/>
                  </a:moveTo>
                  <a:cubicBezTo>
                    <a:pt x="127" y="127"/>
                    <a:pt x="0" y="254"/>
                    <a:pt x="0" y="254"/>
                  </a:cubicBezTo>
                  <a:cubicBezTo>
                    <a:pt x="127" y="254"/>
                    <a:pt x="254" y="381"/>
                    <a:pt x="254" y="381"/>
                  </a:cubicBezTo>
                  <a:lnTo>
                    <a:pt x="254" y="0"/>
                  </a:lnTo>
                  <a:close/>
                </a:path>
              </a:pathLst>
            </a:custGeom>
            <a:solidFill>
              <a:srgbClr val="3BC9D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Freeform 6"/>
            <p:cNvSpPr/>
            <p:nvPr/>
          </p:nvSpPr>
          <p:spPr>
            <a:xfrm>
              <a:off x="615824" y="336423"/>
              <a:ext cx="859411" cy="683387"/>
            </a:xfrm>
            <a:custGeom>
              <a:avLst/>
              <a:gdLst/>
              <a:ahLst/>
              <a:cxnLst/>
              <a:rect l="l" t="t" r="r" b="b"/>
              <a:pathLst>
                <a:path w="859411" h="683387">
                  <a:moveTo>
                    <a:pt x="859284" y="0"/>
                  </a:moveTo>
                  <a:lnTo>
                    <a:pt x="822454" y="20447"/>
                  </a:lnTo>
                  <a:cubicBezTo>
                    <a:pt x="552197" y="176657"/>
                    <a:pt x="313691" y="359664"/>
                    <a:pt x="107061" y="569087"/>
                  </a:cubicBezTo>
                  <a:cubicBezTo>
                    <a:pt x="69850" y="606806"/>
                    <a:pt x="34163" y="644906"/>
                    <a:pt x="0" y="683387"/>
                  </a:cubicBezTo>
                  <a:lnTo>
                    <a:pt x="859411" y="683387"/>
                  </a:lnTo>
                  <a:lnTo>
                    <a:pt x="859411" y="0"/>
                  </a:lnTo>
                  <a:close/>
                </a:path>
              </a:pathLst>
            </a:custGeom>
            <a:solidFill>
              <a:srgbClr val="3BC9D4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28700" y="7311007"/>
            <a:ext cx="16230600" cy="1234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b="1">
                <a:solidFill>
                  <a:srgbClr val="4B4B4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Task 5: Group Activity:</a:t>
            </a:r>
          </a:p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rPr>
              <a:t>Work in small groups to identify a local problem and "pitch" an enterprising solution using the four pillars of enterprise.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7259300" y="9450703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b="1">
                <a:solidFill>
                  <a:srgbClr val="FFFFFF"/>
                </a:solidFill>
                <a:latin typeface="Open Sans Medium"/>
                <a:ea typeface="Open Sans Medium"/>
                <a:cs typeface="Open Sans Medium"/>
                <a:sym typeface="Open Sans Medium"/>
              </a:rPr>
              <a:t>7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942975"/>
            <a:ext cx="13855293" cy="811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19"/>
              </a:lnSpc>
              <a:spcBef>
                <a:spcPct val="0"/>
              </a:spcBef>
            </a:pPr>
            <a:r>
              <a:rPr lang="en-US" sz="4800" b="1">
                <a:solidFill>
                  <a:srgbClr val="177478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What does it look like in real life?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48236" y="1799884"/>
            <a:ext cx="13855293" cy="280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80"/>
              </a:lnSpc>
              <a:spcBef>
                <a:spcPct val="0"/>
              </a:spcBef>
            </a:pPr>
            <a:r>
              <a:rPr lang="en-US" sz="1700">
                <a:solidFill>
                  <a:srgbClr val="834E95"/>
                </a:solidFill>
                <a:latin typeface="Open Sans Light"/>
                <a:ea typeface="Open Sans Light"/>
                <a:cs typeface="Open Sans Light"/>
                <a:sym typeface="Open Sans"/>
              </a:rPr>
              <a:t>Enterprise can take many different forms depending on your goals: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00BBD22-C731-927E-BB88-ED468AE1F19A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437256"/>
            <a:ext cx="14994894" cy="4191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836254" y="9258300"/>
            <a:ext cx="1538935" cy="1083307"/>
            <a:chOff x="0" y="0"/>
            <a:chExt cx="1538935" cy="1083310"/>
          </a:xfrm>
        </p:grpSpPr>
        <p:sp>
          <p:nvSpPr>
            <p:cNvPr id="3" name="Freeform 3"/>
            <p:cNvSpPr/>
            <p:nvPr/>
          </p:nvSpPr>
          <p:spPr>
            <a:xfrm>
              <a:off x="63500" y="63500"/>
              <a:ext cx="1411608" cy="956310"/>
            </a:xfrm>
            <a:custGeom>
              <a:avLst/>
              <a:gdLst/>
              <a:ahLst/>
              <a:cxnLst/>
              <a:rect l="l" t="t" r="r" b="b"/>
              <a:pathLst>
                <a:path w="1411608" h="956310">
                  <a:moveTo>
                    <a:pt x="529591" y="0"/>
                  </a:moveTo>
                  <a:cubicBezTo>
                    <a:pt x="395479" y="0"/>
                    <a:pt x="281052" y="31115"/>
                    <a:pt x="184531" y="111379"/>
                  </a:cubicBezTo>
                  <a:cubicBezTo>
                    <a:pt x="65532" y="210439"/>
                    <a:pt x="0" y="347599"/>
                    <a:pt x="0" y="573024"/>
                  </a:cubicBezTo>
                  <a:cubicBezTo>
                    <a:pt x="0" y="701548"/>
                    <a:pt x="18669" y="829310"/>
                    <a:pt x="55880" y="956310"/>
                  </a:cubicBezTo>
                  <a:lnTo>
                    <a:pt x="552197" y="956310"/>
                  </a:lnTo>
                  <a:cubicBezTo>
                    <a:pt x="586487" y="917702"/>
                    <a:pt x="622174" y="879602"/>
                    <a:pt x="659258" y="842010"/>
                  </a:cubicBezTo>
                  <a:cubicBezTo>
                    <a:pt x="866015" y="632587"/>
                    <a:pt x="1104521" y="449580"/>
                    <a:pt x="1374778" y="293370"/>
                  </a:cubicBezTo>
                  <a:lnTo>
                    <a:pt x="1411608" y="272923"/>
                  </a:lnTo>
                  <a:cubicBezTo>
                    <a:pt x="1399543" y="265938"/>
                    <a:pt x="1387224" y="258191"/>
                    <a:pt x="1374778" y="251206"/>
                  </a:cubicBezTo>
                  <a:cubicBezTo>
                    <a:pt x="1104521" y="94996"/>
                    <a:pt x="898400" y="41656"/>
                    <a:pt x="691770" y="12573"/>
                  </a:cubicBezTo>
                  <a:cubicBezTo>
                    <a:pt x="634747" y="4572"/>
                    <a:pt x="580772" y="0"/>
                    <a:pt x="529591" y="0"/>
                  </a:cubicBezTo>
                  <a:close/>
                </a:path>
              </a:pathLst>
            </a:custGeom>
            <a:solidFill>
              <a:srgbClr val="40295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1475108" y="336423"/>
              <a:ext cx="254" cy="683387"/>
            </a:xfrm>
            <a:custGeom>
              <a:avLst/>
              <a:gdLst/>
              <a:ahLst/>
              <a:cxnLst/>
              <a:rect l="l" t="t" r="r" b="b"/>
              <a:pathLst>
                <a:path w="254" h="683387">
                  <a:moveTo>
                    <a:pt x="0" y="0"/>
                  </a:moveTo>
                  <a:lnTo>
                    <a:pt x="0" y="683387"/>
                  </a:lnTo>
                  <a:lnTo>
                    <a:pt x="254" y="683387"/>
                  </a:lnTo>
                  <a:lnTo>
                    <a:pt x="254" y="254"/>
                  </a:lnTo>
                  <a:cubicBezTo>
                    <a:pt x="127" y="254"/>
                    <a:pt x="0" y="127"/>
                    <a:pt x="0" y="127"/>
                  </a:cubicBezTo>
                  <a:close/>
                </a:path>
              </a:pathLst>
            </a:custGeom>
            <a:solidFill>
              <a:srgbClr val="40295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5"/>
            <p:cNvSpPr/>
            <p:nvPr/>
          </p:nvSpPr>
          <p:spPr>
            <a:xfrm>
              <a:off x="1475235" y="336169"/>
              <a:ext cx="254" cy="381"/>
            </a:xfrm>
            <a:custGeom>
              <a:avLst/>
              <a:gdLst/>
              <a:ahLst/>
              <a:cxnLst/>
              <a:rect l="l" t="t" r="r" b="b"/>
              <a:pathLst>
                <a:path w="254" h="381">
                  <a:moveTo>
                    <a:pt x="254" y="127"/>
                  </a:moveTo>
                  <a:cubicBezTo>
                    <a:pt x="127" y="127"/>
                    <a:pt x="0" y="254"/>
                    <a:pt x="0" y="254"/>
                  </a:cubicBezTo>
                  <a:cubicBezTo>
                    <a:pt x="127" y="254"/>
                    <a:pt x="254" y="381"/>
                    <a:pt x="254" y="381"/>
                  </a:cubicBezTo>
                  <a:lnTo>
                    <a:pt x="254" y="0"/>
                  </a:lnTo>
                  <a:close/>
                </a:path>
              </a:pathLst>
            </a:custGeom>
            <a:solidFill>
              <a:srgbClr val="3BC9D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Freeform 6"/>
            <p:cNvSpPr/>
            <p:nvPr/>
          </p:nvSpPr>
          <p:spPr>
            <a:xfrm>
              <a:off x="615824" y="336423"/>
              <a:ext cx="859411" cy="683387"/>
            </a:xfrm>
            <a:custGeom>
              <a:avLst/>
              <a:gdLst/>
              <a:ahLst/>
              <a:cxnLst/>
              <a:rect l="l" t="t" r="r" b="b"/>
              <a:pathLst>
                <a:path w="859411" h="683387">
                  <a:moveTo>
                    <a:pt x="859284" y="0"/>
                  </a:moveTo>
                  <a:lnTo>
                    <a:pt x="822454" y="20447"/>
                  </a:lnTo>
                  <a:cubicBezTo>
                    <a:pt x="552197" y="176657"/>
                    <a:pt x="313691" y="359664"/>
                    <a:pt x="107061" y="569087"/>
                  </a:cubicBezTo>
                  <a:cubicBezTo>
                    <a:pt x="69850" y="606806"/>
                    <a:pt x="34163" y="644906"/>
                    <a:pt x="0" y="683387"/>
                  </a:cubicBezTo>
                  <a:lnTo>
                    <a:pt x="859411" y="683387"/>
                  </a:lnTo>
                  <a:lnTo>
                    <a:pt x="859411" y="0"/>
                  </a:lnTo>
                  <a:close/>
                </a:path>
              </a:pathLst>
            </a:custGeom>
            <a:solidFill>
              <a:srgbClr val="3BC9D4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028700" y="2515003"/>
            <a:ext cx="8853650" cy="48901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99"/>
              </a:lnSpc>
            </a:pPr>
            <a:r>
              <a:rPr lang="en-US" sz="2399" b="1">
                <a:solidFill>
                  <a:srgbClr val="4B4B4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Enterprise can:</a:t>
            </a:r>
          </a:p>
          <a:p>
            <a:pPr algn="l">
              <a:lnSpc>
                <a:spcPts val="3599"/>
              </a:lnSpc>
            </a:pPr>
            <a:r>
              <a:rPr lang="en-US" sz="2399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rPr>
              <a:t>• Create jobs and opportunities for local people</a:t>
            </a:r>
          </a:p>
          <a:p>
            <a:pPr algn="l">
              <a:lnSpc>
                <a:spcPts val="3599"/>
              </a:lnSpc>
            </a:pPr>
            <a:r>
              <a:rPr lang="en-US" sz="2399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rPr>
              <a:t>• Support local communities by providing services and activities</a:t>
            </a:r>
          </a:p>
          <a:p>
            <a:pPr algn="l">
              <a:lnSpc>
                <a:spcPts val="3599"/>
              </a:lnSpc>
            </a:pPr>
            <a:r>
              <a:rPr lang="en-US" sz="2399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rPr>
              <a:t>• Bring new ideas and innovation to an area</a:t>
            </a:r>
          </a:p>
          <a:p>
            <a:pPr algn="l">
              <a:lnSpc>
                <a:spcPts val="3599"/>
              </a:lnSpc>
            </a:pPr>
            <a:r>
              <a:rPr lang="en-US" sz="2399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rPr>
              <a:t>• Help people turn their skills and interests into careers</a:t>
            </a:r>
          </a:p>
          <a:p>
            <a:pPr algn="l">
              <a:lnSpc>
                <a:spcPts val="3599"/>
              </a:lnSpc>
            </a:pPr>
            <a:r>
              <a:rPr lang="en-US" sz="2399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rPr>
              <a:t>• Strengthen the local economy</a:t>
            </a:r>
          </a:p>
          <a:p>
            <a:pPr algn="l">
              <a:lnSpc>
                <a:spcPts val="3599"/>
              </a:lnSpc>
            </a:pPr>
            <a:endParaRPr lang="en-US" sz="2399">
              <a:solidFill>
                <a:srgbClr val="4B4B4A"/>
              </a:solidFill>
              <a:latin typeface="Open Sans Light"/>
              <a:ea typeface="Open Sans Light"/>
              <a:cs typeface="Open Sans Light"/>
              <a:sym typeface="Open Sans"/>
            </a:endParaRPr>
          </a:p>
          <a:p>
            <a:pPr algn="l">
              <a:lnSpc>
                <a:spcPts val="3599"/>
              </a:lnSpc>
            </a:pPr>
            <a:r>
              <a:rPr lang="en-US" sz="2399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rPr>
              <a:t>Enterprise is not only about making money.</a:t>
            </a:r>
          </a:p>
          <a:p>
            <a:pPr algn="l">
              <a:lnSpc>
                <a:spcPts val="3599"/>
              </a:lnSpc>
            </a:pPr>
            <a:endParaRPr lang="en-US" sz="2399">
              <a:solidFill>
                <a:srgbClr val="4B4B4A"/>
              </a:solidFill>
              <a:latin typeface="Open Sans Light"/>
              <a:ea typeface="Open Sans Light"/>
              <a:cs typeface="Open Sans Light"/>
              <a:sym typeface="Open Sans"/>
            </a:endParaRPr>
          </a:p>
          <a:p>
            <a:pPr algn="l">
              <a:lnSpc>
                <a:spcPts val="3599"/>
              </a:lnSpc>
            </a:pPr>
            <a:r>
              <a:rPr lang="en-US" sz="2399">
                <a:solidFill>
                  <a:srgbClr val="4B4B4A"/>
                </a:solidFill>
                <a:latin typeface="Open Sans Light"/>
                <a:ea typeface="Open Sans Light"/>
                <a:cs typeface="Open Sans Light"/>
                <a:sym typeface="Open Sans"/>
              </a:rPr>
              <a:t>It is also about solving problems and creating positive change.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7259300" y="9450703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b="1">
                <a:solidFill>
                  <a:srgbClr val="FFFFFF"/>
                </a:solidFill>
                <a:latin typeface="Open Sans Medium"/>
                <a:ea typeface="Open Sans Medium"/>
                <a:cs typeface="Open Sans Medium"/>
                <a:sym typeface="Open Sans Medium"/>
              </a:rPr>
              <a:t>8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8700" y="942975"/>
            <a:ext cx="9649382" cy="811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19"/>
              </a:lnSpc>
              <a:spcBef>
                <a:spcPct val="0"/>
              </a:spcBef>
            </a:pPr>
            <a:r>
              <a:rPr lang="en-US" sz="4800" b="1">
                <a:solidFill>
                  <a:srgbClr val="177478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Why Enterprise Matters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1829910"/>
            <a:ext cx="10811885" cy="280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80"/>
              </a:lnSpc>
              <a:spcBef>
                <a:spcPct val="0"/>
              </a:spcBef>
            </a:pPr>
            <a:r>
              <a:rPr lang="en-US" sz="1700">
                <a:solidFill>
                  <a:srgbClr val="834E95"/>
                </a:solidFill>
                <a:latin typeface="Open Sans Light"/>
                <a:ea typeface="Open Sans Light"/>
                <a:cs typeface="Open Sans Light"/>
                <a:sym typeface="Open Sans"/>
              </a:rPr>
              <a:t>Enterprise is important because it helps communities grow and thrive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12066335" y="858973"/>
            <a:ext cx="3381664" cy="9090557"/>
            <a:chOff x="0" y="0"/>
            <a:chExt cx="4508886" cy="12120743"/>
          </a:xfrm>
        </p:grpSpPr>
        <p:grpSp>
          <p:nvGrpSpPr>
            <p:cNvPr id="12" name="Group 12"/>
            <p:cNvGrpSpPr/>
            <p:nvPr/>
          </p:nvGrpSpPr>
          <p:grpSpPr>
            <a:xfrm rot="5400000">
              <a:off x="1431990" y="1141573"/>
              <a:ext cx="1644905" cy="853038"/>
              <a:chOff x="0" y="0"/>
              <a:chExt cx="5600700" cy="2904490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363" y="-285"/>
                <a:ext cx="5600337" cy="2905059"/>
              </a:xfrm>
              <a:custGeom>
                <a:avLst/>
                <a:gdLst/>
                <a:ahLst/>
                <a:cxnLst/>
                <a:rect l="l" t="t" r="r" b="b"/>
                <a:pathLst>
                  <a:path w="5600337" h="2905059">
                    <a:moveTo>
                      <a:pt x="5595257" y="1417605"/>
                    </a:moveTo>
                    <a:cubicBezTo>
                      <a:pt x="5564777" y="1241075"/>
                      <a:pt x="5384437" y="1122965"/>
                      <a:pt x="5254897" y="992155"/>
                    </a:cubicBezTo>
                    <a:cubicBezTo>
                      <a:pt x="5085987" y="821975"/>
                      <a:pt x="4936127" y="632745"/>
                      <a:pt x="4762137" y="472725"/>
                    </a:cubicBezTo>
                    <a:cubicBezTo>
                      <a:pt x="4537347" y="265715"/>
                      <a:pt x="4363357" y="63785"/>
                      <a:pt x="4062367" y="23145"/>
                    </a:cubicBezTo>
                    <a:cubicBezTo>
                      <a:pt x="3733437" y="-21305"/>
                      <a:pt x="2126887" y="11715"/>
                      <a:pt x="1799227" y="12985"/>
                    </a:cubicBezTo>
                    <a:cubicBezTo>
                      <a:pt x="1371237" y="15525"/>
                      <a:pt x="916577" y="18065"/>
                      <a:pt x="491127" y="86645"/>
                    </a:cubicBezTo>
                    <a:cubicBezTo>
                      <a:pt x="290467" y="118395"/>
                      <a:pt x="-275953" y="106965"/>
                      <a:pt x="162197" y="542575"/>
                    </a:cubicBezTo>
                    <a:cubicBezTo>
                      <a:pt x="364127" y="743235"/>
                      <a:pt x="648607" y="856265"/>
                      <a:pt x="821327" y="1095025"/>
                    </a:cubicBezTo>
                    <a:cubicBezTo>
                      <a:pt x="1248047" y="1681765"/>
                      <a:pt x="451757" y="2075465"/>
                      <a:pt x="162197" y="2362485"/>
                    </a:cubicBezTo>
                    <a:cubicBezTo>
                      <a:pt x="-275953" y="2798095"/>
                      <a:pt x="290467" y="2786665"/>
                      <a:pt x="491127" y="2818415"/>
                    </a:cubicBezTo>
                    <a:cubicBezTo>
                      <a:pt x="916577" y="2886995"/>
                      <a:pt x="1372507" y="2890805"/>
                      <a:pt x="1799227" y="2892075"/>
                    </a:cubicBezTo>
                    <a:cubicBezTo>
                      <a:pt x="2128157" y="2893345"/>
                      <a:pt x="3733437" y="2926365"/>
                      <a:pt x="4062367" y="2881915"/>
                    </a:cubicBezTo>
                    <a:cubicBezTo>
                      <a:pt x="4363357" y="2841275"/>
                      <a:pt x="4537347" y="2639345"/>
                      <a:pt x="4762137" y="2432335"/>
                    </a:cubicBezTo>
                    <a:cubicBezTo>
                      <a:pt x="4966607" y="2243105"/>
                      <a:pt x="5132977" y="2078005"/>
                      <a:pt x="5319667" y="1868455"/>
                    </a:cubicBezTo>
                    <a:cubicBezTo>
                      <a:pt x="5411107" y="1765585"/>
                      <a:pt x="5599067" y="1629695"/>
                      <a:pt x="5600337" y="1460785"/>
                    </a:cubicBezTo>
                    <a:cubicBezTo>
                      <a:pt x="5599067" y="1445545"/>
                      <a:pt x="5597797" y="1431575"/>
                      <a:pt x="5595257" y="1417605"/>
                    </a:cubicBezTo>
                    <a:close/>
                  </a:path>
                </a:pathLst>
              </a:custGeom>
              <a:solidFill>
                <a:srgbClr val="177478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 rot="5400000">
              <a:off x="1431990" y="4153193"/>
              <a:ext cx="1644905" cy="853038"/>
              <a:chOff x="0" y="0"/>
              <a:chExt cx="5600700" cy="2904490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363" y="-285"/>
                <a:ext cx="5600337" cy="2905059"/>
              </a:xfrm>
              <a:custGeom>
                <a:avLst/>
                <a:gdLst/>
                <a:ahLst/>
                <a:cxnLst/>
                <a:rect l="l" t="t" r="r" b="b"/>
                <a:pathLst>
                  <a:path w="5600337" h="2905059">
                    <a:moveTo>
                      <a:pt x="5595257" y="1417605"/>
                    </a:moveTo>
                    <a:cubicBezTo>
                      <a:pt x="5564777" y="1241075"/>
                      <a:pt x="5384437" y="1122965"/>
                      <a:pt x="5254897" y="992155"/>
                    </a:cubicBezTo>
                    <a:cubicBezTo>
                      <a:pt x="5085987" y="821975"/>
                      <a:pt x="4936127" y="632745"/>
                      <a:pt x="4762137" y="472725"/>
                    </a:cubicBezTo>
                    <a:cubicBezTo>
                      <a:pt x="4537347" y="265715"/>
                      <a:pt x="4363357" y="63785"/>
                      <a:pt x="4062367" y="23145"/>
                    </a:cubicBezTo>
                    <a:cubicBezTo>
                      <a:pt x="3733437" y="-21305"/>
                      <a:pt x="2126887" y="11715"/>
                      <a:pt x="1799227" y="12985"/>
                    </a:cubicBezTo>
                    <a:cubicBezTo>
                      <a:pt x="1371237" y="15525"/>
                      <a:pt x="916577" y="18065"/>
                      <a:pt x="491127" y="86645"/>
                    </a:cubicBezTo>
                    <a:cubicBezTo>
                      <a:pt x="290467" y="118395"/>
                      <a:pt x="-275953" y="106965"/>
                      <a:pt x="162197" y="542575"/>
                    </a:cubicBezTo>
                    <a:cubicBezTo>
                      <a:pt x="364127" y="743235"/>
                      <a:pt x="648607" y="856265"/>
                      <a:pt x="821327" y="1095025"/>
                    </a:cubicBezTo>
                    <a:cubicBezTo>
                      <a:pt x="1248047" y="1681765"/>
                      <a:pt x="451757" y="2075465"/>
                      <a:pt x="162197" y="2362485"/>
                    </a:cubicBezTo>
                    <a:cubicBezTo>
                      <a:pt x="-275953" y="2798095"/>
                      <a:pt x="290467" y="2786665"/>
                      <a:pt x="491127" y="2818415"/>
                    </a:cubicBezTo>
                    <a:cubicBezTo>
                      <a:pt x="916577" y="2886995"/>
                      <a:pt x="1372507" y="2890805"/>
                      <a:pt x="1799227" y="2892075"/>
                    </a:cubicBezTo>
                    <a:cubicBezTo>
                      <a:pt x="2128157" y="2893345"/>
                      <a:pt x="3733437" y="2926365"/>
                      <a:pt x="4062367" y="2881915"/>
                    </a:cubicBezTo>
                    <a:cubicBezTo>
                      <a:pt x="4363357" y="2841275"/>
                      <a:pt x="4537347" y="2639345"/>
                      <a:pt x="4762137" y="2432335"/>
                    </a:cubicBezTo>
                    <a:cubicBezTo>
                      <a:pt x="4966607" y="2243105"/>
                      <a:pt x="5132977" y="2078005"/>
                      <a:pt x="5319667" y="1868455"/>
                    </a:cubicBezTo>
                    <a:cubicBezTo>
                      <a:pt x="5411107" y="1765585"/>
                      <a:pt x="5599067" y="1629695"/>
                      <a:pt x="5600337" y="1460785"/>
                    </a:cubicBezTo>
                    <a:cubicBezTo>
                      <a:pt x="5599067" y="1445545"/>
                      <a:pt x="5597797" y="1431575"/>
                      <a:pt x="5595257" y="1417605"/>
                    </a:cubicBezTo>
                    <a:close/>
                  </a:path>
                </a:pathLst>
              </a:custGeom>
              <a:solidFill>
                <a:srgbClr val="834E95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6" name="Group 16"/>
            <p:cNvGrpSpPr/>
            <p:nvPr/>
          </p:nvGrpSpPr>
          <p:grpSpPr>
            <a:xfrm rot="5400000">
              <a:off x="1431990" y="7164814"/>
              <a:ext cx="1644905" cy="853038"/>
              <a:chOff x="0" y="0"/>
              <a:chExt cx="5600700" cy="2904490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363" y="-285"/>
                <a:ext cx="5600337" cy="2905059"/>
              </a:xfrm>
              <a:custGeom>
                <a:avLst/>
                <a:gdLst/>
                <a:ahLst/>
                <a:cxnLst/>
                <a:rect l="l" t="t" r="r" b="b"/>
                <a:pathLst>
                  <a:path w="5600337" h="2905059">
                    <a:moveTo>
                      <a:pt x="5595257" y="1417605"/>
                    </a:moveTo>
                    <a:cubicBezTo>
                      <a:pt x="5564777" y="1241075"/>
                      <a:pt x="5384437" y="1122965"/>
                      <a:pt x="5254897" y="992155"/>
                    </a:cubicBezTo>
                    <a:cubicBezTo>
                      <a:pt x="5085987" y="821975"/>
                      <a:pt x="4936127" y="632745"/>
                      <a:pt x="4762137" y="472725"/>
                    </a:cubicBezTo>
                    <a:cubicBezTo>
                      <a:pt x="4537347" y="265715"/>
                      <a:pt x="4363357" y="63785"/>
                      <a:pt x="4062367" y="23145"/>
                    </a:cubicBezTo>
                    <a:cubicBezTo>
                      <a:pt x="3733437" y="-21305"/>
                      <a:pt x="2126887" y="11715"/>
                      <a:pt x="1799227" y="12985"/>
                    </a:cubicBezTo>
                    <a:cubicBezTo>
                      <a:pt x="1371237" y="15525"/>
                      <a:pt x="916577" y="18065"/>
                      <a:pt x="491127" y="86645"/>
                    </a:cubicBezTo>
                    <a:cubicBezTo>
                      <a:pt x="290467" y="118395"/>
                      <a:pt x="-275953" y="106965"/>
                      <a:pt x="162197" y="542575"/>
                    </a:cubicBezTo>
                    <a:cubicBezTo>
                      <a:pt x="364127" y="743235"/>
                      <a:pt x="648607" y="856265"/>
                      <a:pt x="821327" y="1095025"/>
                    </a:cubicBezTo>
                    <a:cubicBezTo>
                      <a:pt x="1248047" y="1681765"/>
                      <a:pt x="451757" y="2075465"/>
                      <a:pt x="162197" y="2362485"/>
                    </a:cubicBezTo>
                    <a:cubicBezTo>
                      <a:pt x="-275953" y="2798095"/>
                      <a:pt x="290467" y="2786665"/>
                      <a:pt x="491127" y="2818415"/>
                    </a:cubicBezTo>
                    <a:cubicBezTo>
                      <a:pt x="916577" y="2886995"/>
                      <a:pt x="1372507" y="2890805"/>
                      <a:pt x="1799227" y="2892075"/>
                    </a:cubicBezTo>
                    <a:cubicBezTo>
                      <a:pt x="2128157" y="2893345"/>
                      <a:pt x="3733437" y="2926365"/>
                      <a:pt x="4062367" y="2881915"/>
                    </a:cubicBezTo>
                    <a:cubicBezTo>
                      <a:pt x="4363357" y="2841275"/>
                      <a:pt x="4537347" y="2639345"/>
                      <a:pt x="4762137" y="2432335"/>
                    </a:cubicBezTo>
                    <a:cubicBezTo>
                      <a:pt x="4966607" y="2243105"/>
                      <a:pt x="5132977" y="2078005"/>
                      <a:pt x="5319667" y="1868455"/>
                    </a:cubicBezTo>
                    <a:cubicBezTo>
                      <a:pt x="5411107" y="1765585"/>
                      <a:pt x="5599067" y="1629695"/>
                      <a:pt x="5600337" y="1460785"/>
                    </a:cubicBezTo>
                    <a:cubicBezTo>
                      <a:pt x="5599067" y="1445545"/>
                      <a:pt x="5597797" y="1431575"/>
                      <a:pt x="5595257" y="1417605"/>
                    </a:cubicBezTo>
                    <a:close/>
                  </a:path>
                </a:pathLst>
              </a:custGeom>
              <a:solidFill>
                <a:srgbClr val="177478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8" name="Group 18"/>
            <p:cNvGrpSpPr/>
            <p:nvPr/>
          </p:nvGrpSpPr>
          <p:grpSpPr>
            <a:xfrm rot="5400000">
              <a:off x="1431990" y="10871771"/>
              <a:ext cx="1644905" cy="853038"/>
              <a:chOff x="0" y="0"/>
              <a:chExt cx="5600700" cy="2904490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363" y="-285"/>
                <a:ext cx="5600337" cy="2905059"/>
              </a:xfrm>
              <a:custGeom>
                <a:avLst/>
                <a:gdLst/>
                <a:ahLst/>
                <a:cxnLst/>
                <a:rect l="l" t="t" r="r" b="b"/>
                <a:pathLst>
                  <a:path w="5600337" h="2905059">
                    <a:moveTo>
                      <a:pt x="5595257" y="1417605"/>
                    </a:moveTo>
                    <a:cubicBezTo>
                      <a:pt x="5564777" y="1241075"/>
                      <a:pt x="5384437" y="1122965"/>
                      <a:pt x="5254897" y="992155"/>
                    </a:cubicBezTo>
                    <a:cubicBezTo>
                      <a:pt x="5085987" y="821975"/>
                      <a:pt x="4936127" y="632745"/>
                      <a:pt x="4762137" y="472725"/>
                    </a:cubicBezTo>
                    <a:cubicBezTo>
                      <a:pt x="4537347" y="265715"/>
                      <a:pt x="4363357" y="63785"/>
                      <a:pt x="4062367" y="23145"/>
                    </a:cubicBezTo>
                    <a:cubicBezTo>
                      <a:pt x="3733437" y="-21305"/>
                      <a:pt x="2126887" y="11715"/>
                      <a:pt x="1799227" y="12985"/>
                    </a:cubicBezTo>
                    <a:cubicBezTo>
                      <a:pt x="1371237" y="15525"/>
                      <a:pt x="916577" y="18065"/>
                      <a:pt x="491127" y="86645"/>
                    </a:cubicBezTo>
                    <a:cubicBezTo>
                      <a:pt x="290467" y="118395"/>
                      <a:pt x="-275953" y="106965"/>
                      <a:pt x="162197" y="542575"/>
                    </a:cubicBezTo>
                    <a:cubicBezTo>
                      <a:pt x="364127" y="743235"/>
                      <a:pt x="648607" y="856265"/>
                      <a:pt x="821327" y="1095025"/>
                    </a:cubicBezTo>
                    <a:cubicBezTo>
                      <a:pt x="1248047" y="1681765"/>
                      <a:pt x="451757" y="2075465"/>
                      <a:pt x="162197" y="2362485"/>
                    </a:cubicBezTo>
                    <a:cubicBezTo>
                      <a:pt x="-275953" y="2798095"/>
                      <a:pt x="290467" y="2786665"/>
                      <a:pt x="491127" y="2818415"/>
                    </a:cubicBezTo>
                    <a:cubicBezTo>
                      <a:pt x="916577" y="2886995"/>
                      <a:pt x="1372507" y="2890805"/>
                      <a:pt x="1799227" y="2892075"/>
                    </a:cubicBezTo>
                    <a:cubicBezTo>
                      <a:pt x="2128157" y="2893345"/>
                      <a:pt x="3733437" y="2926365"/>
                      <a:pt x="4062367" y="2881915"/>
                    </a:cubicBezTo>
                    <a:cubicBezTo>
                      <a:pt x="4363357" y="2841275"/>
                      <a:pt x="4537347" y="2639345"/>
                      <a:pt x="4762137" y="2432335"/>
                    </a:cubicBezTo>
                    <a:cubicBezTo>
                      <a:pt x="4966607" y="2243105"/>
                      <a:pt x="5132977" y="2078005"/>
                      <a:pt x="5319667" y="1868455"/>
                    </a:cubicBezTo>
                    <a:cubicBezTo>
                      <a:pt x="5411107" y="1765585"/>
                      <a:pt x="5599067" y="1629695"/>
                      <a:pt x="5600337" y="1460785"/>
                    </a:cubicBezTo>
                    <a:cubicBezTo>
                      <a:pt x="5599067" y="1445545"/>
                      <a:pt x="5597797" y="1431575"/>
                      <a:pt x="5595257" y="1417605"/>
                    </a:cubicBezTo>
                    <a:close/>
                  </a:path>
                </a:pathLst>
              </a:custGeom>
              <a:solidFill>
                <a:srgbClr val="834E95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20" name="TextBox 20"/>
            <p:cNvSpPr txBox="1"/>
            <p:nvPr/>
          </p:nvSpPr>
          <p:spPr>
            <a:xfrm>
              <a:off x="1369432" y="-76200"/>
              <a:ext cx="1770023" cy="62951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93"/>
                </a:lnSpc>
              </a:pPr>
              <a:r>
                <a:rPr lang="en-US" sz="2795" b="1">
                  <a:solidFill>
                    <a:srgbClr val="4B4B4A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Idea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912954" y="2935420"/>
              <a:ext cx="2682977" cy="62951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93"/>
                </a:lnSpc>
              </a:pPr>
              <a:r>
                <a:rPr lang="en-US" sz="2795" b="1">
                  <a:solidFill>
                    <a:srgbClr val="4B4B4A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Business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369432" y="5947041"/>
              <a:ext cx="1770023" cy="62951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93"/>
                </a:lnSpc>
              </a:pPr>
              <a:r>
                <a:rPr lang="en-US" sz="2795" b="1">
                  <a:solidFill>
                    <a:srgbClr val="4B4B4A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Jobs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8959296"/>
              <a:ext cx="4508886" cy="13248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93"/>
                </a:lnSpc>
              </a:pPr>
              <a:r>
                <a:rPr lang="en-US" sz="2795" b="1">
                  <a:solidFill>
                    <a:srgbClr val="4B4B4A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 Stronger Community</a:t>
              </a: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836254" y="9258300"/>
            <a:ext cx="1538935" cy="1083307"/>
            <a:chOff x="0" y="0"/>
            <a:chExt cx="1538935" cy="1083310"/>
          </a:xfrm>
        </p:grpSpPr>
        <p:sp>
          <p:nvSpPr>
            <p:cNvPr id="3" name="Freeform 3"/>
            <p:cNvSpPr/>
            <p:nvPr/>
          </p:nvSpPr>
          <p:spPr>
            <a:xfrm>
              <a:off x="63500" y="63500"/>
              <a:ext cx="1411608" cy="956310"/>
            </a:xfrm>
            <a:custGeom>
              <a:avLst/>
              <a:gdLst/>
              <a:ahLst/>
              <a:cxnLst/>
              <a:rect l="l" t="t" r="r" b="b"/>
              <a:pathLst>
                <a:path w="1411608" h="956310">
                  <a:moveTo>
                    <a:pt x="529591" y="0"/>
                  </a:moveTo>
                  <a:cubicBezTo>
                    <a:pt x="395479" y="0"/>
                    <a:pt x="281052" y="31115"/>
                    <a:pt x="184531" y="111379"/>
                  </a:cubicBezTo>
                  <a:cubicBezTo>
                    <a:pt x="65532" y="210439"/>
                    <a:pt x="0" y="347599"/>
                    <a:pt x="0" y="573024"/>
                  </a:cubicBezTo>
                  <a:cubicBezTo>
                    <a:pt x="0" y="701548"/>
                    <a:pt x="18669" y="829310"/>
                    <a:pt x="55880" y="956310"/>
                  </a:cubicBezTo>
                  <a:lnTo>
                    <a:pt x="552197" y="956310"/>
                  </a:lnTo>
                  <a:cubicBezTo>
                    <a:pt x="586487" y="917702"/>
                    <a:pt x="622174" y="879602"/>
                    <a:pt x="659258" y="842010"/>
                  </a:cubicBezTo>
                  <a:cubicBezTo>
                    <a:pt x="866015" y="632587"/>
                    <a:pt x="1104521" y="449580"/>
                    <a:pt x="1374778" y="293370"/>
                  </a:cubicBezTo>
                  <a:lnTo>
                    <a:pt x="1411608" y="272923"/>
                  </a:lnTo>
                  <a:cubicBezTo>
                    <a:pt x="1399543" y="265938"/>
                    <a:pt x="1387224" y="258191"/>
                    <a:pt x="1374778" y="251206"/>
                  </a:cubicBezTo>
                  <a:cubicBezTo>
                    <a:pt x="1104521" y="94996"/>
                    <a:pt x="898400" y="41656"/>
                    <a:pt x="691770" y="12573"/>
                  </a:cubicBezTo>
                  <a:cubicBezTo>
                    <a:pt x="634747" y="4572"/>
                    <a:pt x="580772" y="0"/>
                    <a:pt x="529591" y="0"/>
                  </a:cubicBezTo>
                  <a:close/>
                </a:path>
              </a:pathLst>
            </a:custGeom>
            <a:solidFill>
              <a:srgbClr val="40295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1475108" y="336423"/>
              <a:ext cx="254" cy="683387"/>
            </a:xfrm>
            <a:custGeom>
              <a:avLst/>
              <a:gdLst/>
              <a:ahLst/>
              <a:cxnLst/>
              <a:rect l="l" t="t" r="r" b="b"/>
              <a:pathLst>
                <a:path w="254" h="683387">
                  <a:moveTo>
                    <a:pt x="0" y="0"/>
                  </a:moveTo>
                  <a:lnTo>
                    <a:pt x="0" y="683387"/>
                  </a:lnTo>
                  <a:lnTo>
                    <a:pt x="254" y="683387"/>
                  </a:lnTo>
                  <a:lnTo>
                    <a:pt x="254" y="254"/>
                  </a:lnTo>
                  <a:cubicBezTo>
                    <a:pt x="127" y="254"/>
                    <a:pt x="0" y="127"/>
                    <a:pt x="0" y="127"/>
                  </a:cubicBezTo>
                  <a:close/>
                </a:path>
              </a:pathLst>
            </a:custGeom>
            <a:solidFill>
              <a:srgbClr val="40295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5"/>
            <p:cNvSpPr/>
            <p:nvPr/>
          </p:nvSpPr>
          <p:spPr>
            <a:xfrm>
              <a:off x="1475235" y="336169"/>
              <a:ext cx="254" cy="381"/>
            </a:xfrm>
            <a:custGeom>
              <a:avLst/>
              <a:gdLst/>
              <a:ahLst/>
              <a:cxnLst/>
              <a:rect l="l" t="t" r="r" b="b"/>
              <a:pathLst>
                <a:path w="254" h="381">
                  <a:moveTo>
                    <a:pt x="254" y="127"/>
                  </a:moveTo>
                  <a:cubicBezTo>
                    <a:pt x="127" y="127"/>
                    <a:pt x="0" y="254"/>
                    <a:pt x="0" y="254"/>
                  </a:cubicBezTo>
                  <a:cubicBezTo>
                    <a:pt x="127" y="254"/>
                    <a:pt x="254" y="381"/>
                    <a:pt x="254" y="381"/>
                  </a:cubicBezTo>
                  <a:lnTo>
                    <a:pt x="254" y="0"/>
                  </a:lnTo>
                  <a:close/>
                </a:path>
              </a:pathLst>
            </a:custGeom>
            <a:solidFill>
              <a:srgbClr val="3BC9D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Freeform 6"/>
            <p:cNvSpPr/>
            <p:nvPr/>
          </p:nvSpPr>
          <p:spPr>
            <a:xfrm>
              <a:off x="615824" y="336423"/>
              <a:ext cx="859411" cy="683387"/>
            </a:xfrm>
            <a:custGeom>
              <a:avLst/>
              <a:gdLst/>
              <a:ahLst/>
              <a:cxnLst/>
              <a:rect l="l" t="t" r="r" b="b"/>
              <a:pathLst>
                <a:path w="859411" h="683387">
                  <a:moveTo>
                    <a:pt x="859284" y="0"/>
                  </a:moveTo>
                  <a:lnTo>
                    <a:pt x="822454" y="20447"/>
                  </a:lnTo>
                  <a:cubicBezTo>
                    <a:pt x="552197" y="176657"/>
                    <a:pt x="313691" y="359664"/>
                    <a:pt x="107061" y="569087"/>
                  </a:cubicBezTo>
                  <a:cubicBezTo>
                    <a:pt x="69850" y="606806"/>
                    <a:pt x="34163" y="644906"/>
                    <a:pt x="0" y="683387"/>
                  </a:cubicBezTo>
                  <a:lnTo>
                    <a:pt x="859411" y="683387"/>
                  </a:lnTo>
                  <a:lnTo>
                    <a:pt x="859411" y="0"/>
                  </a:lnTo>
                  <a:close/>
                </a:path>
              </a:pathLst>
            </a:custGeom>
            <a:solidFill>
              <a:srgbClr val="3BC9D4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7259300" y="9450703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b="1">
                <a:solidFill>
                  <a:srgbClr val="FFFFFF"/>
                </a:solidFill>
                <a:latin typeface="Open Sans Medium"/>
                <a:ea typeface="Open Sans Medium"/>
                <a:cs typeface="Open Sans Medium"/>
                <a:sym typeface="Open Sans Medium"/>
              </a:rPr>
              <a:t>9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749325"/>
            <a:ext cx="16689712" cy="16592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19"/>
              </a:lnSpc>
              <a:spcBef>
                <a:spcPct val="0"/>
              </a:spcBef>
            </a:pPr>
            <a:r>
              <a:rPr lang="en-US" sz="4800" b="1" dirty="0">
                <a:solidFill>
                  <a:srgbClr val="177478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Can you think of a business or project that has helped your local community?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2208380" y="1560855"/>
            <a:ext cx="11978288" cy="8432957"/>
            <a:chOff x="0" y="0"/>
            <a:chExt cx="15971051" cy="11243942"/>
          </a:xfrm>
        </p:grpSpPr>
        <p:sp>
          <p:nvSpPr>
            <p:cNvPr id="10" name="Freeform 10"/>
            <p:cNvSpPr/>
            <p:nvPr/>
          </p:nvSpPr>
          <p:spPr>
            <a:xfrm>
              <a:off x="243660" y="0"/>
              <a:ext cx="15727391" cy="10985464"/>
            </a:xfrm>
            <a:custGeom>
              <a:avLst/>
              <a:gdLst/>
              <a:ahLst/>
              <a:cxnLst/>
              <a:rect l="l" t="t" r="r" b="b"/>
              <a:pathLst>
                <a:path w="15727391" h="10985464">
                  <a:moveTo>
                    <a:pt x="0" y="0"/>
                  </a:moveTo>
                  <a:lnTo>
                    <a:pt x="15727391" y="0"/>
                  </a:lnTo>
                  <a:lnTo>
                    <a:pt x="15727391" y="10985464"/>
                  </a:lnTo>
                  <a:lnTo>
                    <a:pt x="0" y="1098546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9933546" y="7656984"/>
              <a:ext cx="765392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Gretna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9052310" y="7915462"/>
              <a:ext cx="718849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Annan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9411735" y="6821105"/>
              <a:ext cx="1142355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Lockerbie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8620539" y="5006763"/>
              <a:ext cx="740922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Moffat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8008360" y="7208823"/>
              <a:ext cx="1037462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Dumfries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009056" y="5781576"/>
              <a:ext cx="999304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Thornhill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239263" y="4877524"/>
              <a:ext cx="1086572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Sanquhar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5171684" y="7079584"/>
              <a:ext cx="579904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 dirty="0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Dalry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5887809" y="8173940"/>
              <a:ext cx="1776146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Castle Douglas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5461637" y="9022000"/>
              <a:ext cx="1555252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Kirkcudbright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2990307" y="7915462"/>
              <a:ext cx="1830916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Newton Stewart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2698452" y="9151239"/>
              <a:ext cx="1379176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Port William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979213" y="10956889"/>
              <a:ext cx="1783176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Mull of Galloway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9538956"/>
              <a:ext cx="1294304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Portpatrick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1016672" y="8763522"/>
              <a:ext cx="1085545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Stranraer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1760117" y="4748284"/>
              <a:ext cx="829559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Hawick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316242" y="2604202"/>
              <a:ext cx="899202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Peebles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1241471" y="3631144"/>
              <a:ext cx="780450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Selkirk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1631696" y="2733441"/>
              <a:ext cx="1150568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Galashiels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3013126" y="4283185"/>
              <a:ext cx="1094443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Jedburgh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3510211" y="3328221"/>
              <a:ext cx="626961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Kelso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3569416" y="1595546"/>
              <a:ext cx="567755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Duns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4321614" y="1230685"/>
              <a:ext cx="1152793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Eyemouth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3334645" y="2373257"/>
              <a:ext cx="1313126" cy="287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85"/>
                </a:lnSpc>
                <a:spcBef>
                  <a:spcPct val="0"/>
                </a:spcBef>
              </a:pPr>
              <a:r>
                <a:rPr lang="en-US" sz="1346">
                  <a:solidFill>
                    <a:srgbClr val="000000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Coldstream</a:t>
              </a: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836254" y="9258300"/>
            <a:ext cx="1538935" cy="1083307"/>
            <a:chOff x="0" y="0"/>
            <a:chExt cx="1538935" cy="1083310"/>
          </a:xfrm>
        </p:grpSpPr>
        <p:sp>
          <p:nvSpPr>
            <p:cNvPr id="3" name="Freeform 3"/>
            <p:cNvSpPr/>
            <p:nvPr/>
          </p:nvSpPr>
          <p:spPr>
            <a:xfrm>
              <a:off x="63500" y="63500"/>
              <a:ext cx="1411608" cy="956310"/>
            </a:xfrm>
            <a:custGeom>
              <a:avLst/>
              <a:gdLst/>
              <a:ahLst/>
              <a:cxnLst/>
              <a:rect l="l" t="t" r="r" b="b"/>
              <a:pathLst>
                <a:path w="1411608" h="956310">
                  <a:moveTo>
                    <a:pt x="529591" y="0"/>
                  </a:moveTo>
                  <a:cubicBezTo>
                    <a:pt x="395479" y="0"/>
                    <a:pt x="281052" y="31115"/>
                    <a:pt x="184531" y="111379"/>
                  </a:cubicBezTo>
                  <a:cubicBezTo>
                    <a:pt x="65532" y="210439"/>
                    <a:pt x="0" y="347599"/>
                    <a:pt x="0" y="573024"/>
                  </a:cubicBezTo>
                  <a:cubicBezTo>
                    <a:pt x="0" y="701548"/>
                    <a:pt x="18669" y="829310"/>
                    <a:pt x="55880" y="956310"/>
                  </a:cubicBezTo>
                  <a:lnTo>
                    <a:pt x="552197" y="956310"/>
                  </a:lnTo>
                  <a:cubicBezTo>
                    <a:pt x="586487" y="917702"/>
                    <a:pt x="622174" y="879602"/>
                    <a:pt x="659258" y="842010"/>
                  </a:cubicBezTo>
                  <a:cubicBezTo>
                    <a:pt x="866015" y="632587"/>
                    <a:pt x="1104521" y="449580"/>
                    <a:pt x="1374778" y="293370"/>
                  </a:cubicBezTo>
                  <a:lnTo>
                    <a:pt x="1411608" y="272923"/>
                  </a:lnTo>
                  <a:cubicBezTo>
                    <a:pt x="1399543" y="265938"/>
                    <a:pt x="1387224" y="258191"/>
                    <a:pt x="1374778" y="251206"/>
                  </a:cubicBezTo>
                  <a:cubicBezTo>
                    <a:pt x="1104521" y="94996"/>
                    <a:pt x="898400" y="41656"/>
                    <a:pt x="691770" y="12573"/>
                  </a:cubicBezTo>
                  <a:cubicBezTo>
                    <a:pt x="634747" y="4572"/>
                    <a:pt x="580772" y="0"/>
                    <a:pt x="529591" y="0"/>
                  </a:cubicBezTo>
                  <a:close/>
                </a:path>
              </a:pathLst>
            </a:custGeom>
            <a:solidFill>
              <a:srgbClr val="40295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1475108" y="336423"/>
              <a:ext cx="254" cy="683387"/>
            </a:xfrm>
            <a:custGeom>
              <a:avLst/>
              <a:gdLst/>
              <a:ahLst/>
              <a:cxnLst/>
              <a:rect l="l" t="t" r="r" b="b"/>
              <a:pathLst>
                <a:path w="254" h="683387">
                  <a:moveTo>
                    <a:pt x="0" y="0"/>
                  </a:moveTo>
                  <a:lnTo>
                    <a:pt x="0" y="683387"/>
                  </a:lnTo>
                  <a:lnTo>
                    <a:pt x="254" y="683387"/>
                  </a:lnTo>
                  <a:lnTo>
                    <a:pt x="254" y="254"/>
                  </a:lnTo>
                  <a:cubicBezTo>
                    <a:pt x="127" y="254"/>
                    <a:pt x="0" y="127"/>
                    <a:pt x="0" y="127"/>
                  </a:cubicBezTo>
                  <a:close/>
                </a:path>
              </a:pathLst>
            </a:custGeom>
            <a:solidFill>
              <a:srgbClr val="40295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5"/>
            <p:cNvSpPr/>
            <p:nvPr/>
          </p:nvSpPr>
          <p:spPr>
            <a:xfrm>
              <a:off x="1475235" y="336169"/>
              <a:ext cx="254" cy="381"/>
            </a:xfrm>
            <a:custGeom>
              <a:avLst/>
              <a:gdLst/>
              <a:ahLst/>
              <a:cxnLst/>
              <a:rect l="l" t="t" r="r" b="b"/>
              <a:pathLst>
                <a:path w="254" h="381">
                  <a:moveTo>
                    <a:pt x="254" y="127"/>
                  </a:moveTo>
                  <a:cubicBezTo>
                    <a:pt x="127" y="127"/>
                    <a:pt x="0" y="254"/>
                    <a:pt x="0" y="254"/>
                  </a:cubicBezTo>
                  <a:cubicBezTo>
                    <a:pt x="127" y="254"/>
                    <a:pt x="254" y="381"/>
                    <a:pt x="254" y="381"/>
                  </a:cubicBezTo>
                  <a:lnTo>
                    <a:pt x="254" y="0"/>
                  </a:lnTo>
                  <a:close/>
                </a:path>
              </a:pathLst>
            </a:custGeom>
            <a:solidFill>
              <a:srgbClr val="3BC9D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Freeform 6"/>
            <p:cNvSpPr/>
            <p:nvPr/>
          </p:nvSpPr>
          <p:spPr>
            <a:xfrm>
              <a:off x="615824" y="336423"/>
              <a:ext cx="859411" cy="683387"/>
            </a:xfrm>
            <a:custGeom>
              <a:avLst/>
              <a:gdLst/>
              <a:ahLst/>
              <a:cxnLst/>
              <a:rect l="l" t="t" r="r" b="b"/>
              <a:pathLst>
                <a:path w="859411" h="683387">
                  <a:moveTo>
                    <a:pt x="859284" y="0"/>
                  </a:moveTo>
                  <a:lnTo>
                    <a:pt x="822454" y="20447"/>
                  </a:lnTo>
                  <a:cubicBezTo>
                    <a:pt x="552197" y="176657"/>
                    <a:pt x="313691" y="359664"/>
                    <a:pt x="107061" y="569087"/>
                  </a:cubicBezTo>
                  <a:cubicBezTo>
                    <a:pt x="69850" y="606806"/>
                    <a:pt x="34163" y="644906"/>
                    <a:pt x="0" y="683387"/>
                  </a:cubicBezTo>
                  <a:lnTo>
                    <a:pt x="859411" y="683387"/>
                  </a:lnTo>
                  <a:lnTo>
                    <a:pt x="859411" y="0"/>
                  </a:lnTo>
                  <a:close/>
                </a:path>
              </a:pathLst>
            </a:custGeom>
            <a:solidFill>
              <a:srgbClr val="3BC9D4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7259300" y="9450703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b="1">
                <a:solidFill>
                  <a:srgbClr val="FFFFFF"/>
                </a:solidFill>
                <a:latin typeface="Open Sans Medium"/>
                <a:ea typeface="Open Sans Medium"/>
                <a:cs typeface="Open Sans Medium"/>
                <a:sym typeface="Open Sans Medium"/>
              </a:rPr>
              <a:t>10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942975"/>
            <a:ext cx="13855293" cy="811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19"/>
              </a:lnSpc>
              <a:spcBef>
                <a:spcPct val="0"/>
              </a:spcBef>
            </a:pPr>
            <a:r>
              <a:rPr lang="en-US" sz="4800" b="1">
                <a:solidFill>
                  <a:srgbClr val="177478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Learning Objectives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8700" y="1842971"/>
            <a:ext cx="13855293" cy="280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80"/>
              </a:lnSpc>
              <a:spcBef>
                <a:spcPct val="0"/>
              </a:spcBef>
            </a:pPr>
            <a:r>
              <a:rPr lang="en-US" sz="1700">
                <a:solidFill>
                  <a:srgbClr val="834E95"/>
                </a:solidFill>
                <a:latin typeface="Open Sans Light"/>
                <a:ea typeface="Open Sans Light"/>
                <a:cs typeface="Open Sans Light"/>
                <a:sym typeface="Open Sans"/>
              </a:rPr>
              <a:t>Let’s Recap:</a:t>
            </a:r>
          </a:p>
        </p:txBody>
      </p:sp>
      <p:sp>
        <p:nvSpPr>
          <p:cNvPr id="59" name="TextBox 7">
            <a:extLst>
              <a:ext uri="{FF2B5EF4-FFF2-40B4-BE49-F238E27FC236}">
                <a16:creationId xmlns:a16="http://schemas.microsoft.com/office/drawing/2014/main" id="{83DAE49A-2F7F-AC90-2861-AD6CEB44E0BC}"/>
              </a:ext>
            </a:extLst>
          </p:cNvPr>
          <p:cNvSpPr txBox="1"/>
          <p:nvPr/>
        </p:nvSpPr>
        <p:spPr>
          <a:xfrm>
            <a:off x="1977676" y="2793018"/>
            <a:ext cx="5918073" cy="4063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dirty="0">
                <a:solidFill>
                  <a:srgbClr val="4B4B4A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  <a:sym typeface="Open Sans Medium"/>
              </a:rPr>
              <a:t>Understand what enterprise means</a:t>
            </a:r>
          </a:p>
        </p:txBody>
      </p:sp>
      <p:sp>
        <p:nvSpPr>
          <p:cNvPr id="60" name="TextBox 8">
            <a:extLst>
              <a:ext uri="{FF2B5EF4-FFF2-40B4-BE49-F238E27FC236}">
                <a16:creationId xmlns:a16="http://schemas.microsoft.com/office/drawing/2014/main" id="{86D81DA9-9730-5D69-57C3-A121FE6929B5}"/>
              </a:ext>
            </a:extLst>
          </p:cNvPr>
          <p:cNvSpPr txBox="1"/>
          <p:nvPr/>
        </p:nvSpPr>
        <p:spPr>
          <a:xfrm>
            <a:off x="1917823" y="3783930"/>
            <a:ext cx="7856989" cy="4063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dirty="0">
                <a:solidFill>
                  <a:srgbClr val="4B4B4A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  <a:sym typeface="Open Sans Medium"/>
              </a:rPr>
              <a:t>Explore business opportunities in the South of Scotland</a:t>
            </a:r>
          </a:p>
        </p:txBody>
      </p:sp>
      <p:sp>
        <p:nvSpPr>
          <p:cNvPr id="61" name="TextBox 9">
            <a:extLst>
              <a:ext uri="{FF2B5EF4-FFF2-40B4-BE49-F238E27FC236}">
                <a16:creationId xmlns:a16="http://schemas.microsoft.com/office/drawing/2014/main" id="{C0D52B73-AF06-091E-D66D-49626FD00DCC}"/>
              </a:ext>
            </a:extLst>
          </p:cNvPr>
          <p:cNvSpPr txBox="1"/>
          <p:nvPr/>
        </p:nvSpPr>
        <p:spPr>
          <a:xfrm>
            <a:off x="1977676" y="4767982"/>
            <a:ext cx="7469206" cy="4063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dirty="0">
                <a:solidFill>
                  <a:srgbClr val="4B4B4A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  <a:sym typeface="Open Sans Medium"/>
              </a:rPr>
              <a:t>Learn how local entrepreneurs started their journey</a:t>
            </a:r>
          </a:p>
        </p:txBody>
      </p:sp>
      <p:sp>
        <p:nvSpPr>
          <p:cNvPr id="62" name="TextBox 10">
            <a:extLst>
              <a:ext uri="{FF2B5EF4-FFF2-40B4-BE49-F238E27FC236}">
                <a16:creationId xmlns:a16="http://schemas.microsoft.com/office/drawing/2014/main" id="{6006BB96-3A32-B0FD-6116-9C69A45671C1}"/>
              </a:ext>
            </a:extLst>
          </p:cNvPr>
          <p:cNvSpPr txBox="1"/>
          <p:nvPr/>
        </p:nvSpPr>
        <p:spPr>
          <a:xfrm>
            <a:off x="1977676" y="5757309"/>
            <a:ext cx="5918073" cy="4063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dirty="0">
                <a:solidFill>
                  <a:srgbClr val="4B4B4A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  <a:sym typeface="Open Sans Medium"/>
              </a:rPr>
              <a:t>Reflect on your own ideas and interests</a:t>
            </a:r>
          </a:p>
        </p:txBody>
      </p:sp>
      <p:grpSp>
        <p:nvGrpSpPr>
          <p:cNvPr id="63" name="Group 17">
            <a:extLst>
              <a:ext uri="{FF2B5EF4-FFF2-40B4-BE49-F238E27FC236}">
                <a16:creationId xmlns:a16="http://schemas.microsoft.com/office/drawing/2014/main" id="{D5694A11-C993-93B3-2A90-6D9B9EFEFD84}"/>
              </a:ext>
            </a:extLst>
          </p:cNvPr>
          <p:cNvGrpSpPr/>
          <p:nvPr/>
        </p:nvGrpSpPr>
        <p:grpSpPr>
          <a:xfrm>
            <a:off x="1028700" y="2654588"/>
            <a:ext cx="711200" cy="711200"/>
            <a:chOff x="0" y="0"/>
            <a:chExt cx="948267" cy="948267"/>
          </a:xfrm>
        </p:grpSpPr>
        <p:grpSp>
          <p:nvGrpSpPr>
            <p:cNvPr id="64" name="Group 18">
              <a:extLst>
                <a:ext uri="{FF2B5EF4-FFF2-40B4-BE49-F238E27FC236}">
                  <a16:creationId xmlns:a16="http://schemas.microsoft.com/office/drawing/2014/main" id="{7025A008-7C3C-2ED4-70B4-F528E0583E9D}"/>
                </a:ext>
              </a:extLst>
            </p:cNvPr>
            <p:cNvGrpSpPr/>
            <p:nvPr/>
          </p:nvGrpSpPr>
          <p:grpSpPr>
            <a:xfrm>
              <a:off x="0" y="0"/>
              <a:ext cx="948267" cy="948267"/>
              <a:chOff x="0" y="0"/>
              <a:chExt cx="812800" cy="812800"/>
            </a:xfrm>
          </p:grpSpPr>
          <p:sp>
            <p:nvSpPr>
              <p:cNvPr id="66" name="Freeform 19">
                <a:extLst>
                  <a:ext uri="{FF2B5EF4-FFF2-40B4-BE49-F238E27FC236}">
                    <a16:creationId xmlns:a16="http://schemas.microsoft.com/office/drawing/2014/main" id="{A1AB5BC6-7EB7-1C89-E6FD-C4F4727290A7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177478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67" name="TextBox 20">
                <a:extLst>
                  <a:ext uri="{FF2B5EF4-FFF2-40B4-BE49-F238E27FC236}">
                    <a16:creationId xmlns:a16="http://schemas.microsoft.com/office/drawing/2014/main" id="{634C6B13-1DAD-D430-1993-6ED7DC53BC7F}"/>
                  </a:ext>
                </a:extLst>
              </p:cNvPr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38443" tIns="38443" rIns="38443" bIns="38443" rtlCol="0" anchor="ctr"/>
              <a:lstStyle/>
              <a:p>
                <a:pPr marL="0" lvl="0" indent="0" algn="ctr">
                  <a:lnSpc>
                    <a:spcPts val="196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65" name="TextBox 21">
              <a:extLst>
                <a:ext uri="{FF2B5EF4-FFF2-40B4-BE49-F238E27FC236}">
                  <a16:creationId xmlns:a16="http://schemas.microsoft.com/office/drawing/2014/main" id="{8D5EBF0A-BFB6-F950-E205-3B1B043E89C5}"/>
                </a:ext>
              </a:extLst>
            </p:cNvPr>
            <p:cNvSpPr txBox="1"/>
            <p:nvPr/>
          </p:nvSpPr>
          <p:spPr>
            <a:xfrm>
              <a:off x="0" y="72234"/>
              <a:ext cx="948267" cy="65642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95"/>
                </a:lnSpc>
              </a:pPr>
              <a:r>
                <a:rPr lang="en-US" sz="2799">
                  <a:solidFill>
                    <a:srgbClr val="FFFFFF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1</a:t>
              </a:r>
            </a:p>
          </p:txBody>
        </p:sp>
      </p:grpSp>
      <p:grpSp>
        <p:nvGrpSpPr>
          <p:cNvPr id="68" name="Group 22">
            <a:extLst>
              <a:ext uri="{FF2B5EF4-FFF2-40B4-BE49-F238E27FC236}">
                <a16:creationId xmlns:a16="http://schemas.microsoft.com/office/drawing/2014/main" id="{904EE46E-332F-C797-6AAB-E6E37F8C989B}"/>
              </a:ext>
            </a:extLst>
          </p:cNvPr>
          <p:cNvGrpSpPr/>
          <p:nvPr/>
        </p:nvGrpSpPr>
        <p:grpSpPr>
          <a:xfrm>
            <a:off x="1028700" y="3638745"/>
            <a:ext cx="711200" cy="711200"/>
            <a:chOff x="0" y="0"/>
            <a:chExt cx="948267" cy="948267"/>
          </a:xfrm>
        </p:grpSpPr>
        <p:grpSp>
          <p:nvGrpSpPr>
            <p:cNvPr id="69" name="Group 23">
              <a:extLst>
                <a:ext uri="{FF2B5EF4-FFF2-40B4-BE49-F238E27FC236}">
                  <a16:creationId xmlns:a16="http://schemas.microsoft.com/office/drawing/2014/main" id="{CEBAAE66-0213-5023-AB8F-96663983EECC}"/>
                </a:ext>
              </a:extLst>
            </p:cNvPr>
            <p:cNvGrpSpPr/>
            <p:nvPr/>
          </p:nvGrpSpPr>
          <p:grpSpPr>
            <a:xfrm>
              <a:off x="0" y="0"/>
              <a:ext cx="948267" cy="948267"/>
              <a:chOff x="0" y="0"/>
              <a:chExt cx="812800" cy="812800"/>
            </a:xfrm>
          </p:grpSpPr>
          <p:sp>
            <p:nvSpPr>
              <p:cNvPr id="71" name="Freeform 24">
                <a:extLst>
                  <a:ext uri="{FF2B5EF4-FFF2-40B4-BE49-F238E27FC236}">
                    <a16:creationId xmlns:a16="http://schemas.microsoft.com/office/drawing/2014/main" id="{4B7A890C-BD44-4F23-6CAD-1768FAE52D0B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177478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72" name="TextBox 25">
                <a:extLst>
                  <a:ext uri="{FF2B5EF4-FFF2-40B4-BE49-F238E27FC236}">
                    <a16:creationId xmlns:a16="http://schemas.microsoft.com/office/drawing/2014/main" id="{A4EB9D50-AE05-FE3C-4D91-C1B29A55AB31}"/>
                  </a:ext>
                </a:extLst>
              </p:cNvPr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38443" tIns="38443" rIns="38443" bIns="38443" rtlCol="0" anchor="ctr"/>
              <a:lstStyle/>
              <a:p>
                <a:pPr marL="0" lvl="0" indent="0" algn="ctr">
                  <a:lnSpc>
                    <a:spcPts val="196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70" name="TextBox 26">
              <a:extLst>
                <a:ext uri="{FF2B5EF4-FFF2-40B4-BE49-F238E27FC236}">
                  <a16:creationId xmlns:a16="http://schemas.microsoft.com/office/drawing/2014/main" id="{59148272-9A2F-307B-26F2-E058C888B1D9}"/>
                </a:ext>
              </a:extLst>
            </p:cNvPr>
            <p:cNvSpPr txBox="1"/>
            <p:nvPr/>
          </p:nvSpPr>
          <p:spPr>
            <a:xfrm>
              <a:off x="0" y="72234"/>
              <a:ext cx="948267" cy="65642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95"/>
                </a:lnSpc>
              </a:pPr>
              <a:r>
                <a:rPr lang="en-US" sz="2799">
                  <a:solidFill>
                    <a:srgbClr val="FFFFFF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2</a:t>
              </a:r>
            </a:p>
          </p:txBody>
        </p:sp>
      </p:grpSp>
      <p:grpSp>
        <p:nvGrpSpPr>
          <p:cNvPr id="73" name="Group 27">
            <a:extLst>
              <a:ext uri="{FF2B5EF4-FFF2-40B4-BE49-F238E27FC236}">
                <a16:creationId xmlns:a16="http://schemas.microsoft.com/office/drawing/2014/main" id="{EC90E920-5F2B-A84B-F361-FF7EC69B2EB5}"/>
              </a:ext>
            </a:extLst>
          </p:cNvPr>
          <p:cNvGrpSpPr/>
          <p:nvPr/>
        </p:nvGrpSpPr>
        <p:grpSpPr>
          <a:xfrm>
            <a:off x="1028700" y="4622901"/>
            <a:ext cx="711200" cy="711200"/>
            <a:chOff x="0" y="0"/>
            <a:chExt cx="948267" cy="948267"/>
          </a:xfrm>
        </p:grpSpPr>
        <p:grpSp>
          <p:nvGrpSpPr>
            <p:cNvPr id="74" name="Group 28">
              <a:extLst>
                <a:ext uri="{FF2B5EF4-FFF2-40B4-BE49-F238E27FC236}">
                  <a16:creationId xmlns:a16="http://schemas.microsoft.com/office/drawing/2014/main" id="{F2F3553D-C167-24A6-BEBE-C32527C8F109}"/>
                </a:ext>
              </a:extLst>
            </p:cNvPr>
            <p:cNvGrpSpPr/>
            <p:nvPr/>
          </p:nvGrpSpPr>
          <p:grpSpPr>
            <a:xfrm>
              <a:off x="0" y="0"/>
              <a:ext cx="948267" cy="948267"/>
              <a:chOff x="0" y="0"/>
              <a:chExt cx="812800" cy="812800"/>
            </a:xfrm>
          </p:grpSpPr>
          <p:sp>
            <p:nvSpPr>
              <p:cNvPr id="76" name="Freeform 29">
                <a:extLst>
                  <a:ext uri="{FF2B5EF4-FFF2-40B4-BE49-F238E27FC236}">
                    <a16:creationId xmlns:a16="http://schemas.microsoft.com/office/drawing/2014/main" id="{3085BACB-0905-EBE2-245D-65F2405B7AC3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177478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77" name="TextBox 30">
                <a:extLst>
                  <a:ext uri="{FF2B5EF4-FFF2-40B4-BE49-F238E27FC236}">
                    <a16:creationId xmlns:a16="http://schemas.microsoft.com/office/drawing/2014/main" id="{17DEDDBE-181B-CD52-CFD7-7172081F503F}"/>
                  </a:ext>
                </a:extLst>
              </p:cNvPr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38443" tIns="38443" rIns="38443" bIns="38443" rtlCol="0" anchor="ctr"/>
              <a:lstStyle/>
              <a:p>
                <a:pPr marL="0" lvl="0" indent="0" algn="ctr">
                  <a:lnSpc>
                    <a:spcPts val="196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75" name="TextBox 31">
              <a:extLst>
                <a:ext uri="{FF2B5EF4-FFF2-40B4-BE49-F238E27FC236}">
                  <a16:creationId xmlns:a16="http://schemas.microsoft.com/office/drawing/2014/main" id="{B1D25877-C8DF-624F-E021-797855AA9B62}"/>
                </a:ext>
              </a:extLst>
            </p:cNvPr>
            <p:cNvSpPr txBox="1"/>
            <p:nvPr/>
          </p:nvSpPr>
          <p:spPr>
            <a:xfrm>
              <a:off x="0" y="72234"/>
              <a:ext cx="948267" cy="65642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95"/>
                </a:lnSpc>
              </a:pPr>
              <a:r>
                <a:rPr lang="en-US" sz="2799">
                  <a:solidFill>
                    <a:srgbClr val="FFFFFF"/>
                  </a:solidFill>
                  <a:latin typeface="Open Sans Light"/>
                  <a:ea typeface="Open Sans Light"/>
                  <a:cs typeface="Open Sans Light"/>
                  <a:sym typeface="Open Sans"/>
                </a:rPr>
                <a:t>3</a:t>
              </a:r>
            </a:p>
          </p:txBody>
        </p:sp>
      </p:grpSp>
      <p:grpSp>
        <p:nvGrpSpPr>
          <p:cNvPr id="78" name="Group 32">
            <a:extLst>
              <a:ext uri="{FF2B5EF4-FFF2-40B4-BE49-F238E27FC236}">
                <a16:creationId xmlns:a16="http://schemas.microsoft.com/office/drawing/2014/main" id="{AF394FAF-6B66-F072-404B-06C6C194371C}"/>
              </a:ext>
            </a:extLst>
          </p:cNvPr>
          <p:cNvGrpSpPr/>
          <p:nvPr/>
        </p:nvGrpSpPr>
        <p:grpSpPr>
          <a:xfrm>
            <a:off x="1028700" y="5607058"/>
            <a:ext cx="711200" cy="711200"/>
            <a:chOff x="0" y="0"/>
            <a:chExt cx="812800" cy="812800"/>
          </a:xfrm>
        </p:grpSpPr>
        <p:sp>
          <p:nvSpPr>
            <p:cNvPr id="79" name="Freeform 33">
              <a:extLst>
                <a:ext uri="{FF2B5EF4-FFF2-40B4-BE49-F238E27FC236}">
                  <a16:creationId xmlns:a16="http://schemas.microsoft.com/office/drawing/2014/main" id="{8BE5AEE4-4427-1E1F-24E3-3E444FB779A0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177478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0" name="TextBox 34">
              <a:extLst>
                <a:ext uri="{FF2B5EF4-FFF2-40B4-BE49-F238E27FC236}">
                  <a16:creationId xmlns:a16="http://schemas.microsoft.com/office/drawing/2014/main" id="{7AA88D9E-51F1-0C4A-DAB2-622E62FF2254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38443" tIns="38443" rIns="38443" bIns="38443" rtlCol="0" anchor="ctr"/>
            <a:lstStyle/>
            <a:p>
              <a:pPr marL="0" lvl="0" indent="0"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1" name="TextBox 35">
            <a:extLst>
              <a:ext uri="{FF2B5EF4-FFF2-40B4-BE49-F238E27FC236}">
                <a16:creationId xmlns:a16="http://schemas.microsoft.com/office/drawing/2014/main" id="{3713BDC0-EB8C-ADEA-2559-57E07DCBF0FC}"/>
              </a:ext>
            </a:extLst>
          </p:cNvPr>
          <p:cNvSpPr txBox="1"/>
          <p:nvPr/>
        </p:nvSpPr>
        <p:spPr>
          <a:xfrm>
            <a:off x="1028700" y="5637421"/>
            <a:ext cx="711200" cy="5161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95"/>
              </a:lnSpc>
            </a:pPr>
            <a:r>
              <a:rPr lang="en-US" sz="2799">
                <a:solidFill>
                  <a:srgbClr val="FFFFFF"/>
                </a:solidFill>
                <a:latin typeface="Open Sans Light"/>
                <a:ea typeface="Open Sans Light"/>
                <a:cs typeface="Open Sans Light"/>
                <a:sym typeface="Open Sans"/>
              </a:rPr>
              <a:t>4</a:t>
            </a:r>
          </a:p>
        </p:txBody>
      </p:sp>
      <p:pic>
        <p:nvPicPr>
          <p:cNvPr id="83" name="Picture 82">
            <a:extLst>
              <a:ext uri="{FF2B5EF4-FFF2-40B4-BE49-F238E27FC236}">
                <a16:creationId xmlns:a16="http://schemas.microsoft.com/office/drawing/2014/main" id="{5924EE4E-1B09-BB3E-F7D2-FE5ABF7F1A66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5374" y="1552020"/>
            <a:ext cx="11865988" cy="8247933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C78A970B38FD1429C0643C0E64A7DAF" ma:contentTypeVersion="18" ma:contentTypeDescription="Create a new document." ma:contentTypeScope="" ma:versionID="1b32a340a4dfd5d7cd7d1caa49101939">
  <xsd:schema xmlns:xsd="http://www.w3.org/2001/XMLSchema" xmlns:xs="http://www.w3.org/2001/XMLSchema" xmlns:p="http://schemas.microsoft.com/office/2006/metadata/properties" xmlns:ns2="e3514fc7-6ab9-4a79-9a53-7a04955ac768" xmlns:ns3="26a793e9-0373-40e5-b3f4-66c206131cbb" targetNamespace="http://schemas.microsoft.com/office/2006/metadata/properties" ma:root="true" ma:fieldsID="3a4ac6a32170934d2b2e9e7001c7443f" ns2:_="" ns3:_="">
    <xsd:import namespace="e3514fc7-6ab9-4a79-9a53-7a04955ac768"/>
    <xsd:import namespace="26a793e9-0373-40e5-b3f4-66c206131cb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OCR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3514fc7-6ab9-4a79-9a53-7a04955ac76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4c46c83-c5ee-4e42-98f2-216ffc64b6f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6a793e9-0373-40e5-b3f4-66c206131cbb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f2b5af19-cff7-4b05-a650-0e02cecf7d15}" ma:internalName="TaxCatchAll" ma:showField="CatchAllData" ma:web="26a793e9-0373-40e5-b3f4-66c206131cb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e3514fc7-6ab9-4a79-9a53-7a04955ac768">
      <Terms xmlns="http://schemas.microsoft.com/office/infopath/2007/PartnerControls"/>
    </lcf76f155ced4ddcb4097134ff3c332f>
    <TaxCatchAll xmlns="26a793e9-0373-40e5-b3f4-66c206131cbb" xsi:nil="true"/>
  </documentManagement>
</p:properties>
</file>

<file path=customXml/itemProps1.xml><?xml version="1.0" encoding="utf-8"?>
<ds:datastoreItem xmlns:ds="http://schemas.openxmlformats.org/officeDocument/2006/customXml" ds:itemID="{1A698294-37E8-4789-9EFB-CA051DC32430}"/>
</file>

<file path=customXml/itemProps2.xml><?xml version="1.0" encoding="utf-8"?>
<ds:datastoreItem xmlns:ds="http://schemas.openxmlformats.org/officeDocument/2006/customXml" ds:itemID="{B1067020-8715-49BD-9535-1D8A24DB242E}"/>
</file>

<file path=customXml/itemProps3.xml><?xml version="1.0" encoding="utf-8"?>
<ds:datastoreItem xmlns:ds="http://schemas.openxmlformats.org/officeDocument/2006/customXml" ds:itemID="{4A8891D7-9AA7-4C92-9D25-AC1FC3723C4F}"/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791</Words>
  <Application>Microsoft Macintosh PowerPoint</Application>
  <PresentationFormat>Custom</PresentationFormat>
  <Paragraphs>179</Paragraphs>
  <Slides>10</Slides>
  <Notes>8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Montserrat Bold</vt:lpstr>
      <vt:lpstr>Open Sans Bold</vt:lpstr>
      <vt:lpstr>Montserrat</vt:lpstr>
      <vt:lpstr>Montserrat Semi-Bold</vt:lpstr>
      <vt:lpstr>Open Sans Medium</vt:lpstr>
      <vt:lpstr>Open Sans Semi-Bold</vt:lpstr>
      <vt:lpstr>Open Sans Light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1: Enterprise in the South of Scotland</dc:title>
  <cp:lastModifiedBy>Kara Hunter</cp:lastModifiedBy>
  <cp:revision>5</cp:revision>
  <dcterms:created xsi:type="dcterms:W3CDTF">2006-08-16T00:00:00Z</dcterms:created>
  <dcterms:modified xsi:type="dcterms:W3CDTF">2026-03-29T18:34:46Z</dcterms:modified>
  <dc:identifier>DAHDkTW9McU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0x010100CC78A970B38FD1429C0643C0E64A7DAF</vt:lpwstr>
  </property>
</Properties>
</file>